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9"/>
  </p:notesMasterIdLst>
  <p:handoutMasterIdLst>
    <p:handoutMasterId r:id="rId30"/>
  </p:handoutMasterIdLst>
  <p:sldIdLst>
    <p:sldId id="263" r:id="rId3"/>
    <p:sldId id="293" r:id="rId4"/>
    <p:sldId id="271" r:id="rId5"/>
    <p:sldId id="294" r:id="rId6"/>
    <p:sldId id="308" r:id="rId7"/>
    <p:sldId id="297" r:id="rId8"/>
    <p:sldId id="298" r:id="rId9"/>
    <p:sldId id="299" r:id="rId10"/>
    <p:sldId id="295" r:id="rId11"/>
    <p:sldId id="296" r:id="rId12"/>
    <p:sldId id="303" r:id="rId13"/>
    <p:sldId id="304" r:id="rId14"/>
    <p:sldId id="300" r:id="rId15"/>
    <p:sldId id="301" r:id="rId16"/>
    <p:sldId id="306" r:id="rId17"/>
    <p:sldId id="272" r:id="rId18"/>
    <p:sldId id="273" r:id="rId19"/>
    <p:sldId id="274" r:id="rId20"/>
    <p:sldId id="275" r:id="rId21"/>
    <p:sldId id="276" r:id="rId22"/>
    <p:sldId id="277" r:id="rId23"/>
    <p:sldId id="278" r:id="rId24"/>
    <p:sldId id="280" r:id="rId25"/>
    <p:sldId id="268" r:id="rId26"/>
    <p:sldId id="269" r:id="rId27"/>
    <p:sldId id="270" r:id="rId28"/>
  </p:sldIdLst>
  <p:sldSz cx="9144000" cy="6858000" type="screen4x3"/>
  <p:notesSz cx="6858000" cy="9144000"/>
  <p:defaultTextStyle>
    <a:defPPr>
      <a:defRPr lang="en-AU"/>
    </a:defPPr>
    <a:lvl1pPr algn="l" rtl="0" fontAlgn="base">
      <a:spcBef>
        <a:spcPct val="0"/>
      </a:spcBef>
      <a:spcAft>
        <a:spcPct val="0"/>
      </a:spcAft>
      <a:defRPr sz="2800" b="1"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800" b="1" kern="1200">
        <a:solidFill>
          <a:schemeClr val="bg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800" b="1" kern="1200">
        <a:solidFill>
          <a:schemeClr val="bg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800" b="1" kern="1200">
        <a:solidFill>
          <a:schemeClr val="bg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8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A618"/>
    <a:srgbClr val="E4D700"/>
    <a:srgbClr val="C55B20"/>
    <a:srgbClr val="9A9B9C"/>
    <a:srgbClr val="703D29"/>
    <a:srgbClr val="D96A2C"/>
    <a:srgbClr val="CC6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38" autoAdjust="0"/>
    <p:restoredTop sz="97233" autoAdjust="0"/>
  </p:normalViewPr>
  <p:slideViewPr>
    <p:cSldViewPr>
      <p:cViewPr varScale="1">
        <p:scale>
          <a:sx n="90" d="100"/>
          <a:sy n="90" d="100"/>
        </p:scale>
        <p:origin x="-1048" y="-104"/>
      </p:cViewPr>
      <p:guideLst>
        <p:guide orient="horz" pos="2160"/>
        <p:guide pos="2880"/>
      </p:guideLst>
    </p:cSldViewPr>
  </p:slideViewPr>
  <p:outlineViewPr>
    <p:cViewPr>
      <p:scale>
        <a:sx n="33" d="100"/>
        <a:sy n="33" d="100"/>
      </p:scale>
      <p:origin x="0" y="3632"/>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186AE-475F-A94C-9794-7F8FDE73DC2E}" type="datetimeFigureOut">
              <a:rPr lang="en-US" smtClean="0"/>
              <a:t>2015/03/11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13F2C5-5C23-A648-9329-2FDDF97A4F92}" type="slidenum">
              <a:rPr lang="en-US" smtClean="0"/>
              <a:t>‹#›</a:t>
            </a:fld>
            <a:endParaRPr lang="en-US"/>
          </a:p>
        </p:txBody>
      </p:sp>
    </p:spTree>
    <p:extLst>
      <p:ext uri="{BB962C8B-B14F-4D97-AF65-F5344CB8AC3E}">
        <p14:creationId xmlns:p14="http://schemas.microsoft.com/office/powerpoint/2010/main" val="2784979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mn-ea"/>
                <a:cs typeface="+mn-cs"/>
              </a:defRPr>
            </a:lvl1pPr>
          </a:lstStyle>
          <a:p>
            <a:pPr>
              <a:defRPr/>
            </a:pPr>
            <a:endParaRPr lang="en-AU"/>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mn-ea"/>
                <a:cs typeface="+mn-cs"/>
              </a:defRPr>
            </a:lvl1pPr>
          </a:lstStyle>
          <a:p>
            <a:pPr>
              <a:defRPr/>
            </a:pPr>
            <a:endParaRPr lang="en-A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mn-ea"/>
                <a:cs typeface="+mn-cs"/>
              </a:defRPr>
            </a:lvl1pPr>
          </a:lstStyle>
          <a:p>
            <a:pPr>
              <a:defRPr/>
            </a:pPr>
            <a:endParaRPr lang="en-AU"/>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E83B4C7-75CD-4B92-A12C-143915BA6C5E}" type="slidenum">
              <a:rPr lang="en-AU" altLang="en-US"/>
              <a:pPr/>
              <a:t>‹#›</a:t>
            </a:fld>
            <a:endParaRPr lang="en-AU" altLang="en-US"/>
          </a:p>
        </p:txBody>
      </p:sp>
    </p:spTree>
    <p:extLst>
      <p:ext uri="{BB962C8B-B14F-4D97-AF65-F5344CB8AC3E}">
        <p14:creationId xmlns:p14="http://schemas.microsoft.com/office/powerpoint/2010/main" val="42220957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Presumabl</a:t>
            </a:r>
            <a:r>
              <a:rPr lang="en-US" baseline="0" dirty="0" smtClean="0"/>
              <a:t>y the narrative for this slide would be something like “Initially, groups should focus their Use Case efforts on identifying those observations, data-sources, and models that can yield insights into the EBV’s such as these…”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TO REVERSE ENGINEER THESE</a:t>
            </a:r>
            <a:endParaRPr lang="en-US" dirty="0" smtClean="0"/>
          </a:p>
          <a:p>
            <a:endParaRPr lang="en-US" dirty="0"/>
          </a:p>
        </p:txBody>
      </p:sp>
      <p:sp>
        <p:nvSpPr>
          <p:cNvPr id="4" name="Slide Number Placeholder 3"/>
          <p:cNvSpPr>
            <a:spLocks noGrp="1"/>
          </p:cNvSpPr>
          <p:nvPr>
            <p:ph type="sldNum" sz="quarter" idx="10"/>
          </p:nvPr>
        </p:nvSpPr>
        <p:spPr/>
        <p:txBody>
          <a:bodyPr/>
          <a:lstStyle/>
          <a:p>
            <a:fld id="{B58A2F29-50CF-2048-A768-3388699206F0}" type="slidenum">
              <a:rPr lang="en-US" smtClean="0"/>
              <a:t>4</a:t>
            </a:fld>
            <a:endParaRPr lang="en-US"/>
          </a:p>
        </p:txBody>
      </p:sp>
    </p:spTree>
    <p:extLst>
      <p:ext uri="{BB962C8B-B14F-4D97-AF65-F5344CB8AC3E}">
        <p14:creationId xmlns:p14="http://schemas.microsoft.com/office/powerpoint/2010/main" val="197532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Presumabl</a:t>
            </a:r>
            <a:r>
              <a:rPr lang="en-US" baseline="0" dirty="0" smtClean="0"/>
              <a:t>y the narrative for this slide would be something like “Initially, groups should focus their Use Case efforts on identifying those observations, data-sources, and models that can yield insights into the EBV’s such as these…”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TO REVERSE ENGINEER THESE</a:t>
            </a:r>
            <a:endParaRPr lang="en-US" dirty="0" smtClean="0"/>
          </a:p>
          <a:p>
            <a:endParaRPr lang="en-US" dirty="0"/>
          </a:p>
        </p:txBody>
      </p:sp>
      <p:sp>
        <p:nvSpPr>
          <p:cNvPr id="4" name="Slide Number Placeholder 3"/>
          <p:cNvSpPr>
            <a:spLocks noGrp="1"/>
          </p:cNvSpPr>
          <p:nvPr>
            <p:ph type="sldNum" sz="quarter" idx="10"/>
          </p:nvPr>
        </p:nvSpPr>
        <p:spPr/>
        <p:txBody>
          <a:bodyPr/>
          <a:lstStyle/>
          <a:p>
            <a:fld id="{B58A2F29-50CF-2048-A768-3388699206F0}" type="slidenum">
              <a:rPr lang="en-US" smtClean="0"/>
              <a:t>5</a:t>
            </a:fld>
            <a:endParaRPr lang="en-US"/>
          </a:p>
        </p:txBody>
      </p:sp>
    </p:spTree>
    <p:extLst>
      <p:ext uri="{BB962C8B-B14F-4D97-AF65-F5344CB8AC3E}">
        <p14:creationId xmlns:p14="http://schemas.microsoft.com/office/powerpoint/2010/main" val="197532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BC94A0-8487-4CF8-85E5-7D0FE5CD3BEB}" type="slidenum">
              <a:rPr lang="en-ZA" smtClean="0">
                <a:solidFill>
                  <a:prstClr val="black"/>
                </a:solidFill>
                <a:latin typeface="Calibri"/>
              </a:rPr>
              <a:pPr/>
              <a:t>10</a:t>
            </a:fld>
            <a:endParaRPr lang="en-ZA">
              <a:solidFill>
                <a:prstClr val="black"/>
              </a:solidFill>
              <a:latin typeface="Calibri"/>
            </a:endParaRPr>
          </a:p>
        </p:txBody>
      </p:sp>
    </p:spTree>
    <p:extLst>
      <p:ext uri="{BB962C8B-B14F-4D97-AF65-F5344CB8AC3E}">
        <p14:creationId xmlns:p14="http://schemas.microsoft.com/office/powerpoint/2010/main" val="83090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BC94A0-8487-4CF8-85E5-7D0FE5CD3BEB}" type="slidenum">
              <a:rPr lang="en-ZA" smtClean="0">
                <a:solidFill>
                  <a:prstClr val="black"/>
                </a:solidFill>
                <a:latin typeface="Calibri"/>
              </a:rPr>
              <a:pPr/>
              <a:t>25</a:t>
            </a:fld>
            <a:endParaRPr lang="en-ZA">
              <a:solidFill>
                <a:prstClr val="black"/>
              </a:solidFill>
              <a:latin typeface="Calibri"/>
            </a:endParaRPr>
          </a:p>
        </p:txBody>
      </p:sp>
    </p:spTree>
    <p:extLst>
      <p:ext uri="{BB962C8B-B14F-4D97-AF65-F5344CB8AC3E}">
        <p14:creationId xmlns:p14="http://schemas.microsoft.com/office/powerpoint/2010/main" val="8309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971601" y="2132856"/>
            <a:ext cx="7272808" cy="2232248"/>
          </a:xfrm>
          <a:prstGeom prst="rect">
            <a:avLst/>
          </a:prstGeom>
        </p:spPr>
        <p:txBody>
          <a:bodyPr anchor="ctr"/>
          <a:lstStyle>
            <a:lvl1pPr algn="ctr">
              <a:defRPr sz="3000" b="1" i="0">
                <a:solidFill>
                  <a:schemeClr val="bg1"/>
                </a:solidFill>
                <a:latin typeface=""/>
                <a:cs typeface="Trebuchet MS"/>
              </a:defRPr>
            </a:lvl1pPr>
          </a:lstStyle>
          <a:p>
            <a:pPr lvl="0"/>
            <a:r>
              <a:rPr lang="en-US" noProof="0" smtClean="0"/>
              <a:t>Click to edit Master title style</a:t>
            </a:r>
            <a:endParaRPr lang="en-AU" noProof="0" dirty="0" smtClean="0"/>
          </a:p>
        </p:txBody>
      </p:sp>
    </p:spTree>
    <p:extLst>
      <p:ext uri="{BB962C8B-B14F-4D97-AF65-F5344CB8AC3E}">
        <p14:creationId xmlns:p14="http://schemas.microsoft.com/office/powerpoint/2010/main" val="255395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8137599" cy="4785395"/>
          </a:xfrm>
          <a:prstGeom prst="rect">
            <a:avLst/>
          </a:prstGeom>
        </p:spPr>
        <p:txBody>
          <a:bodyPr/>
          <a:lstStyle>
            <a:lvl1pPr marL="342900" indent="-342900">
              <a:buClr>
                <a:srgbClr val="58A618"/>
              </a:buClr>
              <a:buFont typeface="Wingdings" charset="2"/>
              <a:buChar char="§"/>
              <a:defRPr sz="2400">
                <a:solidFill>
                  <a:schemeClr val="accent4">
                    <a:lumMod val="90000"/>
                    <a:lumOff val="10000"/>
                  </a:schemeClr>
                </a:solidFill>
                <a:latin typeface="Arial"/>
                <a:cs typeface="Arial"/>
              </a:defRPr>
            </a:lvl1pPr>
            <a:lvl2pPr marL="742950" indent="-285750">
              <a:buClr>
                <a:srgbClr val="703D29"/>
              </a:buClr>
              <a:buFont typeface="Wingdings" charset="2"/>
              <a:buChar char="§"/>
              <a:defRPr sz="1800">
                <a:solidFill>
                  <a:schemeClr val="accent4">
                    <a:lumMod val="90000"/>
                    <a:lumOff val="10000"/>
                  </a:schemeClr>
                </a:solidFill>
                <a:latin typeface="+mj-lt"/>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600">
                <a:solidFill>
                  <a:schemeClr val="accent4">
                    <a:lumMod val="90000"/>
                    <a:lumOff val="10000"/>
                  </a:schemeClr>
                </a:solidFill>
                <a:latin typeface=""/>
                <a:cs typeface="Trebuchet MS"/>
              </a:defRPr>
            </a:lvl4pPr>
            <a:lvl5pPr marL="2057400" indent="-228600">
              <a:buClr>
                <a:schemeClr val="accent5"/>
              </a:buClr>
              <a:buFont typeface="Wingdings" charset="2"/>
              <a:buChar char="§"/>
              <a:defRPr sz="1600">
                <a:solidFill>
                  <a:schemeClr val="accent4">
                    <a:lumMod val="90000"/>
                    <a:lumOff val="10000"/>
                  </a:schemeClr>
                </a:solidFill>
                <a:latin typeface=""/>
                <a:cs typeface="Trebuchet MS"/>
              </a:defRPr>
            </a:lvl5pPr>
          </a:lstStyle>
          <a:p>
            <a:pPr lvl="0"/>
            <a:r>
              <a:rPr lang="en-US" smtClean="0"/>
              <a:t>Click to edit Master text styles</a:t>
            </a:r>
          </a:p>
          <a:p>
            <a:pPr lvl="1"/>
            <a:r>
              <a:rPr lang="en-US" smtClean="0"/>
              <a:t>Second level</a:t>
            </a:r>
          </a:p>
          <a:p>
            <a:pPr lvl="2"/>
            <a:r>
              <a:rPr lang="en-US" smtClean="0"/>
              <a:t>Third level</a:t>
            </a:r>
          </a:p>
        </p:txBody>
      </p:sp>
      <p:sp>
        <p:nvSpPr>
          <p:cNvPr id="4" name="Title 1"/>
          <p:cNvSpPr>
            <a:spLocks noGrp="1"/>
          </p:cNvSpPr>
          <p:nvPr>
            <p:ph type="title"/>
          </p:nvPr>
        </p:nvSpPr>
        <p:spPr>
          <a:xfrm>
            <a:off x="755576" y="0"/>
            <a:ext cx="7560840" cy="981075"/>
          </a:xfrm>
          <a:prstGeom prst="rect">
            <a:avLst/>
          </a:prstGeom>
        </p:spPr>
        <p:txBody>
          <a:bodyPr anchor="ctr"/>
          <a:lstStyle>
            <a:lvl1pPr>
              <a:defRPr sz="1800">
                <a:solidFill>
                  <a:srgbClr val="58A618"/>
                </a:solidFill>
                <a:latin typeface=""/>
                <a:cs typeface="Trebuchet MS"/>
              </a:defRPr>
            </a:lvl1pPr>
          </a:lstStyle>
          <a:p>
            <a:r>
              <a:rPr lang="en-US" smtClean="0"/>
              <a:t>Click to edit Master title style</a:t>
            </a:r>
            <a:endParaRPr lang="en-AU" dirty="0"/>
          </a:p>
        </p:txBody>
      </p:sp>
    </p:spTree>
    <p:extLst>
      <p:ext uri="{BB962C8B-B14F-4D97-AF65-F5344CB8AC3E}">
        <p14:creationId xmlns:p14="http://schemas.microsoft.com/office/powerpoint/2010/main" val="364419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576" y="2132856"/>
            <a:ext cx="3888432" cy="3456384"/>
          </a:xfrm>
          <a:prstGeom prst="rect">
            <a:avLst/>
          </a:prstGeom>
        </p:spPr>
        <p:txBody>
          <a:bodyPr/>
          <a:lstStyle>
            <a:lvl1pPr marL="342900" indent="-342900">
              <a:buClr>
                <a:srgbClr val="58A618"/>
              </a:buClr>
              <a:buFont typeface="Wingdings" charset="2"/>
              <a:buChar char="§"/>
              <a:defRPr sz="1800">
                <a:solidFill>
                  <a:schemeClr val="accent4">
                    <a:lumMod val="90000"/>
                    <a:lumOff val="10000"/>
                  </a:schemeClr>
                </a:solidFill>
                <a:latin typeface=""/>
                <a:cs typeface="Trebuchet MS"/>
              </a:defRPr>
            </a:lvl1pPr>
            <a:lvl2pPr marL="742950" indent="-285750">
              <a:buClr>
                <a:srgbClr val="703D29"/>
              </a:buClr>
              <a:buFont typeface="Wingdings" charset="2"/>
              <a:buChar char="§"/>
              <a:defRPr sz="1600">
                <a:solidFill>
                  <a:schemeClr val="accent4">
                    <a:lumMod val="90000"/>
                    <a:lumOff val="10000"/>
                  </a:schemeClr>
                </a:solidFill>
                <a:latin typeface=""/>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800">
                <a:solidFill>
                  <a:schemeClr val="tx1"/>
                </a:solidFill>
                <a:latin typeface="Trebuchet MS"/>
                <a:cs typeface="Trebuchet MS"/>
              </a:defRPr>
            </a:lvl4pPr>
            <a:lvl5pPr marL="2057400" indent="-228600">
              <a:buClr>
                <a:schemeClr val="accent5"/>
              </a:buClr>
              <a:buFont typeface="Wingdings" charset="2"/>
              <a:buChar char="§"/>
              <a:defRPr sz="1800">
                <a:solidFill>
                  <a:schemeClr val="tx1"/>
                </a:solidFill>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16016" y="2132856"/>
            <a:ext cx="3889127" cy="3456384"/>
          </a:xfrm>
          <a:prstGeom prst="rect">
            <a:avLst/>
          </a:prstGeom>
        </p:spPr>
        <p:txBody>
          <a:bodyPr/>
          <a:lstStyle>
            <a:lvl1pPr marL="342900" indent="-342900">
              <a:buClr>
                <a:srgbClr val="58A618"/>
              </a:buClr>
              <a:buFont typeface="Wingdings" charset="2"/>
              <a:buChar char="§"/>
              <a:defRPr sz="1800">
                <a:latin typeface=""/>
                <a:cs typeface="Trebuchet MS"/>
              </a:defRPr>
            </a:lvl1pPr>
            <a:lvl2pPr marL="742950" indent="-285750">
              <a:buClr>
                <a:srgbClr val="703D29"/>
              </a:buClr>
              <a:buFont typeface="Wingdings" charset="2"/>
              <a:buChar char="§"/>
              <a:defRPr sz="1600">
                <a:latin typeface=""/>
                <a:cs typeface="Trebuchet MS"/>
              </a:defRPr>
            </a:lvl2pPr>
            <a:lvl3pPr marL="1143000" indent="-228600">
              <a:buClr>
                <a:srgbClr val="E4D700"/>
              </a:buClr>
              <a:buFont typeface="Wingdings" charset="2"/>
              <a:buChar char="§"/>
              <a:defRPr sz="1600">
                <a:latin typeface=""/>
                <a:cs typeface="Trebuchet MS"/>
              </a:defRPr>
            </a:lvl3pPr>
            <a:lvl4pPr marL="1600200" indent="-228600">
              <a:buClr>
                <a:schemeClr val="accent5"/>
              </a:buClr>
              <a:buFont typeface="Wingdings" charset="2"/>
              <a:buChar char="§"/>
              <a:defRPr sz="1800">
                <a:latin typeface="Trebuchet MS"/>
                <a:cs typeface="Trebuchet MS"/>
              </a:defRPr>
            </a:lvl4pPr>
            <a:lvl5pPr marL="2057400" indent="-228600">
              <a:buClr>
                <a:schemeClr val="accent5"/>
              </a:buClr>
              <a:buFont typeface="Wingdings" charset="2"/>
              <a:buChar char="§"/>
              <a:defRPr sz="1800">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idx="10"/>
          </p:nvPr>
        </p:nvSpPr>
        <p:spPr>
          <a:xfrm>
            <a:off x="755576" y="1349078"/>
            <a:ext cx="3888432" cy="639762"/>
          </a:xfrm>
          <a:prstGeom prst="rect">
            <a:avLst/>
          </a:prstGeom>
        </p:spPr>
        <p:txBody>
          <a:bodyPr/>
          <a:lstStyle>
            <a:lvl1pPr marL="0" indent="0">
              <a:buNone/>
              <a:defRPr sz="1800" b="1">
                <a:solidFill>
                  <a:schemeClr val="accent4">
                    <a:lumMod val="90000"/>
                    <a:lumOff val="10000"/>
                  </a:schemeClr>
                </a:solidFill>
                <a:latin typeface=""/>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ext Placeholder 4"/>
          <p:cNvSpPr>
            <a:spLocks noGrp="1"/>
          </p:cNvSpPr>
          <p:nvPr>
            <p:ph type="body" sz="quarter" idx="3"/>
          </p:nvPr>
        </p:nvSpPr>
        <p:spPr>
          <a:xfrm>
            <a:off x="4716017" y="1349078"/>
            <a:ext cx="3888432" cy="639762"/>
          </a:xfrm>
          <a:prstGeom prst="rect">
            <a:avLst/>
          </a:prstGeom>
        </p:spPr>
        <p:txBody>
          <a:bodyPr/>
          <a:lstStyle>
            <a:lvl1pPr marL="0" indent="0">
              <a:buNone/>
              <a:defRPr sz="1800" b="1">
                <a:solidFill>
                  <a:schemeClr val="accent4">
                    <a:lumMod val="90000"/>
                    <a:lumOff val="10000"/>
                  </a:schemeClr>
                </a:solidFill>
                <a:latin typeface="Arial"/>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755576" y="0"/>
            <a:ext cx="7560840" cy="981075"/>
          </a:xfrm>
          <a:prstGeom prst="rect">
            <a:avLst/>
          </a:prstGeom>
        </p:spPr>
        <p:txBody>
          <a:bodyPr anchor="ctr"/>
          <a:lstStyle>
            <a:lvl1pPr>
              <a:defRPr sz="1800">
                <a:solidFill>
                  <a:srgbClr val="58A618"/>
                </a:solidFill>
                <a:latin typeface=""/>
                <a:cs typeface="Trebuchet MS"/>
              </a:defRPr>
            </a:lvl1pPr>
          </a:lstStyle>
          <a:p>
            <a:r>
              <a:rPr lang="en-US" smtClean="0"/>
              <a:t>Click to edit Master title style</a:t>
            </a:r>
            <a:endParaRPr lang="en-AU" dirty="0"/>
          </a:p>
        </p:txBody>
      </p:sp>
    </p:spTree>
    <p:extLst>
      <p:ext uri="{BB962C8B-B14F-4D97-AF65-F5344CB8AC3E}">
        <p14:creationId xmlns:p14="http://schemas.microsoft.com/office/powerpoint/2010/main" val="162202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0850A8-A3DA-BD47-AB9F-00714F916D00}" type="slidenum">
              <a:rPr lang="en-US" smtClean="0"/>
              <a:t>‹#›</a:t>
            </a:fld>
            <a:endParaRPr lang="en-US"/>
          </a:p>
        </p:txBody>
      </p:sp>
    </p:spTree>
    <p:extLst>
      <p:ext uri="{BB962C8B-B14F-4D97-AF65-F5344CB8AC3E}">
        <p14:creationId xmlns:p14="http://schemas.microsoft.com/office/powerpoint/2010/main" val="371582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0850A8-A3DA-BD47-AB9F-00714F916D00}" type="slidenum">
              <a:rPr lang="en-US" smtClean="0"/>
              <a:t>‹#›</a:t>
            </a:fld>
            <a:endParaRPr lang="en-US"/>
          </a:p>
        </p:txBody>
      </p:sp>
    </p:spTree>
    <p:extLst>
      <p:ext uri="{BB962C8B-B14F-4D97-AF65-F5344CB8AC3E}">
        <p14:creationId xmlns:p14="http://schemas.microsoft.com/office/powerpoint/2010/main" val="186821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6" name="Group 5"/>
          <p:cNvGrpSpPr/>
          <p:nvPr userDrawn="1"/>
        </p:nvGrpSpPr>
        <p:grpSpPr>
          <a:xfrm>
            <a:off x="179512" y="6165304"/>
            <a:ext cx="8718697" cy="542925"/>
            <a:chOff x="179512" y="6165304"/>
            <a:chExt cx="8718697" cy="542925"/>
          </a:xfrm>
        </p:grpSpPr>
        <p:pic>
          <p:nvPicPr>
            <p:cNvPr id="7" name="Picture 2" descr="GEO BON Word Header"/>
            <p:cNvPicPr>
              <a:picLocks noChangeAspect="1" noChangeArrowheads="1"/>
            </p:cNvPicPr>
            <p:nvPr/>
          </p:nvPicPr>
          <p:blipFill>
            <a:blip r:embed="rId2" cstate="print"/>
            <a:srcRect/>
            <a:stretch>
              <a:fillRect/>
            </a:stretch>
          </p:blipFill>
          <p:spPr bwMode="auto">
            <a:xfrm>
              <a:off x="179512" y="6165304"/>
              <a:ext cx="4664075" cy="542925"/>
            </a:xfrm>
            <a:prstGeom prst="rect">
              <a:avLst/>
            </a:prstGeom>
            <a:noFill/>
            <a:ln w="9525">
              <a:noFill/>
              <a:miter lim="800000"/>
              <a:headEnd/>
              <a:tailEnd/>
            </a:ln>
          </p:spPr>
        </p:pic>
        <p:pic>
          <p:nvPicPr>
            <p:cNvPr id="8" name="Picture 3" descr="06_circles_lowres"/>
            <p:cNvPicPr>
              <a:picLocks noChangeAspect="1" noChangeArrowheads="1"/>
            </p:cNvPicPr>
            <p:nvPr/>
          </p:nvPicPr>
          <p:blipFill>
            <a:blip r:embed="rId3" cstate="print">
              <a:lum contrast="10000"/>
            </a:blip>
            <a:srcRect/>
            <a:stretch>
              <a:fillRect/>
            </a:stretch>
          </p:blipFill>
          <p:spPr bwMode="auto">
            <a:xfrm>
              <a:off x="7622192" y="6186190"/>
              <a:ext cx="1276017" cy="483170"/>
            </a:xfrm>
            <a:prstGeom prst="rect">
              <a:avLst/>
            </a:prstGeom>
            <a:noFill/>
            <a:ln w="9525">
              <a:noFill/>
              <a:miter lim="800000"/>
              <a:headEnd/>
              <a:tailEnd/>
            </a:ln>
          </p:spPr>
        </p:pic>
      </p:grpSp>
    </p:spTree>
    <p:extLst>
      <p:ext uri="{BB962C8B-B14F-4D97-AF65-F5344CB8AC3E}">
        <p14:creationId xmlns:p14="http://schemas.microsoft.com/office/powerpoint/2010/main" val="335295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prstGeom prst="rect">
            <a:avLst/>
          </a:prstGeom>
        </p:spPr>
        <p:txBody>
          <a:bodyPr/>
          <a:lstStyle/>
          <a:p>
            <a:r>
              <a:rPr lang="en-US" smtClean="0"/>
              <a:t>Click to edit Master title style</a:t>
            </a:r>
            <a:endParaRPr lang="en-GB"/>
          </a:p>
        </p:txBody>
      </p:sp>
      <p:grpSp>
        <p:nvGrpSpPr>
          <p:cNvPr id="6" name="Group 5"/>
          <p:cNvGrpSpPr/>
          <p:nvPr userDrawn="1"/>
        </p:nvGrpSpPr>
        <p:grpSpPr>
          <a:xfrm>
            <a:off x="179512" y="6165304"/>
            <a:ext cx="8718697" cy="542925"/>
            <a:chOff x="179512" y="6165304"/>
            <a:chExt cx="8718697" cy="542925"/>
          </a:xfrm>
        </p:grpSpPr>
        <p:pic>
          <p:nvPicPr>
            <p:cNvPr id="7" name="Picture 2" descr="GEO BON Word Header"/>
            <p:cNvPicPr>
              <a:picLocks noChangeAspect="1" noChangeArrowheads="1"/>
            </p:cNvPicPr>
            <p:nvPr/>
          </p:nvPicPr>
          <p:blipFill>
            <a:blip r:embed="rId2" cstate="print"/>
            <a:srcRect/>
            <a:stretch>
              <a:fillRect/>
            </a:stretch>
          </p:blipFill>
          <p:spPr bwMode="auto">
            <a:xfrm>
              <a:off x="179512" y="6165304"/>
              <a:ext cx="4664075" cy="542925"/>
            </a:xfrm>
            <a:prstGeom prst="rect">
              <a:avLst/>
            </a:prstGeom>
            <a:noFill/>
            <a:ln w="9525">
              <a:noFill/>
              <a:miter lim="800000"/>
              <a:headEnd/>
              <a:tailEnd/>
            </a:ln>
          </p:spPr>
        </p:pic>
        <p:pic>
          <p:nvPicPr>
            <p:cNvPr id="8" name="Picture 3" descr="06_circles_lowres"/>
            <p:cNvPicPr>
              <a:picLocks noChangeAspect="1" noChangeArrowheads="1"/>
            </p:cNvPicPr>
            <p:nvPr/>
          </p:nvPicPr>
          <p:blipFill>
            <a:blip r:embed="rId3" cstate="print"/>
            <a:srcRect/>
            <a:stretch>
              <a:fillRect/>
            </a:stretch>
          </p:blipFill>
          <p:spPr bwMode="auto">
            <a:xfrm>
              <a:off x="7622192" y="6186190"/>
              <a:ext cx="1276017" cy="483170"/>
            </a:xfrm>
            <a:prstGeom prst="rect">
              <a:avLst/>
            </a:prstGeom>
            <a:noFill/>
            <a:ln w="9525">
              <a:noFill/>
              <a:miter lim="800000"/>
              <a:headEnd/>
              <a:tailEnd/>
            </a:ln>
          </p:spPr>
        </p:pic>
      </p:grpSp>
    </p:spTree>
    <p:extLst>
      <p:ext uri="{BB962C8B-B14F-4D97-AF65-F5344CB8AC3E}">
        <p14:creationId xmlns:p14="http://schemas.microsoft.com/office/powerpoint/2010/main" val="134735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132856"/>
            <a:ext cx="8229600" cy="2232248"/>
          </a:xfrm>
          <a:prstGeom prst="rect">
            <a:avLst/>
          </a:prstGeom>
        </p:spPr>
        <p:txBody>
          <a:bodyPr vert="horz" anchor="ctr" anchorCtr="0"/>
          <a:lstStyle/>
          <a:p>
            <a:r>
              <a:rPr lang="en-AU" dirty="0" smtClean="0"/>
              <a:t>Click to edit Master title style</a:t>
            </a:r>
            <a:endParaRPr lang="en-US" dirty="0"/>
          </a:p>
        </p:txBody>
      </p:sp>
    </p:spTree>
    <p:extLst>
      <p:ext uri="{BB962C8B-B14F-4D97-AF65-F5344CB8AC3E}">
        <p14:creationId xmlns:p14="http://schemas.microsoft.com/office/powerpoint/2010/main" val="1598880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xml"/><Relationship Id="rId3"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16" r:id="rId2"/>
    <p:sldLayoutId id="2147483817" r:id="rId3"/>
    <p:sldLayoutId id="2147483820" r:id="rId4"/>
    <p:sldLayoutId id="2147483824" r:id="rId5"/>
    <p:sldLayoutId id="2147483825" r:id="rId6"/>
    <p:sldLayoutId id="2147483826" r:id="rId7"/>
  </p:sldLayoutIdLst>
  <p:hf hdr="0" ftr="0" dt="0"/>
  <p:txStyles>
    <p:titleStyle>
      <a:lvl1pPr algn="l" rtl="0" eaLnBrk="1" fontAlgn="base" hangingPunct="1">
        <a:spcBef>
          <a:spcPct val="0"/>
        </a:spcBef>
        <a:spcAft>
          <a:spcPct val="0"/>
        </a:spcAft>
        <a:defRPr sz="28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Font typeface="Wingdings" panose="05000000000000000000" pitchFamily="2" charset="2"/>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Font typeface="Wingdings" panose="05000000000000000000" pitchFamily="2" charset="2"/>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hlink"/>
        </a:buClr>
        <a:buFont typeface="Wingdings" panose="05000000000000000000" pitchFamily="2" charset="2"/>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Font typeface="Wingdings" panose="05000000000000000000" pitchFamily="2" charset="2"/>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Lst>
  <p:hf hdr="0" ftr="0" dt="0"/>
  <p:txStyles>
    <p:titleStyle>
      <a:lvl1pPr algn="ctr" rtl="0" eaLnBrk="0" fontAlgn="base" hangingPunct="0">
        <a:spcBef>
          <a:spcPct val="0"/>
        </a:spcBef>
        <a:spcAft>
          <a:spcPct val="0"/>
        </a:spcAft>
        <a:defRPr sz="2800" b="1">
          <a:solidFill>
            <a:schemeClr val="bg1"/>
          </a:solidFill>
          <a:latin typeface="Arial" charset="0"/>
          <a:ea typeface="ＭＳ Ｐゴシック" charset="0"/>
          <a:cs typeface="Trebuchet MS"/>
        </a:defRPr>
      </a:lvl1pPr>
      <a:lvl2pPr algn="ctr" rtl="0" eaLnBrk="0" fontAlgn="base" hangingPunct="0">
        <a:spcBef>
          <a:spcPct val="0"/>
        </a:spcBef>
        <a:spcAft>
          <a:spcPct val="0"/>
        </a:spcAft>
        <a:defRPr sz="2800" b="1">
          <a:solidFill>
            <a:schemeClr val="bg1"/>
          </a:solidFill>
          <a:latin typeface="Arial" charset="0"/>
          <a:ea typeface="ＭＳ Ｐゴシック" charset="0"/>
          <a:cs typeface="Trebuchet MS" pitchFamily="34" charset="0"/>
        </a:defRPr>
      </a:lvl2pPr>
      <a:lvl3pPr algn="ctr" rtl="0" eaLnBrk="0" fontAlgn="base" hangingPunct="0">
        <a:spcBef>
          <a:spcPct val="0"/>
        </a:spcBef>
        <a:spcAft>
          <a:spcPct val="0"/>
        </a:spcAft>
        <a:defRPr sz="2800" b="1">
          <a:solidFill>
            <a:schemeClr val="bg1"/>
          </a:solidFill>
          <a:latin typeface="Arial" charset="0"/>
          <a:ea typeface="ＭＳ Ｐゴシック" charset="0"/>
          <a:cs typeface="Trebuchet MS" pitchFamily="34" charset="0"/>
        </a:defRPr>
      </a:lvl3pPr>
      <a:lvl4pPr algn="ctr" rtl="0" eaLnBrk="0" fontAlgn="base" hangingPunct="0">
        <a:spcBef>
          <a:spcPct val="0"/>
        </a:spcBef>
        <a:spcAft>
          <a:spcPct val="0"/>
        </a:spcAft>
        <a:defRPr sz="2800" b="1">
          <a:solidFill>
            <a:schemeClr val="bg1"/>
          </a:solidFill>
          <a:latin typeface="Arial" charset="0"/>
          <a:ea typeface="ＭＳ Ｐゴシック" charset="0"/>
          <a:cs typeface="Trebuchet MS" pitchFamily="34" charset="0"/>
        </a:defRPr>
      </a:lvl4pPr>
      <a:lvl5pPr algn="ctr" rtl="0" eaLnBrk="0" fontAlgn="base" hangingPunct="0">
        <a:spcBef>
          <a:spcPct val="0"/>
        </a:spcBef>
        <a:spcAft>
          <a:spcPct val="0"/>
        </a:spcAft>
        <a:defRPr sz="2800" b="1">
          <a:solidFill>
            <a:schemeClr val="bg1"/>
          </a:solidFill>
          <a:latin typeface="Arial" charset="0"/>
          <a:ea typeface="ＭＳ Ｐゴシック" charset="0"/>
          <a:cs typeface="Trebuchet MS" pitchFamily="34"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tabLst>
          <a:tab pos="1879600" algn="l"/>
        </a:tabLst>
        <a:defRPr sz="1600">
          <a:solidFill>
            <a:schemeClr val="bg1"/>
          </a:solidFill>
          <a:latin typeface="Trebuchet MS"/>
          <a:ea typeface="ＭＳ Ｐゴシック" charset="0"/>
          <a:cs typeface="Trebuchet MS"/>
        </a:defRPr>
      </a:lvl1pPr>
      <a:lvl2pPr marL="811213" indent="-354013" algn="l" rtl="0" eaLnBrk="0" fontAlgn="base" hangingPunct="0">
        <a:spcBef>
          <a:spcPct val="20000"/>
        </a:spcBef>
        <a:spcAft>
          <a:spcPct val="0"/>
        </a:spcAft>
        <a:buChar char="–"/>
        <a:tabLst>
          <a:tab pos="1879600" algn="l"/>
        </a:tabLst>
        <a:defRPr sz="2800">
          <a:solidFill>
            <a:schemeClr val="tx1"/>
          </a:solidFill>
          <a:latin typeface="+mn-lt"/>
          <a:ea typeface="ＭＳ Ｐゴシック" charset="0"/>
        </a:defRPr>
      </a:lvl2pPr>
      <a:lvl3pPr marL="1219200" indent="-228600" algn="l" rtl="0" eaLnBrk="0" fontAlgn="base" hangingPunct="0">
        <a:spcBef>
          <a:spcPct val="20000"/>
        </a:spcBef>
        <a:spcAft>
          <a:spcPct val="0"/>
        </a:spcAft>
        <a:buChar char="•"/>
        <a:tabLst>
          <a:tab pos="1879600" algn="l"/>
        </a:tabLst>
        <a:defRPr sz="2400">
          <a:solidFill>
            <a:schemeClr val="tx1"/>
          </a:solidFill>
          <a:latin typeface="+mn-lt"/>
          <a:ea typeface="ＭＳ Ｐゴシック" charset="0"/>
        </a:defRPr>
      </a:lvl3pPr>
      <a:lvl4pPr marL="1627188" indent="-228600" algn="l" rtl="0" eaLnBrk="0" fontAlgn="base" hangingPunct="0">
        <a:spcBef>
          <a:spcPct val="20000"/>
        </a:spcBef>
        <a:spcAft>
          <a:spcPct val="0"/>
        </a:spcAft>
        <a:buChar char="–"/>
        <a:tabLst>
          <a:tab pos="1879600" algn="l"/>
        </a:tabLst>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tabLst>
          <a:tab pos="1879600" algn="l"/>
        </a:tabLst>
        <a:defRPr sz="2000">
          <a:solidFill>
            <a:schemeClr val="tx1"/>
          </a:solidFill>
          <a:latin typeface="+mn-lt"/>
          <a:ea typeface="ＭＳ Ｐゴシック" charset="0"/>
        </a:defRPr>
      </a:lvl5pPr>
      <a:lvl6pPr marL="2514600" indent="-228600" algn="l" rtl="0" fontAlgn="base">
        <a:spcBef>
          <a:spcPct val="20000"/>
        </a:spcBef>
        <a:spcAft>
          <a:spcPct val="0"/>
        </a:spcAft>
        <a:buChar char="»"/>
        <a:tabLst>
          <a:tab pos="1879600" algn="l"/>
        </a:tabLst>
        <a:defRPr sz="2000">
          <a:solidFill>
            <a:schemeClr val="tx1"/>
          </a:solidFill>
          <a:latin typeface="+mn-lt"/>
        </a:defRPr>
      </a:lvl6pPr>
      <a:lvl7pPr marL="2971800" indent="-228600" algn="l" rtl="0" fontAlgn="base">
        <a:spcBef>
          <a:spcPct val="20000"/>
        </a:spcBef>
        <a:spcAft>
          <a:spcPct val="0"/>
        </a:spcAft>
        <a:buChar char="»"/>
        <a:tabLst>
          <a:tab pos="1879600" algn="l"/>
        </a:tabLst>
        <a:defRPr sz="2000">
          <a:solidFill>
            <a:schemeClr val="tx1"/>
          </a:solidFill>
          <a:latin typeface="+mn-lt"/>
        </a:defRPr>
      </a:lvl7pPr>
      <a:lvl8pPr marL="3429000" indent="-228600" algn="l" rtl="0" fontAlgn="base">
        <a:spcBef>
          <a:spcPct val="20000"/>
        </a:spcBef>
        <a:spcAft>
          <a:spcPct val="0"/>
        </a:spcAft>
        <a:buChar char="»"/>
        <a:tabLst>
          <a:tab pos="1879600" algn="l"/>
        </a:tabLst>
        <a:defRPr sz="2000">
          <a:solidFill>
            <a:schemeClr val="tx1"/>
          </a:solidFill>
          <a:latin typeface="+mn-lt"/>
        </a:defRPr>
      </a:lvl8pPr>
      <a:lvl9pPr marL="3886200" indent="-228600" algn="l" rtl="0" fontAlgn="base">
        <a:spcBef>
          <a:spcPct val="20000"/>
        </a:spcBef>
        <a:spcAft>
          <a:spcPct val="0"/>
        </a:spcAft>
        <a:buChar char="»"/>
        <a:tabLst>
          <a:tab pos="18796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rthobservations.org/" TargetMode="External"/><Relationship Id="rId3" Type="http://schemas.openxmlformats.org/officeDocument/2006/relationships/hyperlink" Target="http://www.earthobservations.org/geobon.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3"/>
          <p:cNvSpPr>
            <a:spLocks noGrp="1"/>
          </p:cNvSpPr>
          <p:nvPr>
            <p:ph type="ctrTitle"/>
          </p:nvPr>
        </p:nvSpPr>
        <p:spPr bwMode="auto">
          <a:xfrm>
            <a:off x="971550" y="2133600"/>
            <a:ext cx="7272338" cy="309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The RESEARCH DATA ALLIANCE</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GEO BON Workgroup 8</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sz="1800" dirty="0" smtClean="0">
                <a:latin typeface="Arial" panose="020B0604020202020204" pitchFamily="34" charset="0"/>
                <a:ea typeface="ＭＳ Ｐゴシック" panose="020B0600070205080204" pitchFamily="34" charset="-128"/>
              </a:rPr>
              <a:t>WG: Brokering Governance</a:t>
            </a:r>
            <a:br>
              <a:rPr lang="en-US" altLang="it-IT" sz="1800" dirty="0" smtClean="0">
                <a:latin typeface="Arial" panose="020B0604020202020204" pitchFamily="34" charset="0"/>
                <a:ea typeface="ＭＳ Ｐゴシック" panose="020B0600070205080204" pitchFamily="34" charset="-128"/>
              </a:rPr>
            </a:br>
            <a:r>
              <a:rPr lang="en-US" altLang="it-IT" sz="1800" dirty="0" smtClean="0">
                <a:latin typeface="Arial" panose="020B0604020202020204" pitchFamily="34" charset="0"/>
                <a:ea typeface="ＭＳ Ｐゴシック" panose="020B0600070205080204" pitchFamily="34" charset="-128"/>
              </a:rPr>
              <a:t>Wim Hugo – ICSU-WDS/ SAEON</a:t>
            </a:r>
            <a:br>
              <a:rPr lang="en-US" altLang="it-IT" sz="1800" dirty="0" smtClean="0">
                <a:latin typeface="Arial" panose="020B0604020202020204" pitchFamily="34" charset="0"/>
                <a:ea typeface="ＭＳ Ｐゴシック" panose="020B0600070205080204" pitchFamily="34" charset="-128"/>
              </a:rPr>
            </a:br>
            <a:r>
              <a:rPr lang="en-US" altLang="it-IT" sz="1800" dirty="0" smtClean="0">
                <a:latin typeface="Arial" panose="020B0604020202020204" pitchFamily="34" charset="0"/>
                <a:ea typeface="ＭＳ Ｐゴシック" panose="020B0600070205080204" pitchFamily="34" charset="-128"/>
              </a:rPr>
              <a:t>/ GEO BON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776"/>
            <a:ext cx="9144000" cy="544522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3" name="Title 2"/>
          <p:cNvSpPr>
            <a:spLocks noGrp="1"/>
          </p:cNvSpPr>
          <p:nvPr>
            <p:ph type="title"/>
          </p:nvPr>
        </p:nvSpPr>
        <p:spPr/>
        <p:txBody>
          <a:bodyPr>
            <a:normAutofit/>
          </a:bodyPr>
          <a:lstStyle/>
          <a:p>
            <a:r>
              <a:rPr lang="en-ZA" dirty="0" smtClean="0"/>
              <a:t>Some Generic Data Standards and Interoperability Requirements</a:t>
            </a:r>
            <a:endParaRPr lang="en-ZA" dirty="0"/>
          </a:p>
        </p:txBody>
      </p:sp>
      <p:sp>
        <p:nvSpPr>
          <p:cNvPr id="4" name="Rectangle 3"/>
          <p:cNvSpPr/>
          <p:nvPr/>
        </p:nvSpPr>
        <p:spPr>
          <a:xfrm>
            <a:off x="1979712" y="2150858"/>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P</a:t>
            </a:r>
          </a:p>
        </p:txBody>
      </p:sp>
      <p:sp>
        <p:nvSpPr>
          <p:cNvPr id="5" name="Rectangle 4"/>
          <p:cNvSpPr/>
          <p:nvPr/>
        </p:nvSpPr>
        <p:spPr>
          <a:xfrm>
            <a:off x="1979712" y="2888940"/>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a:t>
            </a:r>
            <a:r>
              <a:rPr lang="en-ZA" sz="1600" dirty="0">
                <a:solidFill>
                  <a:srgbClr val="D9D9D9"/>
                </a:solidFill>
                <a:latin typeface="Arial"/>
              </a:rPr>
              <a:t> t</a:t>
            </a:r>
            <a:r>
              <a:rPr lang="en-ZA" sz="1600" dirty="0">
                <a:solidFill>
                  <a:srgbClr val="000000"/>
                </a:solidFill>
                <a:latin typeface="Arial"/>
              </a:rPr>
              <a:t>,</a:t>
            </a:r>
            <a:r>
              <a:rPr lang="en-ZA" sz="1600" dirty="0">
                <a:solidFill>
                  <a:srgbClr val="FFFFFF"/>
                </a:solidFill>
                <a:latin typeface="Arial"/>
              </a:rPr>
              <a:t> </a:t>
            </a:r>
            <a:r>
              <a:rPr lang="en-ZA" sz="1600" dirty="0">
                <a:solidFill>
                  <a:srgbClr val="000000"/>
                </a:solidFill>
                <a:latin typeface="Arial"/>
              </a:rPr>
              <a:t>P</a:t>
            </a:r>
          </a:p>
        </p:txBody>
      </p:sp>
      <p:sp>
        <p:nvSpPr>
          <p:cNvPr id="7" name="Rectangle 6"/>
          <p:cNvSpPr/>
          <p:nvPr/>
        </p:nvSpPr>
        <p:spPr>
          <a:xfrm>
            <a:off x="1979712" y="3609020"/>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FFFFFF">
                    <a:lumMod val="85000"/>
                  </a:srgbClr>
                </a:solidFill>
                <a:latin typeface="Arial"/>
              </a:rPr>
              <a:t>XYZ</a:t>
            </a:r>
            <a:r>
              <a:rPr lang="en-ZA" sz="1600" dirty="0">
                <a:solidFill>
                  <a:srgbClr val="000000"/>
                </a:solidFill>
                <a:latin typeface="Arial"/>
              </a:rPr>
              <a:t>,</a:t>
            </a:r>
            <a:r>
              <a:rPr lang="en-ZA" sz="1600" dirty="0">
                <a:solidFill>
                  <a:srgbClr val="FFFFFF"/>
                </a:solidFill>
                <a:latin typeface="Arial"/>
              </a:rPr>
              <a:t> </a:t>
            </a:r>
            <a:r>
              <a:rPr lang="en-ZA" sz="1600" b="1" dirty="0">
                <a:solidFill>
                  <a:srgbClr val="000000"/>
                </a:solidFill>
                <a:latin typeface="Arial"/>
              </a:rPr>
              <a:t>t</a:t>
            </a:r>
            <a:r>
              <a:rPr lang="en-ZA" sz="1600" dirty="0">
                <a:solidFill>
                  <a:srgbClr val="000000"/>
                </a:solidFill>
                <a:latin typeface="Arial"/>
              </a:rPr>
              <a:t>, P/ B</a:t>
            </a:r>
          </a:p>
        </p:txBody>
      </p:sp>
      <p:sp>
        <p:nvSpPr>
          <p:cNvPr id="10" name="Can 9"/>
          <p:cNvSpPr/>
          <p:nvPr/>
        </p:nvSpPr>
        <p:spPr>
          <a:xfrm>
            <a:off x="4427984" y="2060848"/>
            <a:ext cx="1440160" cy="576064"/>
          </a:xfrm>
          <a:prstGeom prst="ca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NetCDF</a:t>
            </a:r>
          </a:p>
        </p:txBody>
      </p:sp>
      <p:sp>
        <p:nvSpPr>
          <p:cNvPr id="11" name="Can 10"/>
          <p:cNvSpPr/>
          <p:nvPr/>
        </p:nvSpPr>
        <p:spPr>
          <a:xfrm>
            <a:off x="4427984" y="2780928"/>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S-DB</a:t>
            </a:r>
          </a:p>
        </p:txBody>
      </p:sp>
      <p:sp>
        <p:nvSpPr>
          <p:cNvPr id="12" name="Can 11"/>
          <p:cNvSpPr/>
          <p:nvPr/>
        </p:nvSpPr>
        <p:spPr>
          <a:xfrm>
            <a:off x="4427984" y="3519010"/>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O&amp;M</a:t>
            </a:r>
          </a:p>
        </p:txBody>
      </p:sp>
      <p:sp>
        <p:nvSpPr>
          <p:cNvPr id="13" name="Can 12"/>
          <p:cNvSpPr/>
          <p:nvPr/>
        </p:nvSpPr>
        <p:spPr>
          <a:xfrm>
            <a:off x="4427984" y="4239090"/>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MetaCat</a:t>
            </a:r>
          </a:p>
        </p:txBody>
      </p:sp>
      <p:sp>
        <p:nvSpPr>
          <p:cNvPr id="18" name="Rectangle 17"/>
          <p:cNvSpPr/>
          <p:nvPr/>
        </p:nvSpPr>
        <p:spPr>
          <a:xfrm>
            <a:off x="6948264" y="2150858"/>
            <a:ext cx="1512168" cy="3960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37424A"/>
                </a:solidFill>
                <a:latin typeface="Arial"/>
              </a:rPr>
              <a:t>NetCDF </a:t>
            </a:r>
          </a:p>
        </p:txBody>
      </p:sp>
      <p:sp>
        <p:nvSpPr>
          <p:cNvPr id="19" name="Rectangle 18"/>
          <p:cNvSpPr/>
          <p:nvPr/>
        </p:nvSpPr>
        <p:spPr>
          <a:xfrm>
            <a:off x="6948264" y="2888940"/>
            <a:ext cx="1512168" cy="3960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err="1">
                <a:solidFill>
                  <a:srgbClr val="37424A"/>
                </a:solidFill>
                <a:latin typeface="Arial"/>
              </a:rPr>
              <a:t>WxS</a:t>
            </a:r>
            <a:endParaRPr lang="en-ZA" sz="1600" dirty="0">
              <a:solidFill>
                <a:srgbClr val="37424A"/>
              </a:solidFill>
              <a:latin typeface="Arial"/>
            </a:endParaRPr>
          </a:p>
        </p:txBody>
      </p:sp>
      <p:sp>
        <p:nvSpPr>
          <p:cNvPr id="20" name="Rectangle 19"/>
          <p:cNvSpPr/>
          <p:nvPr/>
        </p:nvSpPr>
        <p:spPr>
          <a:xfrm>
            <a:off x="6948264" y="3609020"/>
            <a:ext cx="1512168" cy="3960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37424A"/>
                </a:solidFill>
                <a:latin typeface="Arial"/>
              </a:rPr>
              <a:t>SOS</a:t>
            </a:r>
          </a:p>
        </p:txBody>
      </p:sp>
      <p:sp>
        <p:nvSpPr>
          <p:cNvPr id="22" name="Rectangle 21"/>
          <p:cNvSpPr/>
          <p:nvPr/>
        </p:nvSpPr>
        <p:spPr>
          <a:xfrm>
            <a:off x="6948264" y="4329100"/>
            <a:ext cx="1512168" cy="3960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37424A"/>
                </a:solidFill>
                <a:latin typeface="Arial"/>
              </a:rPr>
              <a:t>CSV</a:t>
            </a:r>
          </a:p>
        </p:txBody>
      </p:sp>
      <p:cxnSp>
        <p:nvCxnSpPr>
          <p:cNvPr id="24" name="Curved Connector 23"/>
          <p:cNvCxnSpPr>
            <a:stCxn id="10" idx="4"/>
            <a:endCxn id="18" idx="1"/>
          </p:cNvCxnSpPr>
          <p:nvPr/>
        </p:nvCxnSpPr>
        <p:spPr>
          <a:xfrm>
            <a:off x="5868144" y="2348880"/>
            <a:ext cx="1080120" cy="1270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4" idx="3"/>
            <a:endCxn id="10" idx="2"/>
          </p:cNvCxnSpPr>
          <p:nvPr/>
        </p:nvCxnSpPr>
        <p:spPr>
          <a:xfrm>
            <a:off x="3491880" y="2348880"/>
            <a:ext cx="936104" cy="12700"/>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4" name="Curved Connector 33"/>
          <p:cNvCxnSpPr>
            <a:stCxn id="5" idx="3"/>
            <a:endCxn id="11" idx="2"/>
          </p:cNvCxnSpPr>
          <p:nvPr/>
        </p:nvCxnSpPr>
        <p:spPr>
          <a:xfrm flipV="1">
            <a:off x="3491880" y="3068960"/>
            <a:ext cx="936104" cy="18002"/>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6" name="Curved Connector 35"/>
          <p:cNvCxnSpPr>
            <a:stCxn id="7" idx="3"/>
            <a:endCxn id="12" idx="2"/>
          </p:cNvCxnSpPr>
          <p:nvPr/>
        </p:nvCxnSpPr>
        <p:spPr>
          <a:xfrm>
            <a:off x="3491880" y="3807042"/>
            <a:ext cx="936104" cy="12700"/>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8" name="Curved Connector 37"/>
          <p:cNvCxnSpPr>
            <a:stCxn id="7" idx="3"/>
            <a:endCxn id="13" idx="2"/>
          </p:cNvCxnSpPr>
          <p:nvPr/>
        </p:nvCxnSpPr>
        <p:spPr>
          <a:xfrm>
            <a:off x="3491880" y="3807042"/>
            <a:ext cx="936104" cy="720080"/>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0" name="Curved Connector 39"/>
          <p:cNvCxnSpPr>
            <a:stCxn id="10" idx="4"/>
            <a:endCxn id="19" idx="1"/>
          </p:cNvCxnSpPr>
          <p:nvPr/>
        </p:nvCxnSpPr>
        <p:spPr>
          <a:xfrm>
            <a:off x="5868144" y="2348880"/>
            <a:ext cx="1080120" cy="738082"/>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42" name="Curved Connector 41"/>
          <p:cNvCxnSpPr>
            <a:stCxn id="11" idx="4"/>
            <a:endCxn id="19" idx="1"/>
          </p:cNvCxnSpPr>
          <p:nvPr/>
        </p:nvCxnSpPr>
        <p:spPr>
          <a:xfrm>
            <a:off x="5868144" y="3068960"/>
            <a:ext cx="1080120" cy="18002"/>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11" idx="4"/>
            <a:endCxn id="20" idx="1"/>
          </p:cNvCxnSpPr>
          <p:nvPr/>
        </p:nvCxnSpPr>
        <p:spPr>
          <a:xfrm>
            <a:off x="5868144" y="3068960"/>
            <a:ext cx="1080120" cy="738082"/>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46" name="Curved Connector 45"/>
          <p:cNvCxnSpPr>
            <a:stCxn id="12" idx="4"/>
            <a:endCxn id="20" idx="1"/>
          </p:cNvCxnSpPr>
          <p:nvPr/>
        </p:nvCxnSpPr>
        <p:spPr>
          <a:xfrm>
            <a:off x="5868144" y="3807042"/>
            <a:ext cx="1080120" cy="1270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48" name="Curved Connector 47"/>
          <p:cNvCxnSpPr>
            <a:stCxn id="12" idx="4"/>
            <a:endCxn id="22" idx="1"/>
          </p:cNvCxnSpPr>
          <p:nvPr/>
        </p:nvCxnSpPr>
        <p:spPr>
          <a:xfrm>
            <a:off x="5868144" y="3807042"/>
            <a:ext cx="1080120" cy="72008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50" name="Curved Connector 49"/>
          <p:cNvCxnSpPr>
            <a:stCxn id="13" idx="4"/>
            <a:endCxn id="22" idx="1"/>
          </p:cNvCxnSpPr>
          <p:nvPr/>
        </p:nvCxnSpPr>
        <p:spPr>
          <a:xfrm>
            <a:off x="5868144" y="4527122"/>
            <a:ext cx="1080120" cy="1270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sp>
        <p:nvSpPr>
          <p:cNvPr id="57" name="Rectangle 56"/>
          <p:cNvSpPr/>
          <p:nvPr/>
        </p:nvSpPr>
        <p:spPr>
          <a:xfrm>
            <a:off x="1985481" y="4311098"/>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P/ B</a:t>
            </a:r>
            <a:r>
              <a:rPr lang="en-ZA" sz="1600" dirty="0">
                <a:solidFill>
                  <a:srgbClr val="FFFFFF"/>
                </a:solidFill>
                <a:latin typeface="Arial"/>
              </a:rPr>
              <a:t> </a:t>
            </a:r>
          </a:p>
        </p:txBody>
      </p:sp>
      <p:cxnSp>
        <p:nvCxnSpPr>
          <p:cNvPr id="59" name="Curved Connector 58"/>
          <p:cNvCxnSpPr>
            <a:stCxn id="57" idx="3"/>
            <a:endCxn id="13" idx="2"/>
          </p:cNvCxnSpPr>
          <p:nvPr/>
        </p:nvCxnSpPr>
        <p:spPr>
          <a:xfrm>
            <a:off x="3497649" y="4509120"/>
            <a:ext cx="930335" cy="18002"/>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sp>
        <p:nvSpPr>
          <p:cNvPr id="63" name="TextBox 62"/>
          <p:cNvSpPr txBox="1"/>
          <p:nvPr/>
        </p:nvSpPr>
        <p:spPr>
          <a:xfrm>
            <a:off x="335389" y="2207691"/>
            <a:ext cx="1492716" cy="276999"/>
          </a:xfrm>
          <a:prstGeom prst="rect">
            <a:avLst/>
          </a:prstGeom>
          <a:noFill/>
        </p:spPr>
        <p:txBody>
          <a:bodyPr wrap="none" rtlCol="0">
            <a:spAutoFit/>
          </a:bodyPr>
          <a:lstStyle/>
          <a:p>
            <a:pPr algn="r" defTabSz="914400"/>
            <a:r>
              <a:rPr lang="en-ZA" sz="1200" dirty="0">
                <a:solidFill>
                  <a:prstClr val="black"/>
                </a:solidFill>
                <a:latin typeface="Arial"/>
              </a:rPr>
              <a:t>Multi-dimensional</a:t>
            </a:r>
          </a:p>
        </p:txBody>
      </p:sp>
      <p:sp>
        <p:nvSpPr>
          <p:cNvPr id="64" name="TextBox 63"/>
          <p:cNvSpPr txBox="1"/>
          <p:nvPr/>
        </p:nvSpPr>
        <p:spPr>
          <a:xfrm>
            <a:off x="318031" y="2915071"/>
            <a:ext cx="1510074" cy="276999"/>
          </a:xfrm>
          <a:prstGeom prst="rect">
            <a:avLst/>
          </a:prstGeom>
          <a:noFill/>
        </p:spPr>
        <p:txBody>
          <a:bodyPr wrap="none" rtlCol="0">
            <a:spAutoFit/>
          </a:bodyPr>
          <a:lstStyle/>
          <a:p>
            <a:pPr algn="r" defTabSz="914400"/>
            <a:r>
              <a:rPr lang="en-ZA" sz="1200" dirty="0">
                <a:solidFill>
                  <a:prstClr val="black"/>
                </a:solidFill>
                <a:latin typeface="Arial"/>
              </a:rPr>
              <a:t>Traditional Spatial</a:t>
            </a:r>
          </a:p>
        </p:txBody>
      </p:sp>
      <p:sp>
        <p:nvSpPr>
          <p:cNvPr id="65" name="TextBox 64"/>
          <p:cNvSpPr txBox="1"/>
          <p:nvPr/>
        </p:nvSpPr>
        <p:spPr>
          <a:xfrm>
            <a:off x="1096114" y="3625279"/>
            <a:ext cx="731991" cy="276999"/>
          </a:xfrm>
          <a:prstGeom prst="rect">
            <a:avLst/>
          </a:prstGeom>
          <a:noFill/>
        </p:spPr>
        <p:txBody>
          <a:bodyPr wrap="none" rtlCol="0">
            <a:spAutoFit/>
          </a:bodyPr>
          <a:lstStyle/>
          <a:p>
            <a:pPr algn="r" defTabSz="914400"/>
            <a:r>
              <a:rPr lang="en-ZA" sz="1200" dirty="0">
                <a:solidFill>
                  <a:prstClr val="black"/>
                </a:solidFill>
                <a:latin typeface="Arial"/>
              </a:rPr>
              <a:t>Signals</a:t>
            </a:r>
          </a:p>
        </p:txBody>
      </p:sp>
      <p:sp>
        <p:nvSpPr>
          <p:cNvPr id="66" name="TextBox 65"/>
          <p:cNvSpPr txBox="1"/>
          <p:nvPr/>
        </p:nvSpPr>
        <p:spPr>
          <a:xfrm>
            <a:off x="830792" y="4364232"/>
            <a:ext cx="997313" cy="276999"/>
          </a:xfrm>
          <a:prstGeom prst="rect">
            <a:avLst/>
          </a:prstGeom>
          <a:noFill/>
        </p:spPr>
        <p:txBody>
          <a:bodyPr wrap="none" rtlCol="0">
            <a:spAutoFit/>
          </a:bodyPr>
          <a:lstStyle/>
          <a:p>
            <a:pPr algn="r" defTabSz="914400"/>
            <a:r>
              <a:rPr lang="en-ZA" sz="1200" dirty="0">
                <a:solidFill>
                  <a:prstClr val="black"/>
                </a:solidFill>
                <a:latin typeface="Arial"/>
              </a:rPr>
              <a:t>Ecosystem</a:t>
            </a:r>
          </a:p>
        </p:txBody>
      </p:sp>
      <p:sp>
        <p:nvSpPr>
          <p:cNvPr id="45" name="Can 44"/>
          <p:cNvSpPr/>
          <p:nvPr/>
        </p:nvSpPr>
        <p:spPr>
          <a:xfrm>
            <a:off x="4427984" y="5013176"/>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GBIF Index</a:t>
            </a:r>
          </a:p>
        </p:txBody>
      </p:sp>
      <p:sp>
        <p:nvSpPr>
          <p:cNvPr id="47" name="Rectangle 46"/>
          <p:cNvSpPr/>
          <p:nvPr/>
        </p:nvSpPr>
        <p:spPr>
          <a:xfrm>
            <a:off x="6948264" y="5103186"/>
            <a:ext cx="1512168" cy="3960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37424A"/>
                </a:solidFill>
                <a:latin typeface="Arial"/>
              </a:rPr>
              <a:t>DwC</a:t>
            </a:r>
          </a:p>
        </p:txBody>
      </p:sp>
      <p:cxnSp>
        <p:nvCxnSpPr>
          <p:cNvPr id="49" name="Curved Connector 48"/>
          <p:cNvCxnSpPr>
            <a:stCxn id="45" idx="4"/>
            <a:endCxn id="47" idx="1"/>
          </p:cNvCxnSpPr>
          <p:nvPr/>
        </p:nvCxnSpPr>
        <p:spPr>
          <a:xfrm>
            <a:off x="5868144" y="5301208"/>
            <a:ext cx="1080120" cy="1270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sp>
        <p:nvSpPr>
          <p:cNvPr id="51" name="Rectangle 50"/>
          <p:cNvSpPr/>
          <p:nvPr/>
        </p:nvSpPr>
        <p:spPr>
          <a:xfrm>
            <a:off x="1985481" y="5085184"/>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Tx</a:t>
            </a:r>
            <a:r>
              <a:rPr lang="en-ZA" sz="1600" dirty="0">
                <a:solidFill>
                  <a:srgbClr val="FFFFFF"/>
                </a:solidFill>
                <a:latin typeface="Arial"/>
              </a:rPr>
              <a:t>  </a:t>
            </a:r>
          </a:p>
        </p:txBody>
      </p:sp>
      <p:cxnSp>
        <p:nvCxnSpPr>
          <p:cNvPr id="53" name="Curved Connector 52"/>
          <p:cNvCxnSpPr>
            <a:stCxn id="51" idx="3"/>
            <a:endCxn id="45" idx="2"/>
          </p:cNvCxnSpPr>
          <p:nvPr/>
        </p:nvCxnSpPr>
        <p:spPr>
          <a:xfrm>
            <a:off x="3497649" y="5283206"/>
            <a:ext cx="930335" cy="18002"/>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788037" y="5157192"/>
            <a:ext cx="1040068" cy="276999"/>
          </a:xfrm>
          <a:prstGeom prst="rect">
            <a:avLst/>
          </a:prstGeom>
          <a:noFill/>
        </p:spPr>
        <p:txBody>
          <a:bodyPr wrap="none" rtlCol="0">
            <a:spAutoFit/>
          </a:bodyPr>
          <a:lstStyle/>
          <a:p>
            <a:pPr algn="r" defTabSz="914400"/>
            <a:r>
              <a:rPr lang="en-ZA" sz="1200" dirty="0">
                <a:solidFill>
                  <a:prstClr val="black"/>
                </a:solidFill>
                <a:latin typeface="Arial"/>
              </a:rPr>
              <a:t>Occurrence</a:t>
            </a:r>
          </a:p>
        </p:txBody>
      </p:sp>
      <p:cxnSp>
        <p:nvCxnSpPr>
          <p:cNvPr id="58" name="Curved Connector 57"/>
          <p:cNvCxnSpPr>
            <a:stCxn id="45" idx="4"/>
            <a:endCxn id="22" idx="1"/>
          </p:cNvCxnSpPr>
          <p:nvPr/>
        </p:nvCxnSpPr>
        <p:spPr>
          <a:xfrm flipV="1">
            <a:off x="5868144" y="4527122"/>
            <a:ext cx="1080120" cy="774086"/>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60" name="Curved Connector 59"/>
          <p:cNvCxnSpPr>
            <a:stCxn id="45" idx="4"/>
            <a:endCxn id="19" idx="1"/>
          </p:cNvCxnSpPr>
          <p:nvPr/>
        </p:nvCxnSpPr>
        <p:spPr>
          <a:xfrm flipV="1">
            <a:off x="5868144" y="3086962"/>
            <a:ext cx="1080120" cy="2214246"/>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cxnSp>
        <p:nvCxnSpPr>
          <p:cNvPr id="67" name="Curved Connector 66"/>
          <p:cNvCxnSpPr/>
          <p:nvPr/>
        </p:nvCxnSpPr>
        <p:spPr>
          <a:xfrm>
            <a:off x="5868144" y="2348880"/>
            <a:ext cx="1080120" cy="2952328"/>
          </a:xfrm>
          <a:prstGeom prst="curvedConnector3">
            <a:avLst/>
          </a:prstGeom>
          <a:ln w="9525" cmpd="sng">
            <a:solidFill>
              <a:schemeClr val="bg2">
                <a:lumMod val="10000"/>
              </a:schemeClr>
            </a:solidFill>
            <a:prstDash val="dash"/>
            <a:tailEnd type="arrow"/>
          </a:ln>
        </p:spPr>
        <p:style>
          <a:lnRef idx="3">
            <a:schemeClr val="accent6"/>
          </a:lnRef>
          <a:fillRef idx="0">
            <a:schemeClr val="accent6"/>
          </a:fillRef>
          <a:effectRef idx="2">
            <a:schemeClr val="accent6"/>
          </a:effectRef>
          <a:fontRef idx="minor">
            <a:schemeClr val="tx1"/>
          </a:fontRef>
        </p:style>
      </p:cxnSp>
      <p:sp>
        <p:nvSpPr>
          <p:cNvPr id="68" name="Can 67"/>
          <p:cNvSpPr/>
          <p:nvPr/>
        </p:nvSpPr>
        <p:spPr>
          <a:xfrm>
            <a:off x="4427984" y="5715254"/>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GenBank</a:t>
            </a:r>
          </a:p>
        </p:txBody>
      </p:sp>
      <p:sp>
        <p:nvSpPr>
          <p:cNvPr id="69" name="Rectangle 68"/>
          <p:cNvSpPr/>
          <p:nvPr/>
        </p:nvSpPr>
        <p:spPr>
          <a:xfrm>
            <a:off x="6948264" y="5805264"/>
            <a:ext cx="1512168" cy="3960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37424A"/>
                </a:solidFill>
                <a:latin typeface="Arial"/>
              </a:rPr>
              <a:t>FTP/ ASN.1</a:t>
            </a:r>
          </a:p>
        </p:txBody>
      </p:sp>
      <p:cxnSp>
        <p:nvCxnSpPr>
          <p:cNvPr id="70" name="Curved Connector 69"/>
          <p:cNvCxnSpPr>
            <a:stCxn id="68" idx="4"/>
            <a:endCxn id="69" idx="1"/>
          </p:cNvCxnSpPr>
          <p:nvPr/>
        </p:nvCxnSpPr>
        <p:spPr>
          <a:xfrm>
            <a:off x="5868144" y="6003286"/>
            <a:ext cx="1080120" cy="12700"/>
          </a:xfrm>
          <a:prstGeom prst="curvedConnector3">
            <a:avLst/>
          </a:prstGeom>
          <a:ln w="9525" cmpd="sng">
            <a:tailEnd type="arrow"/>
          </a:ln>
        </p:spPr>
        <p:style>
          <a:lnRef idx="3">
            <a:schemeClr val="accent6"/>
          </a:lnRef>
          <a:fillRef idx="0">
            <a:schemeClr val="accent6"/>
          </a:fillRef>
          <a:effectRef idx="2">
            <a:schemeClr val="accent6"/>
          </a:effectRef>
          <a:fontRef idx="minor">
            <a:schemeClr val="tx1"/>
          </a:fontRef>
        </p:style>
      </p:cxnSp>
      <p:sp>
        <p:nvSpPr>
          <p:cNvPr id="71" name="Rectangle 70"/>
          <p:cNvSpPr/>
          <p:nvPr/>
        </p:nvSpPr>
        <p:spPr>
          <a:xfrm>
            <a:off x="1985481" y="5787262"/>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Al</a:t>
            </a:r>
            <a:r>
              <a:rPr lang="en-ZA" sz="1600" dirty="0">
                <a:solidFill>
                  <a:srgbClr val="FFFFFF"/>
                </a:solidFill>
                <a:latin typeface="Arial"/>
              </a:rPr>
              <a:t>  </a:t>
            </a:r>
          </a:p>
        </p:txBody>
      </p:sp>
      <p:cxnSp>
        <p:nvCxnSpPr>
          <p:cNvPr id="72" name="Curved Connector 71"/>
          <p:cNvCxnSpPr>
            <a:stCxn id="71" idx="3"/>
            <a:endCxn id="68" idx="2"/>
          </p:cNvCxnSpPr>
          <p:nvPr/>
        </p:nvCxnSpPr>
        <p:spPr>
          <a:xfrm>
            <a:off x="3497649" y="5985284"/>
            <a:ext cx="930335" cy="18002"/>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p:sp>
        <p:nvSpPr>
          <p:cNvPr id="73" name="TextBox 72"/>
          <p:cNvSpPr txBox="1"/>
          <p:nvPr/>
        </p:nvSpPr>
        <p:spPr>
          <a:xfrm>
            <a:off x="1027736" y="5859270"/>
            <a:ext cx="800369" cy="276999"/>
          </a:xfrm>
          <a:prstGeom prst="rect">
            <a:avLst/>
          </a:prstGeom>
          <a:noFill/>
        </p:spPr>
        <p:txBody>
          <a:bodyPr wrap="none" rtlCol="0">
            <a:spAutoFit/>
          </a:bodyPr>
          <a:lstStyle/>
          <a:p>
            <a:pPr algn="r" defTabSz="914400"/>
            <a:r>
              <a:rPr lang="en-ZA" sz="1200" dirty="0">
                <a:solidFill>
                  <a:prstClr val="black"/>
                </a:solidFill>
                <a:latin typeface="Arial"/>
              </a:rPr>
              <a:t>Genome</a:t>
            </a:r>
          </a:p>
        </p:txBody>
      </p:sp>
      <p:cxnSp>
        <p:nvCxnSpPr>
          <p:cNvPr id="52" name="Curved Connector 51"/>
          <p:cNvCxnSpPr>
            <a:stCxn id="13" idx="4"/>
            <a:endCxn id="47" idx="1"/>
          </p:cNvCxnSpPr>
          <p:nvPr/>
        </p:nvCxnSpPr>
        <p:spPr>
          <a:xfrm>
            <a:off x="5868144" y="4527122"/>
            <a:ext cx="1080120" cy="774086"/>
          </a:xfrm>
          <a:prstGeom prst="curvedConnector3">
            <a:avLst/>
          </a:prstGeom>
          <a:ln w="9525" cmpd="sng">
            <a:solidFill>
              <a:schemeClr val="bg2">
                <a:lumMod val="10000"/>
              </a:schemeClr>
            </a:solidFill>
            <a:prstDash val="dash"/>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4127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Working Demonstrator</a:t>
            </a:r>
            <a:endParaRPr lang="en-US" dirty="0"/>
          </a:p>
        </p:txBody>
      </p:sp>
      <p:sp>
        <p:nvSpPr>
          <p:cNvPr id="3" name="Content Placeholder 2"/>
          <p:cNvSpPr>
            <a:spLocks noGrp="1"/>
          </p:cNvSpPr>
          <p:nvPr>
            <p:ph idx="1"/>
          </p:nvPr>
        </p:nvSpPr>
        <p:spPr/>
        <p:txBody>
          <a:bodyPr/>
          <a:lstStyle/>
          <a:p>
            <a:r>
              <a:rPr lang="en-US" sz="2000" dirty="0" smtClean="0"/>
              <a:t>Extending functionality as and when we have opportunity within existing projects. No dedicated funding.</a:t>
            </a:r>
          </a:p>
          <a:p>
            <a:endParaRPr lang="en-US" sz="2000" dirty="0" smtClean="0"/>
          </a:p>
          <a:p>
            <a:r>
              <a:rPr lang="en-US" sz="2000" dirty="0" smtClean="0"/>
              <a:t>SAEON is building a loosely coupled open prototype </a:t>
            </a:r>
          </a:p>
          <a:p>
            <a:r>
              <a:rPr lang="en-US" sz="2000" dirty="0" smtClean="0"/>
              <a:t>EU BON is building a closely coupled operational </a:t>
            </a:r>
            <a:r>
              <a:rPr lang="en-US" sz="2000" dirty="0" smtClean="0"/>
              <a:t>system</a:t>
            </a:r>
          </a:p>
          <a:p>
            <a:endParaRPr lang="en-US" sz="2000" dirty="0"/>
          </a:p>
          <a:p>
            <a:r>
              <a:rPr lang="en-US" sz="2000" dirty="0" smtClean="0"/>
              <a:t>Supported by ongoing efforts in GBIF, </a:t>
            </a:r>
            <a:r>
              <a:rPr lang="en-US" sz="2000" dirty="0" err="1" smtClean="0"/>
              <a:t>DataOne</a:t>
            </a:r>
            <a:r>
              <a:rPr lang="en-US" sz="2000" dirty="0" smtClean="0"/>
              <a:t>, and other stakeholders</a:t>
            </a:r>
            <a:endParaRPr lang="en-US" sz="2000" dirty="0" smtClean="0"/>
          </a:p>
          <a:p>
            <a:endParaRPr lang="en-US" sz="2000" dirty="0"/>
          </a:p>
          <a:p>
            <a:endParaRPr lang="en-US" sz="2000" dirty="0" smtClean="0"/>
          </a:p>
          <a:p>
            <a:endParaRPr lang="en-US" sz="2000" dirty="0"/>
          </a:p>
        </p:txBody>
      </p:sp>
    </p:spTree>
    <p:extLst>
      <p:ext uri="{BB962C8B-B14F-4D97-AF65-F5344CB8AC3E}">
        <p14:creationId xmlns:p14="http://schemas.microsoft.com/office/powerpoint/2010/main" val="14396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Updates to GEO BON Handbook WIKI pages on standards, software, and best practices</a:t>
            </a:r>
          </a:p>
          <a:p>
            <a:endParaRPr lang="en-US" dirty="0"/>
          </a:p>
          <a:p>
            <a:r>
              <a:rPr lang="en-US" dirty="0" smtClean="0"/>
              <a:t>Identify/ Develop Content Standards and Vocabularies for EBVs and Data Families</a:t>
            </a:r>
          </a:p>
          <a:p>
            <a:pPr lvl="1"/>
            <a:r>
              <a:rPr lang="en-US" dirty="0" smtClean="0"/>
              <a:t>Including name services for</a:t>
            </a:r>
          </a:p>
          <a:p>
            <a:pPr lvl="2"/>
            <a:r>
              <a:rPr lang="en-US" dirty="0" smtClean="0"/>
              <a:t>Taxonomy</a:t>
            </a:r>
          </a:p>
          <a:p>
            <a:pPr lvl="2"/>
            <a:r>
              <a:rPr lang="en-US" dirty="0" smtClean="0"/>
              <a:t>Traits</a:t>
            </a:r>
          </a:p>
          <a:p>
            <a:pPr lvl="2"/>
            <a:r>
              <a:rPr lang="en-US" dirty="0" smtClean="0"/>
              <a:t>Location</a:t>
            </a:r>
          </a:p>
          <a:p>
            <a:pPr lvl="2"/>
            <a:r>
              <a:rPr lang="en-US" dirty="0" smtClean="0"/>
              <a:t>Time</a:t>
            </a:r>
          </a:p>
          <a:p>
            <a:pPr lvl="2"/>
            <a:r>
              <a:rPr lang="en-US" dirty="0" smtClean="0"/>
              <a:t>Habitats</a:t>
            </a:r>
          </a:p>
          <a:p>
            <a:pPr lvl="2"/>
            <a:r>
              <a:rPr lang="en-US" dirty="0" smtClean="0"/>
              <a:t>Species Interaction </a:t>
            </a:r>
          </a:p>
          <a:p>
            <a:pPr lvl="2"/>
            <a:r>
              <a:rPr lang="en-US" dirty="0" smtClean="0"/>
              <a:t>…</a:t>
            </a:r>
          </a:p>
          <a:p>
            <a:pPr marL="457200" lvl="1" indent="0">
              <a:buNone/>
            </a:pPr>
            <a:endParaRPr lang="en-US" dirty="0" smtClean="0"/>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dirty="0" smtClean="0"/>
              <a:t>Areas of Collaboration: GEO-BON Workgroup 8</a:t>
            </a:r>
            <a:endParaRPr lang="en-US" dirty="0"/>
          </a:p>
        </p:txBody>
      </p:sp>
    </p:spTree>
    <p:extLst>
      <p:ext uri="{BB962C8B-B14F-4D97-AF65-F5344CB8AC3E}">
        <p14:creationId xmlns:p14="http://schemas.microsoft.com/office/powerpoint/2010/main" val="407842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2"/>
          <a:stretch>
            <a:fillRect/>
          </a:stretch>
        </p:blipFill>
        <p:spPr>
          <a:xfrm>
            <a:off x="32610" y="0"/>
            <a:ext cx="9111389" cy="6873504"/>
          </a:xfrm>
          <a:prstGeom prst="rect">
            <a:avLst/>
          </a:prstGeom>
          <a:solidFill>
            <a:schemeClr val="bg1"/>
          </a:solidFill>
        </p:spPr>
      </p:pic>
      <p:sp>
        <p:nvSpPr>
          <p:cNvPr id="2" name="TextBox 1"/>
          <p:cNvSpPr txBox="1"/>
          <p:nvPr/>
        </p:nvSpPr>
        <p:spPr>
          <a:xfrm>
            <a:off x="93594" y="188640"/>
            <a:ext cx="3110254" cy="954107"/>
          </a:xfrm>
          <a:prstGeom prst="rect">
            <a:avLst/>
          </a:prstGeom>
          <a:noFill/>
        </p:spPr>
        <p:txBody>
          <a:bodyPr wrap="square" rtlCol="0">
            <a:spAutoFit/>
          </a:bodyPr>
          <a:lstStyle/>
          <a:p>
            <a:r>
              <a:rPr lang="en-US" dirty="0" smtClean="0">
                <a:solidFill>
                  <a:srgbClr val="37424A"/>
                </a:solidFill>
              </a:rPr>
              <a:t>For Each Data Family…</a:t>
            </a:r>
            <a:endParaRPr lang="en-US" dirty="0">
              <a:solidFill>
                <a:srgbClr val="37424A"/>
              </a:solidFill>
            </a:endParaRPr>
          </a:p>
        </p:txBody>
      </p:sp>
    </p:spTree>
    <p:extLst>
      <p:ext uri="{BB962C8B-B14F-4D97-AF65-F5344CB8AC3E}">
        <p14:creationId xmlns:p14="http://schemas.microsoft.com/office/powerpoint/2010/main" val="33409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3098800" cy="2705629"/>
          </a:xfrm>
        </p:spPr>
        <p:txBody>
          <a:bodyPr anchor="t"/>
          <a:lstStyle/>
          <a:p>
            <a:pPr algn="l"/>
            <a:r>
              <a:rPr lang="en-US" dirty="0" smtClean="0"/>
              <a:t>Typical Guidance</a:t>
            </a:r>
            <a:endParaRPr lang="en-US" dirty="0"/>
          </a:p>
        </p:txBody>
      </p:sp>
      <p:pic>
        <p:nvPicPr>
          <p:cNvPr id="4" name="Picture 3"/>
          <p:cNvPicPr>
            <a:picLocks noChangeAspect="1"/>
          </p:cNvPicPr>
          <p:nvPr/>
        </p:nvPicPr>
        <p:blipFill>
          <a:blip r:embed="rId2"/>
          <a:stretch>
            <a:fillRect/>
          </a:stretch>
        </p:blipFill>
        <p:spPr>
          <a:xfrm>
            <a:off x="3599056" y="0"/>
            <a:ext cx="5544944" cy="6858000"/>
          </a:xfrm>
          <a:prstGeom prst="rect">
            <a:avLst/>
          </a:prstGeom>
        </p:spPr>
      </p:pic>
      <p:sp>
        <p:nvSpPr>
          <p:cNvPr id="6" name="TextBox 5"/>
          <p:cNvSpPr txBox="1"/>
          <p:nvPr/>
        </p:nvSpPr>
        <p:spPr>
          <a:xfrm>
            <a:off x="381626" y="1268760"/>
            <a:ext cx="3110254" cy="523220"/>
          </a:xfrm>
          <a:prstGeom prst="rect">
            <a:avLst/>
          </a:prstGeom>
          <a:noFill/>
        </p:spPr>
        <p:txBody>
          <a:bodyPr wrap="square" rtlCol="0">
            <a:spAutoFit/>
          </a:bodyPr>
          <a:lstStyle/>
          <a:p>
            <a:r>
              <a:rPr lang="en-US" dirty="0" smtClean="0">
                <a:solidFill>
                  <a:srgbClr val="37424A"/>
                </a:solidFill>
              </a:rPr>
              <a:t>For Each EBV …</a:t>
            </a:r>
            <a:endParaRPr lang="en-US" dirty="0">
              <a:solidFill>
                <a:srgbClr val="37424A"/>
              </a:solidFill>
            </a:endParaRPr>
          </a:p>
        </p:txBody>
      </p:sp>
    </p:spTree>
    <p:extLst>
      <p:ext uri="{BB962C8B-B14F-4D97-AF65-F5344CB8AC3E}">
        <p14:creationId xmlns:p14="http://schemas.microsoft.com/office/powerpoint/2010/main" val="3825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dirty="0" smtClean="0">
                <a:sym typeface="Wingdings"/>
              </a:rPr>
              <a:t></a:t>
            </a:r>
            <a:br>
              <a:rPr lang="en-US" sz="6000" dirty="0" smtClean="0">
                <a:sym typeface="Wingdings"/>
              </a:rPr>
            </a:br>
            <a:r>
              <a:rPr lang="en-US" sz="6000" dirty="0" smtClean="0">
                <a:sym typeface="Wingdings"/>
              </a:rPr>
              <a:t>?  </a:t>
            </a:r>
            <a:endParaRPr lang="en-US" sz="6000" dirty="0"/>
          </a:p>
        </p:txBody>
      </p:sp>
    </p:spTree>
    <p:extLst>
      <p:ext uri="{BB962C8B-B14F-4D97-AF65-F5344CB8AC3E}">
        <p14:creationId xmlns:p14="http://schemas.microsoft.com/office/powerpoint/2010/main" val="276256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 described properly, preserved properly, and discoverable</a:t>
            </a:r>
            <a:endParaRPr lang="en-US" dirty="0"/>
          </a:p>
        </p:txBody>
      </p:sp>
      <p:sp>
        <p:nvSpPr>
          <p:cNvPr id="3" name="Content Placeholder 2"/>
          <p:cNvSpPr>
            <a:spLocks noGrp="1"/>
          </p:cNvSpPr>
          <p:nvPr>
            <p:ph idx="1"/>
          </p:nvPr>
        </p:nvSpPr>
        <p:spPr>
          <a:xfrm>
            <a:off x="457200" y="1268760"/>
            <a:ext cx="8229600" cy="4525963"/>
          </a:xfrm>
        </p:spPr>
        <p:txBody>
          <a:bodyPr>
            <a:normAutofit/>
          </a:bodyPr>
          <a:lstStyle/>
          <a:p>
            <a:pPr lvl="1"/>
            <a:r>
              <a:rPr lang="en-US" i="1" dirty="0"/>
              <a:t>Meta-data standards implied.</a:t>
            </a:r>
            <a:endParaRPr lang="en-US" dirty="0"/>
          </a:p>
          <a:p>
            <a:pPr lvl="1"/>
            <a:r>
              <a:rPr lang="en-US" i="1" dirty="0"/>
              <a:t>Harvesters, brokers, and meta-data interoperability implied.</a:t>
            </a:r>
            <a:endParaRPr lang="en-US" dirty="0"/>
          </a:p>
          <a:p>
            <a:pPr lvl="1"/>
            <a:r>
              <a:rPr lang="en-US" i="1" dirty="0"/>
              <a:t>Persistent identifiers implied.</a:t>
            </a:r>
            <a:endParaRPr lang="en-US" dirty="0"/>
          </a:p>
          <a:p>
            <a:pPr lvl="1"/>
            <a:r>
              <a:rPr lang="en-US" i="1" dirty="0"/>
              <a:t>Protocols and standards for data exchange/ </a:t>
            </a:r>
            <a:r>
              <a:rPr lang="en-US" i="1" dirty="0" smtClean="0"/>
              <a:t>uploads implied</a:t>
            </a:r>
            <a:r>
              <a:rPr lang="en-US" i="1" dirty="0"/>
              <a:t>.</a:t>
            </a:r>
            <a:endParaRPr lang="en-US" dirty="0"/>
          </a:p>
          <a:p>
            <a:pPr lvl="1"/>
            <a:r>
              <a:rPr lang="en-US" i="1" dirty="0"/>
              <a:t>Preservation standards and formats implied.</a:t>
            </a:r>
            <a:endParaRPr lang="en-US" dirty="0"/>
          </a:p>
          <a:p>
            <a:pPr lvl="1"/>
            <a:r>
              <a:rPr lang="en-US" i="1" dirty="0"/>
              <a:t>Tools and approaches to make searches more efficient (vocabularies, ontologies, dealing with massive meta-data collections, …).</a:t>
            </a:r>
            <a:endParaRPr lang="en-US" dirty="0"/>
          </a:p>
          <a:p>
            <a:pPr lvl="1"/>
            <a:r>
              <a:rPr lang="en-US" i="1" dirty="0" smtClean="0"/>
              <a:t>Sustainable, accredited </a:t>
            </a:r>
            <a:r>
              <a:rPr lang="en-US" i="1" dirty="0"/>
              <a:t>data centers and long-term archives are </a:t>
            </a:r>
            <a:r>
              <a:rPr lang="en-US" i="1" dirty="0" smtClean="0"/>
              <a:t>implied – depositor SLA and contract.</a:t>
            </a:r>
            <a:endParaRPr lang="en-US" dirty="0"/>
          </a:p>
          <a:p>
            <a:endParaRPr lang="en-US" dirty="0"/>
          </a:p>
        </p:txBody>
      </p:sp>
      <p:sp>
        <p:nvSpPr>
          <p:cNvPr id="4" name="TextBox 3"/>
          <p:cNvSpPr txBox="1"/>
          <p:nvPr/>
        </p:nvSpPr>
        <p:spPr>
          <a:xfrm>
            <a:off x="1259632" y="4509120"/>
            <a:ext cx="4779526" cy="923330"/>
          </a:xfrm>
          <a:prstGeom prst="rect">
            <a:avLst/>
          </a:prstGeom>
          <a:noFill/>
        </p:spPr>
        <p:txBody>
          <a:bodyPr wrap="none" rtlCol="0">
            <a:spAutoFit/>
          </a:bodyPr>
          <a:lstStyle/>
          <a:p>
            <a:r>
              <a:rPr lang="en-ZA" sz="1800" i="1" dirty="0" smtClean="0">
                <a:solidFill>
                  <a:schemeClr val="accent4">
                    <a:lumMod val="75000"/>
                  </a:schemeClr>
                </a:solidFill>
              </a:rPr>
              <a:t>How long is the ‘Long Term’?</a:t>
            </a:r>
          </a:p>
          <a:p>
            <a:r>
              <a:rPr lang="en-ZA" sz="1800" i="1" dirty="0" smtClean="0">
                <a:solidFill>
                  <a:schemeClr val="accent4">
                    <a:lumMod val="75000"/>
                  </a:schemeClr>
                </a:solidFill>
              </a:rPr>
              <a:t>Who funds this?</a:t>
            </a:r>
          </a:p>
          <a:p>
            <a:r>
              <a:rPr lang="en-ZA" sz="1800" i="1" dirty="0" smtClean="0">
                <a:solidFill>
                  <a:schemeClr val="accent4">
                    <a:lumMod val="75000"/>
                  </a:schemeClr>
                </a:solidFill>
              </a:rPr>
              <a:t>Distributed or Centralised Infrastructure?</a:t>
            </a:r>
            <a:endParaRPr lang="en-ZA" sz="1800" i="1" dirty="0">
              <a:solidFill>
                <a:schemeClr val="accent4">
                  <a:lumMod val="75000"/>
                </a:schemeClr>
              </a:solidFill>
            </a:endParaRPr>
          </a:p>
        </p:txBody>
      </p:sp>
    </p:spTree>
    <p:extLst>
      <p:ext uri="{BB962C8B-B14F-4D97-AF65-F5344CB8AC3E}">
        <p14:creationId xmlns:p14="http://schemas.microsoft.com/office/powerpoint/2010/main" val="241202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its utility, quality, and scope can be understood</a:t>
            </a:r>
            <a:r>
              <a:rPr lang="en-US" dirty="0" smtClean="0">
                <a:effectLst/>
              </a:rPr>
              <a:t>  …</a:t>
            </a:r>
            <a:endParaRPr lang="en-US" dirty="0"/>
          </a:p>
        </p:txBody>
      </p:sp>
      <p:sp>
        <p:nvSpPr>
          <p:cNvPr id="3" name="Content Placeholder 2"/>
          <p:cNvSpPr>
            <a:spLocks noGrp="1"/>
          </p:cNvSpPr>
          <p:nvPr>
            <p:ph idx="1"/>
          </p:nvPr>
        </p:nvSpPr>
        <p:spPr/>
        <p:txBody>
          <a:bodyPr>
            <a:normAutofit/>
          </a:bodyPr>
          <a:lstStyle/>
          <a:p>
            <a:pPr marL="0" indent="0">
              <a:buNone/>
            </a:pPr>
            <a:r>
              <a:rPr lang="en-US" sz="2000" i="1" dirty="0"/>
              <a:t>Implies: </a:t>
            </a:r>
            <a:endParaRPr lang="en-US" sz="2000" i="1" dirty="0" smtClean="0"/>
          </a:p>
          <a:p>
            <a:r>
              <a:rPr lang="en-US" sz="2000" i="1" dirty="0" err="1" smtClean="0"/>
              <a:t>Visualisations</a:t>
            </a:r>
            <a:r>
              <a:rPr lang="en-US" sz="2000" i="1" dirty="0"/>
              <a:t>, </a:t>
            </a:r>
            <a:r>
              <a:rPr lang="en-US" sz="2000" i="1" dirty="0" smtClean="0"/>
              <a:t>Collations, Data Exploration Tools,</a:t>
            </a:r>
          </a:p>
          <a:p>
            <a:r>
              <a:rPr lang="en-US" sz="2000" i="1" dirty="0" smtClean="0"/>
              <a:t>Utility metrics (‘Like’ ..),</a:t>
            </a:r>
          </a:p>
          <a:p>
            <a:r>
              <a:rPr lang="en-US" sz="2000" i="1" dirty="0" smtClean="0"/>
              <a:t>feedback </a:t>
            </a:r>
            <a:r>
              <a:rPr lang="en-US" sz="2000" i="1" dirty="0"/>
              <a:t>on quality, quality metrics and standards, </a:t>
            </a:r>
            <a:endParaRPr lang="en-US" sz="2000" i="1" dirty="0" smtClean="0"/>
          </a:p>
          <a:p>
            <a:r>
              <a:rPr lang="en-US" sz="2000" i="1" dirty="0" smtClean="0"/>
              <a:t>viewing </a:t>
            </a:r>
            <a:r>
              <a:rPr lang="en-US" sz="2000" i="1" dirty="0"/>
              <a:t>search results in relation to reference spatial, temporal, and ontological/ taxonomic coverages, </a:t>
            </a:r>
            <a:endParaRPr lang="en-US" sz="2000" i="1" dirty="0" smtClean="0"/>
          </a:p>
          <a:p>
            <a:r>
              <a:rPr lang="en-US" sz="2000" i="1" dirty="0" smtClean="0"/>
              <a:t>ability </a:t>
            </a:r>
            <a:r>
              <a:rPr lang="en-US" sz="2000" i="1" dirty="0"/>
              <a:t>to dynamically extract 'thumbnail' views of large datasets, …</a:t>
            </a:r>
            <a:r>
              <a:rPr lang="en-US" sz="2000" dirty="0" smtClean="0">
                <a:effectLst/>
              </a:rPr>
              <a:t> </a:t>
            </a:r>
            <a:endParaRPr lang="en-US" sz="2000" dirty="0"/>
          </a:p>
        </p:txBody>
      </p:sp>
      <p:sp>
        <p:nvSpPr>
          <p:cNvPr id="4" name="TextBox 3"/>
          <p:cNvSpPr txBox="1"/>
          <p:nvPr/>
        </p:nvSpPr>
        <p:spPr>
          <a:xfrm>
            <a:off x="755576" y="4581128"/>
            <a:ext cx="6553036" cy="646331"/>
          </a:xfrm>
          <a:prstGeom prst="rect">
            <a:avLst/>
          </a:prstGeom>
          <a:noFill/>
        </p:spPr>
        <p:txBody>
          <a:bodyPr wrap="none" rtlCol="0">
            <a:spAutoFit/>
          </a:bodyPr>
          <a:lstStyle/>
          <a:p>
            <a:r>
              <a:rPr lang="en-ZA" sz="1800" i="1" dirty="0" smtClean="0">
                <a:solidFill>
                  <a:schemeClr val="accent4">
                    <a:lumMod val="75000"/>
                  </a:schemeClr>
                </a:solidFill>
              </a:rPr>
              <a:t>‘Big’ Data: Different protocol – not HTTP but maybe RPC?</a:t>
            </a:r>
          </a:p>
          <a:p>
            <a:endParaRPr lang="en-ZA" sz="1800" i="1" dirty="0">
              <a:solidFill>
                <a:schemeClr val="accent4">
                  <a:lumMod val="75000"/>
                </a:schemeClr>
              </a:solidFill>
            </a:endParaRPr>
          </a:p>
        </p:txBody>
      </p:sp>
    </p:spTree>
    <p:extLst>
      <p:ext uri="{BB962C8B-B14F-4D97-AF65-F5344CB8AC3E}">
        <p14:creationId xmlns:p14="http://schemas.microsoft.com/office/powerpoint/2010/main" val="54096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accessed freely and openly</a:t>
            </a:r>
            <a:r>
              <a:rPr lang="en-US" dirty="0" smtClean="0">
                <a:effectLst/>
              </a:rPr>
              <a:t>  …</a:t>
            </a:r>
            <a:endParaRPr lang="en-US" dirty="0"/>
          </a:p>
        </p:txBody>
      </p:sp>
      <p:sp>
        <p:nvSpPr>
          <p:cNvPr id="3" name="Content Placeholder 2"/>
          <p:cNvSpPr>
            <a:spLocks noGrp="1"/>
          </p:cNvSpPr>
          <p:nvPr>
            <p:ph idx="1"/>
          </p:nvPr>
        </p:nvSpPr>
        <p:spPr/>
        <p:txBody>
          <a:bodyPr/>
          <a:lstStyle/>
          <a:p>
            <a:pPr marL="0" lvl="1" indent="0">
              <a:buNone/>
            </a:pPr>
            <a:r>
              <a:rPr lang="en-US" sz="2000" i="1" dirty="0"/>
              <a:t>Implies: </a:t>
            </a:r>
            <a:endParaRPr lang="en-US" sz="2000" i="1" dirty="0" smtClean="0"/>
          </a:p>
          <a:p>
            <a:pPr marL="342900" lvl="1" indent="-342900">
              <a:buFont typeface="Arial"/>
              <a:buChar char="•"/>
            </a:pPr>
            <a:r>
              <a:rPr lang="en-US" sz="2000" i="1" dirty="0" err="1" smtClean="0"/>
              <a:t>Standardised</a:t>
            </a:r>
            <a:r>
              <a:rPr lang="en-US" sz="2000" i="1" dirty="0" smtClean="0"/>
              <a:t> </a:t>
            </a:r>
            <a:r>
              <a:rPr lang="en-US" sz="2000" i="1" dirty="0"/>
              <a:t>services, licenses and policies, </a:t>
            </a:r>
            <a:endParaRPr lang="en-US" sz="2000" i="1" dirty="0" smtClean="0"/>
          </a:p>
          <a:p>
            <a:pPr marL="342900" lvl="1" indent="-342900">
              <a:buFont typeface="Arial"/>
              <a:buChar char="•"/>
            </a:pPr>
            <a:r>
              <a:rPr lang="en-US" sz="2000" i="1" dirty="0" err="1" smtClean="0"/>
              <a:t>Standardised</a:t>
            </a:r>
            <a:r>
              <a:rPr lang="en-US" sz="2000" i="1" dirty="0" smtClean="0"/>
              <a:t>, generic  conditions and exceptions to free and open access,</a:t>
            </a:r>
          </a:p>
          <a:p>
            <a:pPr marL="342900" lvl="1" indent="-342900">
              <a:buFont typeface="Arial"/>
              <a:buChar char="•"/>
            </a:pPr>
            <a:r>
              <a:rPr lang="en-US" sz="2000" i="1" dirty="0" smtClean="0"/>
              <a:t>Simplified, effective </a:t>
            </a:r>
            <a:r>
              <a:rPr lang="en-US" sz="2000" i="1" dirty="0"/>
              <a:t>distribution channels, even if costs are involved, </a:t>
            </a:r>
            <a:r>
              <a:rPr lang="en-US" sz="2000" i="1" dirty="0" smtClean="0"/>
              <a:t>…</a:t>
            </a:r>
          </a:p>
          <a:p>
            <a:pPr marL="342900" lvl="1" indent="-342900">
              <a:buFont typeface="Arial"/>
              <a:buChar char="•"/>
            </a:pPr>
            <a:r>
              <a:rPr lang="en-US" sz="2000" i="1" dirty="0" smtClean="0"/>
              <a:t>Equal opportunity to discover and apply.</a:t>
            </a:r>
            <a:endParaRPr lang="en-US" sz="2000" dirty="0"/>
          </a:p>
          <a:p>
            <a:endParaRPr lang="en-US" sz="2800" dirty="0"/>
          </a:p>
        </p:txBody>
      </p:sp>
    </p:spTree>
    <p:extLst>
      <p:ext uri="{BB962C8B-B14F-4D97-AF65-F5344CB8AC3E}">
        <p14:creationId xmlns:p14="http://schemas.microsoft.com/office/powerpoint/2010/main" val="241479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included into distributed processes</a:t>
            </a:r>
            <a:r>
              <a:rPr lang="en-US" dirty="0" smtClean="0">
                <a:effectLst/>
              </a:rPr>
              <a:t> …</a:t>
            </a:r>
            <a:endParaRPr lang="en-US" dirty="0"/>
          </a:p>
        </p:txBody>
      </p:sp>
      <p:sp>
        <p:nvSpPr>
          <p:cNvPr id="3" name="Content Placeholder 2"/>
          <p:cNvSpPr>
            <a:spLocks noGrp="1"/>
          </p:cNvSpPr>
          <p:nvPr>
            <p:ph idx="1"/>
          </p:nvPr>
        </p:nvSpPr>
        <p:spPr>
          <a:xfrm>
            <a:off x="457200" y="1229739"/>
            <a:ext cx="8229600" cy="4525963"/>
          </a:xfrm>
        </p:spPr>
        <p:txBody>
          <a:bodyPr/>
          <a:lstStyle/>
          <a:p>
            <a:pPr marL="0" lvl="1" indent="0">
              <a:buNone/>
            </a:pPr>
            <a:r>
              <a:rPr lang="en-US" i="1" dirty="0"/>
              <a:t>Implies</a:t>
            </a:r>
            <a:r>
              <a:rPr lang="en-US" i="1" dirty="0" smtClean="0"/>
              <a:t>:</a:t>
            </a:r>
          </a:p>
          <a:p>
            <a:pPr marL="342900" lvl="1" indent="-342900">
              <a:buFont typeface="Arial"/>
              <a:buChar char="•"/>
            </a:pPr>
            <a:r>
              <a:rPr lang="en-US" i="1" dirty="0" smtClean="0"/>
              <a:t>Persistence </a:t>
            </a:r>
            <a:r>
              <a:rPr lang="en-US" i="1" dirty="0"/>
              <a:t>of mash-</a:t>
            </a:r>
            <a:r>
              <a:rPr lang="en-US" i="1" dirty="0" smtClean="0"/>
              <a:t>ups, derived works, </a:t>
            </a:r>
            <a:r>
              <a:rPr lang="en-US" i="1" dirty="0"/>
              <a:t>and mediations</a:t>
            </a:r>
            <a:r>
              <a:rPr lang="en-US" i="1" dirty="0" smtClean="0"/>
              <a:t>,</a:t>
            </a:r>
          </a:p>
          <a:p>
            <a:pPr marL="342900" lvl="1" indent="-342900">
              <a:buFont typeface="Arial"/>
              <a:buChar char="•"/>
            </a:pPr>
            <a:r>
              <a:rPr lang="en-US" i="1" dirty="0" smtClean="0"/>
              <a:t>Web </a:t>
            </a:r>
            <a:r>
              <a:rPr lang="en-US" i="1" dirty="0"/>
              <a:t>context documents, </a:t>
            </a:r>
            <a:endParaRPr lang="en-US" i="1" dirty="0" smtClean="0"/>
          </a:p>
          <a:p>
            <a:pPr marL="342900" lvl="1" indent="-342900">
              <a:buFont typeface="Arial"/>
              <a:buChar char="•"/>
            </a:pPr>
            <a:r>
              <a:rPr lang="en-US" i="1" dirty="0" smtClean="0"/>
              <a:t>Web </a:t>
            </a:r>
            <a:r>
              <a:rPr lang="en-US" i="1" dirty="0"/>
              <a:t>processing services</a:t>
            </a:r>
            <a:r>
              <a:rPr lang="en-US" i="1" dirty="0" smtClean="0"/>
              <a:t>,</a:t>
            </a:r>
          </a:p>
          <a:p>
            <a:pPr marL="342900" lvl="1" indent="-342900">
              <a:buFont typeface="Arial"/>
              <a:buChar char="•"/>
            </a:pPr>
            <a:r>
              <a:rPr lang="en-US" i="1" dirty="0" smtClean="0"/>
              <a:t>Standards </a:t>
            </a:r>
            <a:r>
              <a:rPr lang="en-US" i="1" dirty="0"/>
              <a:t>and guidelines for grid computing</a:t>
            </a:r>
            <a:r>
              <a:rPr lang="en-US" i="1" dirty="0" smtClean="0"/>
              <a:t>,</a:t>
            </a:r>
          </a:p>
          <a:p>
            <a:pPr marL="342900" lvl="1" indent="-342900">
              <a:buFont typeface="Arial"/>
              <a:buChar char="•"/>
            </a:pPr>
            <a:r>
              <a:rPr lang="en-US" i="1" dirty="0" smtClean="0"/>
              <a:t>Ability </a:t>
            </a:r>
            <a:r>
              <a:rPr lang="en-US" i="1" dirty="0"/>
              <a:t>to construct </a:t>
            </a:r>
            <a:r>
              <a:rPr lang="en-US" i="1" dirty="0" smtClean="0"/>
              <a:t>decision support models, indicators, </a:t>
            </a:r>
            <a:r>
              <a:rPr lang="en-US" i="1" dirty="0"/>
              <a:t>and standardized, interoperable final products,  …</a:t>
            </a:r>
            <a:endParaRPr lang="en-US" dirty="0"/>
          </a:p>
          <a:p>
            <a:endParaRPr lang="en-US" dirty="0"/>
          </a:p>
        </p:txBody>
      </p:sp>
      <p:sp>
        <p:nvSpPr>
          <p:cNvPr id="4" name="TextBox 3"/>
          <p:cNvSpPr txBox="1"/>
          <p:nvPr/>
        </p:nvSpPr>
        <p:spPr>
          <a:xfrm>
            <a:off x="611560" y="4005064"/>
            <a:ext cx="5142456" cy="646331"/>
          </a:xfrm>
          <a:prstGeom prst="rect">
            <a:avLst/>
          </a:prstGeom>
          <a:noFill/>
        </p:spPr>
        <p:txBody>
          <a:bodyPr wrap="none" rtlCol="0">
            <a:spAutoFit/>
          </a:bodyPr>
          <a:lstStyle/>
          <a:p>
            <a:r>
              <a:rPr lang="en-ZA" sz="1800" i="1" dirty="0" smtClean="0">
                <a:solidFill>
                  <a:schemeClr val="accent4">
                    <a:lumMod val="75000"/>
                  </a:schemeClr>
                </a:solidFill>
              </a:rPr>
              <a:t>What moves? Data, Processes, or Both?</a:t>
            </a:r>
          </a:p>
          <a:p>
            <a:r>
              <a:rPr lang="en-ZA" sz="1800" i="1" dirty="0" smtClean="0">
                <a:solidFill>
                  <a:schemeClr val="accent4">
                    <a:lumMod val="75000"/>
                  </a:schemeClr>
                </a:solidFill>
              </a:rPr>
              <a:t>Concept of a ‘Distributed Indicator Standard’</a:t>
            </a:r>
            <a:endParaRPr lang="en-ZA" sz="1800" i="1" dirty="0">
              <a:solidFill>
                <a:schemeClr val="accent4">
                  <a:lumMod val="75000"/>
                </a:schemeClr>
              </a:solidFill>
            </a:endParaRPr>
          </a:p>
        </p:txBody>
      </p:sp>
    </p:spTree>
    <p:extLst>
      <p:ext uri="{BB962C8B-B14F-4D97-AF65-F5344CB8AC3E}">
        <p14:creationId xmlns:p14="http://schemas.microsoft.com/office/powerpoint/2010/main" val="423537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hlinkClick r:id="rId2"/>
              </a:rPr>
              <a:t>http</a:t>
            </a:r>
            <a:r>
              <a:rPr lang="en-US" dirty="0">
                <a:hlinkClick r:id="rId2"/>
              </a:rPr>
              <a:t>://www.earthobservations.org</a:t>
            </a:r>
            <a:r>
              <a:rPr lang="en-US" dirty="0" smtClean="0">
                <a:hlinkClick r:id="rId2"/>
              </a:rPr>
              <a:t>/</a:t>
            </a:r>
            <a:endParaRPr lang="en-US" dirty="0" smtClean="0"/>
          </a:p>
          <a:p>
            <a:pPr marL="0" indent="0">
              <a:buNone/>
            </a:pPr>
            <a:r>
              <a:rPr lang="en-US" dirty="0">
                <a:hlinkClick r:id="rId3"/>
              </a:rPr>
              <a:t>http://www.earthobservations.org/</a:t>
            </a:r>
            <a:r>
              <a:rPr lang="en-US" dirty="0" smtClean="0">
                <a:hlinkClick r:id="rId3"/>
              </a:rPr>
              <a:t>geobon.shtml</a:t>
            </a:r>
            <a:r>
              <a:rPr lang="en-US" dirty="0" smtClean="0"/>
              <a:t> </a:t>
            </a:r>
          </a:p>
          <a:p>
            <a:endParaRPr lang="en-US" dirty="0"/>
          </a:p>
          <a:p>
            <a:pPr marL="0" indent="0" algn="just">
              <a:buNone/>
            </a:pPr>
            <a:r>
              <a:rPr lang="en-US" sz="2000" dirty="0"/>
              <a:t>The Group on Earth Observations Biodiversity Observation Network – GEO BON – coordinates activities relating to the Societal Benefit Area (SBA) on Biodiversity of the Global Earth Observation System of Systems (GEOSS). Some 100 governmental, inter-governmental and non-governmental organizations are collaborating through GEO BON to organize and improve terrestrial, freshwater and marine biodiversity observations globally and make their biodiversity data, information and forecasts more readily accessible to policymakers, managers, experts and other users. Moreover, GEO BON has been recognized by the Parties to the Convention on Biological Diversity.</a:t>
            </a:r>
          </a:p>
          <a:p>
            <a:pPr algn="just"/>
            <a:endParaRPr lang="en-US" sz="2000" dirty="0"/>
          </a:p>
        </p:txBody>
      </p:sp>
      <p:sp>
        <p:nvSpPr>
          <p:cNvPr id="3" name="Title 2"/>
          <p:cNvSpPr>
            <a:spLocks noGrp="1"/>
          </p:cNvSpPr>
          <p:nvPr>
            <p:ph type="title"/>
          </p:nvPr>
        </p:nvSpPr>
        <p:spPr/>
        <p:txBody>
          <a:bodyPr/>
          <a:lstStyle/>
          <a:p>
            <a:r>
              <a:rPr lang="en-US" dirty="0" smtClean="0"/>
              <a:t>GEO BON</a:t>
            </a:r>
            <a:endParaRPr lang="en-US" dirty="0"/>
          </a:p>
        </p:txBody>
      </p:sp>
    </p:spTree>
    <p:extLst>
      <p:ext uri="{BB962C8B-B14F-4D97-AF65-F5344CB8AC3E}">
        <p14:creationId xmlns:p14="http://schemas.microsoft.com/office/powerpoint/2010/main" val="29018378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due recognition is afforded to the creators </a:t>
            </a:r>
            <a:r>
              <a:rPr lang="en-US" dirty="0" smtClean="0"/>
              <a:t>…</a:t>
            </a:r>
            <a:endParaRPr lang="en-US" dirty="0"/>
          </a:p>
        </p:txBody>
      </p:sp>
      <p:sp>
        <p:nvSpPr>
          <p:cNvPr id="3" name="Content Placeholder 2"/>
          <p:cNvSpPr>
            <a:spLocks noGrp="1"/>
          </p:cNvSpPr>
          <p:nvPr>
            <p:ph idx="1"/>
          </p:nvPr>
        </p:nvSpPr>
        <p:spPr/>
        <p:txBody>
          <a:bodyPr/>
          <a:lstStyle/>
          <a:p>
            <a:pPr marL="0" lvl="1" indent="0">
              <a:buNone/>
            </a:pPr>
            <a:r>
              <a:rPr lang="en-US" i="1" dirty="0"/>
              <a:t>Implies: </a:t>
            </a:r>
            <a:endParaRPr lang="en-US" i="1" dirty="0" smtClean="0"/>
          </a:p>
          <a:p>
            <a:pPr marL="457200" lvl="1" indent="-457200"/>
            <a:r>
              <a:rPr lang="en-US" i="1" dirty="0" smtClean="0"/>
              <a:t>Data </a:t>
            </a:r>
            <a:r>
              <a:rPr lang="en-US" i="1" dirty="0"/>
              <a:t>publication and citation</a:t>
            </a:r>
            <a:r>
              <a:rPr lang="en-US" i="1" dirty="0" smtClean="0"/>
              <a:t>,</a:t>
            </a:r>
          </a:p>
          <a:p>
            <a:pPr marL="457200" lvl="1" indent="-457200"/>
            <a:r>
              <a:rPr lang="en-US" i="1" dirty="0" smtClean="0"/>
              <a:t>Data and service citation indices,  </a:t>
            </a:r>
          </a:p>
          <a:p>
            <a:pPr marL="457200" lvl="1" indent="-457200"/>
            <a:r>
              <a:rPr lang="en-US" i="1" dirty="0" smtClean="0"/>
              <a:t>Linking </a:t>
            </a:r>
            <a:r>
              <a:rPr lang="en-US" i="1" dirty="0"/>
              <a:t>to scholarly articles, …</a:t>
            </a:r>
            <a:endParaRPr lang="en-US" dirty="0"/>
          </a:p>
          <a:p>
            <a:endParaRPr lang="en-US" dirty="0"/>
          </a:p>
        </p:txBody>
      </p:sp>
    </p:spTree>
    <p:extLst>
      <p:ext uri="{BB962C8B-B14F-4D97-AF65-F5344CB8AC3E}">
        <p14:creationId xmlns:p14="http://schemas.microsoft.com/office/powerpoint/2010/main" val="408068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the knowledge gathered can be re-used</a:t>
            </a:r>
            <a:r>
              <a:rPr lang="en-US" dirty="0" smtClean="0">
                <a:effectLst/>
              </a:rPr>
              <a:t> …</a:t>
            </a:r>
            <a:endParaRPr lang="en-US" dirty="0"/>
          </a:p>
        </p:txBody>
      </p:sp>
      <p:sp>
        <p:nvSpPr>
          <p:cNvPr id="3" name="Content Placeholder 2"/>
          <p:cNvSpPr>
            <a:spLocks noGrp="1"/>
          </p:cNvSpPr>
          <p:nvPr>
            <p:ph idx="1"/>
          </p:nvPr>
        </p:nvSpPr>
        <p:spPr/>
        <p:txBody>
          <a:bodyPr/>
          <a:lstStyle/>
          <a:p>
            <a:pPr marL="0" lvl="1" indent="0">
              <a:buNone/>
            </a:pPr>
            <a:r>
              <a:rPr lang="en-US" i="1" dirty="0"/>
              <a:t>Implies: </a:t>
            </a:r>
            <a:endParaRPr lang="en-US" i="1" dirty="0" smtClean="0"/>
          </a:p>
          <a:p>
            <a:pPr marL="457200" lvl="1" indent="-457200"/>
            <a:r>
              <a:rPr lang="en-US" i="1" dirty="0" smtClean="0"/>
              <a:t>Defining </a:t>
            </a:r>
            <a:r>
              <a:rPr lang="en-US" i="1" dirty="0"/>
              <a:t>and storing templates and examples of finished work, processes, mash-ups, … </a:t>
            </a:r>
            <a:endParaRPr lang="en-US" i="1" dirty="0" smtClean="0"/>
          </a:p>
          <a:p>
            <a:pPr marL="457200" lvl="1" indent="-457200"/>
            <a:r>
              <a:rPr lang="en-US" i="1" dirty="0" err="1" smtClean="0"/>
              <a:t>Liberalising</a:t>
            </a:r>
            <a:r>
              <a:rPr lang="en-US" i="1" dirty="0" smtClean="0"/>
              <a:t> Meta-Data and building formal knowledge networks, …</a:t>
            </a:r>
            <a:endParaRPr lang="en-US" dirty="0"/>
          </a:p>
          <a:p>
            <a:pPr marL="0" indent="0">
              <a:buNone/>
            </a:pPr>
            <a:endParaRPr lang="en-US" dirty="0" smtClean="0"/>
          </a:p>
        </p:txBody>
      </p:sp>
      <p:sp>
        <p:nvSpPr>
          <p:cNvPr id="4" name="TextBox 3"/>
          <p:cNvSpPr txBox="1"/>
          <p:nvPr/>
        </p:nvSpPr>
        <p:spPr>
          <a:xfrm>
            <a:off x="611560" y="3573016"/>
            <a:ext cx="6292336" cy="923330"/>
          </a:xfrm>
          <a:prstGeom prst="rect">
            <a:avLst/>
          </a:prstGeom>
          <a:noFill/>
        </p:spPr>
        <p:txBody>
          <a:bodyPr wrap="none" rtlCol="0">
            <a:spAutoFit/>
          </a:bodyPr>
          <a:lstStyle/>
          <a:p>
            <a:r>
              <a:rPr lang="en-ZA" sz="1800" i="1" dirty="0" smtClean="0">
                <a:solidFill>
                  <a:schemeClr val="accent4">
                    <a:lumMod val="75000"/>
                  </a:schemeClr>
                </a:solidFill>
              </a:rPr>
              <a:t>ICSU-WDS Working Group on Knowledge Networks</a:t>
            </a:r>
          </a:p>
          <a:p>
            <a:r>
              <a:rPr lang="en-ZA" sz="1800" i="1" dirty="0">
                <a:solidFill>
                  <a:schemeClr val="accent4">
                    <a:lumMod val="75000"/>
                  </a:schemeClr>
                </a:solidFill>
              </a:rPr>
              <a:t>	</a:t>
            </a:r>
            <a:r>
              <a:rPr lang="en-ZA" sz="1800" i="1" dirty="0" smtClean="0">
                <a:solidFill>
                  <a:schemeClr val="accent4">
                    <a:lumMod val="75000"/>
                  </a:schemeClr>
                </a:solidFill>
              </a:rPr>
              <a:t>(seeking a home in an RDA Collaboration)</a:t>
            </a:r>
            <a:endParaRPr lang="en-ZA" sz="1800" i="1" dirty="0">
              <a:solidFill>
                <a:schemeClr val="accent4">
                  <a:lumMod val="75000"/>
                </a:schemeClr>
              </a:solidFill>
            </a:endParaRPr>
          </a:p>
          <a:p>
            <a:r>
              <a:rPr lang="en-ZA" sz="1800" i="1" dirty="0" smtClean="0">
                <a:solidFill>
                  <a:schemeClr val="accent4">
                    <a:lumMod val="75000"/>
                  </a:schemeClr>
                </a:solidFill>
              </a:rPr>
              <a:t>Collaboration with RDA on Trusted Digital Repositories</a:t>
            </a:r>
            <a:endParaRPr lang="en-ZA" sz="1800" i="1" dirty="0">
              <a:solidFill>
                <a:schemeClr val="accent4">
                  <a:lumMod val="75000"/>
                </a:schemeClr>
              </a:solidFill>
            </a:endParaRPr>
          </a:p>
        </p:txBody>
      </p:sp>
    </p:spTree>
    <p:extLst>
      <p:ext uri="{BB962C8B-B14F-4D97-AF65-F5344CB8AC3E}">
        <p14:creationId xmlns:p14="http://schemas.microsoft.com/office/powerpoint/2010/main" val="22550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against a backdrop of …</a:t>
            </a:r>
            <a:endParaRPr lang="en-US" dirty="0"/>
          </a:p>
        </p:txBody>
      </p:sp>
      <p:sp>
        <p:nvSpPr>
          <p:cNvPr id="3" name="Content Placeholder 2"/>
          <p:cNvSpPr>
            <a:spLocks noGrp="1"/>
          </p:cNvSpPr>
          <p:nvPr>
            <p:ph idx="1"/>
          </p:nvPr>
        </p:nvSpPr>
        <p:spPr/>
        <p:txBody>
          <a:bodyPr>
            <a:normAutofit/>
          </a:bodyPr>
          <a:lstStyle/>
          <a:p>
            <a:pPr lvl="0"/>
            <a:r>
              <a:rPr lang="en-US" i="1" dirty="0"/>
              <a:t>The push to extend formal meta-data with linked open data;</a:t>
            </a:r>
          </a:p>
          <a:p>
            <a:pPr lvl="0"/>
            <a:r>
              <a:rPr lang="en-US" i="1" dirty="0"/>
              <a:t>The increased availability of crowd-sourced and citizen contributions;</a:t>
            </a:r>
          </a:p>
          <a:p>
            <a:pPr lvl="0"/>
            <a:r>
              <a:rPr lang="en-US" i="1" dirty="0"/>
              <a:t>A proliferation of devices and sensors;</a:t>
            </a:r>
          </a:p>
          <a:p>
            <a:pPr lvl="0"/>
            <a:r>
              <a:rPr lang="en-US" i="1" dirty="0"/>
              <a:t>And the construction of knowledge networks.</a:t>
            </a:r>
          </a:p>
          <a:p>
            <a:pPr marL="0" indent="0">
              <a:buNone/>
            </a:pPr>
            <a:endParaRPr lang="en-US" i="1" dirty="0"/>
          </a:p>
        </p:txBody>
      </p:sp>
    </p:spTree>
    <p:extLst>
      <p:ext uri="{BB962C8B-B14F-4D97-AF65-F5344CB8AC3E}">
        <p14:creationId xmlns:p14="http://schemas.microsoft.com/office/powerpoint/2010/main" val="214267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Infrastructure</a:t>
            </a:r>
            <a:endParaRPr lang="en-US" dirty="0"/>
          </a:p>
        </p:txBody>
      </p:sp>
      <p:sp>
        <p:nvSpPr>
          <p:cNvPr id="3" name="Content Placeholder 2"/>
          <p:cNvSpPr>
            <a:spLocks noGrp="1"/>
          </p:cNvSpPr>
          <p:nvPr>
            <p:ph idx="1"/>
          </p:nvPr>
        </p:nvSpPr>
        <p:spPr/>
        <p:txBody>
          <a:bodyPr>
            <a:normAutofit/>
          </a:bodyPr>
          <a:lstStyle/>
          <a:p>
            <a:r>
              <a:rPr lang="en-US" dirty="0" smtClean="0"/>
              <a:t>Is NOT a Research Task – it is an Engineering Task</a:t>
            </a:r>
          </a:p>
          <a:p>
            <a:r>
              <a:rPr lang="en-US" dirty="0" smtClean="0"/>
              <a:t>We can </a:t>
            </a:r>
            <a:r>
              <a:rPr lang="en-US" dirty="0" err="1" smtClean="0"/>
              <a:t>realise</a:t>
            </a:r>
            <a:r>
              <a:rPr lang="en-US" dirty="0" smtClean="0"/>
              <a:t> large parts of the GEO BON infrastructure already</a:t>
            </a:r>
            <a:endParaRPr lang="en-US" dirty="0"/>
          </a:p>
          <a:p>
            <a:r>
              <a:rPr lang="en-US" dirty="0" smtClean="0"/>
              <a:t>Issues are not so much technological as institutional</a:t>
            </a:r>
          </a:p>
          <a:p>
            <a:r>
              <a:rPr lang="en-US" dirty="0" smtClean="0"/>
              <a:t>Our first principle should be to engage and amend existing infrastructure components</a:t>
            </a:r>
          </a:p>
          <a:p>
            <a:r>
              <a:rPr lang="en-US" dirty="0" smtClean="0"/>
              <a:t>Infrastructure cannot be funded through projects or through voluntary contributions.</a:t>
            </a:r>
          </a:p>
          <a:p>
            <a:endParaRPr lang="en-US"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19658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649769" y="3151226"/>
            <a:ext cx="2323103" cy="7181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GEOSS</a:t>
            </a:r>
          </a:p>
          <a:p>
            <a:pPr algn="ctr"/>
            <a:r>
              <a:rPr lang="en-US" sz="1400" dirty="0" smtClean="0"/>
              <a:t>Broker</a:t>
            </a:r>
            <a:endParaRPr lang="en-US" sz="1400" dirty="0"/>
          </a:p>
        </p:txBody>
      </p:sp>
      <p:sp>
        <p:nvSpPr>
          <p:cNvPr id="2" name="Rectangle 1"/>
          <p:cNvSpPr/>
          <p:nvPr/>
        </p:nvSpPr>
        <p:spPr>
          <a:xfrm>
            <a:off x="1402011" y="6139814"/>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Data Source: SOS</a:t>
            </a:r>
            <a:endParaRPr lang="en-US" sz="1400" dirty="0"/>
          </a:p>
        </p:txBody>
      </p:sp>
      <p:sp>
        <p:nvSpPr>
          <p:cNvPr id="3" name="Rectangle 2"/>
          <p:cNvSpPr/>
          <p:nvPr/>
        </p:nvSpPr>
        <p:spPr>
          <a:xfrm>
            <a:off x="2653148" y="6123145"/>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Data Source: </a:t>
            </a:r>
            <a:r>
              <a:rPr lang="en-US" sz="1400" dirty="0" err="1" smtClean="0"/>
              <a:t>WxS</a:t>
            </a:r>
            <a:endParaRPr lang="en-US" sz="1400" dirty="0"/>
          </a:p>
        </p:txBody>
      </p:sp>
      <p:sp>
        <p:nvSpPr>
          <p:cNvPr id="4" name="Rectangle 3"/>
          <p:cNvSpPr/>
          <p:nvPr/>
        </p:nvSpPr>
        <p:spPr>
          <a:xfrm>
            <a:off x="3907931" y="6123145"/>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Data Source: </a:t>
            </a:r>
            <a:r>
              <a:rPr lang="en-US" sz="1400" dirty="0" err="1" smtClean="0"/>
              <a:t>MetaCAT</a:t>
            </a:r>
            <a:endParaRPr lang="en-US" sz="1400" dirty="0"/>
          </a:p>
        </p:txBody>
      </p:sp>
      <p:sp>
        <p:nvSpPr>
          <p:cNvPr id="5" name="Rectangle 4"/>
          <p:cNvSpPr/>
          <p:nvPr/>
        </p:nvSpPr>
        <p:spPr>
          <a:xfrm>
            <a:off x="5204075" y="6123145"/>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Data Source: </a:t>
            </a:r>
            <a:r>
              <a:rPr lang="en-US" sz="1400" dirty="0" err="1" smtClean="0"/>
              <a:t>NetCDF</a:t>
            </a:r>
            <a:endParaRPr lang="en-US" sz="1400" dirty="0"/>
          </a:p>
        </p:txBody>
      </p:sp>
      <p:sp>
        <p:nvSpPr>
          <p:cNvPr id="6" name="Rectangle 5"/>
          <p:cNvSpPr/>
          <p:nvPr/>
        </p:nvSpPr>
        <p:spPr>
          <a:xfrm>
            <a:off x="1402011" y="5176955"/>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MetaData</a:t>
            </a:r>
            <a:r>
              <a:rPr lang="en-US" sz="1400" dirty="0" smtClean="0"/>
              <a:t>: SOS</a:t>
            </a:r>
            <a:endParaRPr lang="en-US" sz="1400" dirty="0"/>
          </a:p>
        </p:txBody>
      </p:sp>
      <p:sp>
        <p:nvSpPr>
          <p:cNvPr id="7" name="Rectangle 6"/>
          <p:cNvSpPr/>
          <p:nvPr/>
        </p:nvSpPr>
        <p:spPr>
          <a:xfrm>
            <a:off x="2653148" y="5160287"/>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MetaData</a:t>
            </a:r>
            <a:r>
              <a:rPr lang="en-US" sz="1400" dirty="0" smtClean="0"/>
              <a:t>: </a:t>
            </a:r>
            <a:r>
              <a:rPr lang="en-US" sz="1400" dirty="0" err="1" smtClean="0"/>
              <a:t>WxS</a:t>
            </a:r>
            <a:endParaRPr lang="en-US" sz="1400" dirty="0"/>
          </a:p>
        </p:txBody>
      </p:sp>
      <p:sp>
        <p:nvSpPr>
          <p:cNvPr id="8" name="Rectangle 7"/>
          <p:cNvSpPr/>
          <p:nvPr/>
        </p:nvSpPr>
        <p:spPr>
          <a:xfrm>
            <a:off x="3907931" y="5160287"/>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MetaData</a:t>
            </a:r>
            <a:r>
              <a:rPr lang="en-US" sz="1400" dirty="0" smtClean="0"/>
              <a:t>: </a:t>
            </a:r>
            <a:r>
              <a:rPr lang="en-US" sz="1400" dirty="0" err="1" smtClean="0"/>
              <a:t>MetaCAT</a:t>
            </a:r>
            <a:endParaRPr lang="en-US" sz="1400" dirty="0"/>
          </a:p>
        </p:txBody>
      </p:sp>
      <p:sp>
        <p:nvSpPr>
          <p:cNvPr id="9" name="Rectangle 8"/>
          <p:cNvSpPr/>
          <p:nvPr/>
        </p:nvSpPr>
        <p:spPr>
          <a:xfrm>
            <a:off x="5204075" y="5160287"/>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MetaData</a:t>
            </a:r>
            <a:r>
              <a:rPr lang="en-US" sz="1400" dirty="0" smtClean="0"/>
              <a:t>: </a:t>
            </a:r>
            <a:r>
              <a:rPr lang="en-US" sz="1400" dirty="0" err="1" smtClean="0"/>
              <a:t>NetCDF</a:t>
            </a:r>
            <a:endParaRPr lang="en-US" sz="1400" dirty="0"/>
          </a:p>
        </p:txBody>
      </p:sp>
      <p:sp>
        <p:nvSpPr>
          <p:cNvPr id="12" name="Rectangle 11"/>
          <p:cNvSpPr/>
          <p:nvPr/>
        </p:nvSpPr>
        <p:spPr>
          <a:xfrm>
            <a:off x="131954" y="5180934"/>
            <a:ext cx="109536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Other Sources</a:t>
            </a:r>
            <a:endParaRPr lang="en-US" sz="1400" dirty="0"/>
          </a:p>
        </p:txBody>
      </p:sp>
      <p:sp>
        <p:nvSpPr>
          <p:cNvPr id="13" name="Rectangle 12"/>
          <p:cNvSpPr/>
          <p:nvPr/>
        </p:nvSpPr>
        <p:spPr>
          <a:xfrm>
            <a:off x="131954" y="3151227"/>
            <a:ext cx="6157725" cy="7181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CS/W Endpoint</a:t>
            </a:r>
            <a:endParaRPr lang="en-US" sz="1400" dirty="0"/>
          </a:p>
        </p:txBody>
      </p:sp>
      <p:sp>
        <p:nvSpPr>
          <p:cNvPr id="14" name="Rectangle 13"/>
          <p:cNvSpPr/>
          <p:nvPr/>
        </p:nvSpPr>
        <p:spPr>
          <a:xfrm>
            <a:off x="131955" y="2155026"/>
            <a:ext cx="6167482" cy="7181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Search Component</a:t>
            </a:r>
            <a:endParaRPr lang="en-US" sz="1400" dirty="0"/>
          </a:p>
        </p:txBody>
      </p:sp>
      <p:sp>
        <p:nvSpPr>
          <p:cNvPr id="10" name="Rectangle 9"/>
          <p:cNvSpPr/>
          <p:nvPr/>
        </p:nvSpPr>
        <p:spPr>
          <a:xfrm>
            <a:off x="131954" y="4164091"/>
            <a:ext cx="6167480"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Shared Platform – Meta-Data Repository </a:t>
            </a:r>
            <a:endParaRPr lang="en-US" sz="1400" dirty="0"/>
          </a:p>
        </p:txBody>
      </p:sp>
      <p:cxnSp>
        <p:nvCxnSpPr>
          <p:cNvPr id="20" name="Straight Connector 19"/>
          <p:cNvCxnSpPr/>
          <p:nvPr/>
        </p:nvCxnSpPr>
        <p:spPr>
          <a:xfrm>
            <a:off x="6432758" y="0"/>
            <a:ext cx="32988" cy="6713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649769" y="4164091"/>
            <a:ext cx="2323103" cy="7181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GEOSS Meta-Data Resources</a:t>
            </a:r>
            <a:endParaRPr lang="en-US" sz="1400" dirty="0"/>
          </a:p>
        </p:txBody>
      </p:sp>
      <p:sp>
        <p:nvSpPr>
          <p:cNvPr id="24" name="Rectangle 23"/>
          <p:cNvSpPr/>
          <p:nvPr/>
        </p:nvSpPr>
        <p:spPr>
          <a:xfrm>
            <a:off x="6649769" y="5160287"/>
            <a:ext cx="2323103" cy="1681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Variety of Standards and Protocols</a:t>
            </a:r>
            <a:endParaRPr lang="en-US" sz="1400" dirty="0"/>
          </a:p>
        </p:txBody>
      </p:sp>
      <p:grpSp>
        <p:nvGrpSpPr>
          <p:cNvPr id="27" name="Group 26"/>
          <p:cNvGrpSpPr/>
          <p:nvPr/>
        </p:nvGrpSpPr>
        <p:grpSpPr>
          <a:xfrm>
            <a:off x="165979" y="157338"/>
            <a:ext cx="6123700" cy="1719678"/>
            <a:chOff x="677293" y="157338"/>
            <a:chExt cx="3778318" cy="1719678"/>
          </a:xfrm>
        </p:grpSpPr>
        <p:sp>
          <p:nvSpPr>
            <p:cNvPr id="15" name="Rectangle 14"/>
            <p:cNvSpPr/>
            <p:nvPr/>
          </p:nvSpPr>
          <p:spPr>
            <a:xfrm>
              <a:off x="3360251" y="1158831"/>
              <a:ext cx="1095360" cy="7181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Map Component</a:t>
              </a:r>
              <a:endParaRPr lang="en-US" sz="1400" dirty="0"/>
            </a:p>
          </p:txBody>
        </p:sp>
        <p:sp>
          <p:nvSpPr>
            <p:cNvPr id="16" name="Rectangle 15"/>
            <p:cNvSpPr/>
            <p:nvPr/>
          </p:nvSpPr>
          <p:spPr>
            <a:xfrm>
              <a:off x="2018772" y="1158831"/>
              <a:ext cx="1095360" cy="7181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Chart Component</a:t>
              </a:r>
              <a:endParaRPr lang="en-US" sz="1400" dirty="0"/>
            </a:p>
          </p:txBody>
        </p:sp>
        <p:sp>
          <p:nvSpPr>
            <p:cNvPr id="18" name="Rectangle 17"/>
            <p:cNvSpPr/>
            <p:nvPr/>
          </p:nvSpPr>
          <p:spPr>
            <a:xfrm>
              <a:off x="677293" y="157338"/>
              <a:ext cx="3778318" cy="7181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Web Context Document</a:t>
              </a:r>
              <a:endParaRPr lang="en-US" sz="1400" dirty="0"/>
            </a:p>
          </p:txBody>
        </p:sp>
        <p:sp>
          <p:nvSpPr>
            <p:cNvPr id="26" name="Rectangle 25"/>
            <p:cNvSpPr/>
            <p:nvPr/>
          </p:nvSpPr>
          <p:spPr>
            <a:xfrm>
              <a:off x="679634" y="1158831"/>
              <a:ext cx="1095360" cy="7181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Indicator Component</a:t>
              </a:r>
              <a:endParaRPr lang="en-US" sz="1400" dirty="0"/>
            </a:p>
          </p:txBody>
        </p:sp>
      </p:grpSp>
      <p:cxnSp>
        <p:nvCxnSpPr>
          <p:cNvPr id="29" name="Straight Arrow Connector 28"/>
          <p:cNvCxnSpPr>
            <a:stCxn id="10" idx="0"/>
            <a:endCxn id="13" idx="2"/>
          </p:cNvCxnSpPr>
          <p:nvPr/>
        </p:nvCxnSpPr>
        <p:spPr>
          <a:xfrm flipH="1" flipV="1">
            <a:off x="3210817" y="3869412"/>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3204330" y="2847280"/>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3197843" y="1874633"/>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3191356" y="836006"/>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5395530" y="1835759"/>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962529" y="1846370"/>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5400407" y="875524"/>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967406" y="869640"/>
            <a:ext cx="4877" cy="29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3" idx="3"/>
            <a:endCxn id="21" idx="1"/>
          </p:cNvCxnSpPr>
          <p:nvPr/>
        </p:nvCxnSpPr>
        <p:spPr>
          <a:xfrm flipV="1">
            <a:off x="6289679" y="3510319"/>
            <a:ext cx="36009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21" idx="0"/>
            <a:endCxn id="14" idx="3"/>
          </p:cNvCxnSpPr>
          <p:nvPr/>
        </p:nvCxnSpPr>
        <p:spPr>
          <a:xfrm rot="16200000" flipV="1">
            <a:off x="6736826" y="2076731"/>
            <a:ext cx="637107" cy="151188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15" idx="3"/>
          </p:cNvCxnSpPr>
          <p:nvPr/>
        </p:nvCxnSpPr>
        <p:spPr>
          <a:xfrm>
            <a:off x="6289679" y="1517924"/>
            <a:ext cx="2164908" cy="1633302"/>
          </a:xfrm>
          <a:prstGeom prst="bentConnector3">
            <a:avLst>
              <a:gd name="adj1" fmla="val 101047"/>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888448" y="3332090"/>
            <a:ext cx="368243" cy="36290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1</a:t>
            </a:r>
            <a:endParaRPr lang="en-US" sz="1200" dirty="0"/>
          </a:p>
        </p:txBody>
      </p:sp>
      <p:sp>
        <p:nvSpPr>
          <p:cNvPr id="46" name="Oval 45"/>
          <p:cNvSpPr/>
          <p:nvPr/>
        </p:nvSpPr>
        <p:spPr>
          <a:xfrm>
            <a:off x="7627200" y="2332668"/>
            <a:ext cx="368243" cy="36290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2</a:t>
            </a:r>
            <a:endParaRPr lang="en-US" sz="1200" dirty="0"/>
          </a:p>
        </p:txBody>
      </p:sp>
      <p:sp>
        <p:nvSpPr>
          <p:cNvPr id="47" name="Oval 46"/>
          <p:cNvSpPr/>
          <p:nvPr/>
        </p:nvSpPr>
        <p:spPr>
          <a:xfrm>
            <a:off x="8270465" y="1333246"/>
            <a:ext cx="368243" cy="36290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3</a:t>
            </a:r>
          </a:p>
        </p:txBody>
      </p:sp>
    </p:spTree>
    <p:extLst>
      <p:ext uri="{BB962C8B-B14F-4D97-AF65-F5344CB8AC3E}">
        <p14:creationId xmlns:p14="http://schemas.microsoft.com/office/powerpoint/2010/main" val="13205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776"/>
            <a:ext cx="9144000" cy="544522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3" name="Title 2"/>
          <p:cNvSpPr>
            <a:spLocks noGrp="1"/>
          </p:cNvSpPr>
          <p:nvPr>
            <p:ph type="title"/>
          </p:nvPr>
        </p:nvSpPr>
        <p:spPr/>
        <p:txBody>
          <a:bodyPr>
            <a:normAutofit/>
          </a:bodyPr>
          <a:lstStyle/>
          <a:p>
            <a:r>
              <a:rPr lang="en-ZA" dirty="0" smtClean="0"/>
              <a:t>Some Generic Data Standards and Interoperability Requirements</a:t>
            </a:r>
            <a:endParaRPr lang="en-ZA" dirty="0"/>
          </a:p>
        </p:txBody>
      </p:sp>
      <p:sp>
        <p:nvSpPr>
          <p:cNvPr id="4" name="Rectangle 3"/>
          <p:cNvSpPr/>
          <p:nvPr/>
        </p:nvSpPr>
        <p:spPr>
          <a:xfrm>
            <a:off x="1979712" y="2150858"/>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P</a:t>
            </a:r>
          </a:p>
        </p:txBody>
      </p:sp>
      <p:sp>
        <p:nvSpPr>
          <p:cNvPr id="5" name="Rectangle 4"/>
          <p:cNvSpPr/>
          <p:nvPr/>
        </p:nvSpPr>
        <p:spPr>
          <a:xfrm>
            <a:off x="1979712" y="2888940"/>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a:t>
            </a:r>
            <a:r>
              <a:rPr lang="en-ZA" sz="1600" dirty="0">
                <a:solidFill>
                  <a:srgbClr val="D9D9D9"/>
                </a:solidFill>
                <a:latin typeface="Arial"/>
              </a:rPr>
              <a:t> t</a:t>
            </a:r>
            <a:r>
              <a:rPr lang="en-ZA" sz="1600" dirty="0">
                <a:solidFill>
                  <a:srgbClr val="000000"/>
                </a:solidFill>
                <a:latin typeface="Arial"/>
              </a:rPr>
              <a:t>,</a:t>
            </a:r>
            <a:r>
              <a:rPr lang="en-ZA" sz="1600" dirty="0">
                <a:solidFill>
                  <a:srgbClr val="FFFFFF"/>
                </a:solidFill>
                <a:latin typeface="Arial"/>
              </a:rPr>
              <a:t> </a:t>
            </a:r>
            <a:r>
              <a:rPr lang="en-ZA" sz="1600" dirty="0">
                <a:solidFill>
                  <a:srgbClr val="000000"/>
                </a:solidFill>
                <a:latin typeface="Arial"/>
              </a:rPr>
              <a:t>P</a:t>
            </a:r>
          </a:p>
        </p:txBody>
      </p:sp>
      <p:sp>
        <p:nvSpPr>
          <p:cNvPr id="7" name="Rectangle 6"/>
          <p:cNvSpPr/>
          <p:nvPr/>
        </p:nvSpPr>
        <p:spPr>
          <a:xfrm>
            <a:off x="1979712" y="3609020"/>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FFFFFF">
                    <a:lumMod val="85000"/>
                  </a:srgbClr>
                </a:solidFill>
                <a:latin typeface="Arial"/>
              </a:rPr>
              <a:t>XYZ</a:t>
            </a:r>
            <a:r>
              <a:rPr lang="en-ZA" sz="1600" dirty="0">
                <a:solidFill>
                  <a:srgbClr val="000000"/>
                </a:solidFill>
                <a:latin typeface="Arial"/>
              </a:rPr>
              <a:t>,</a:t>
            </a:r>
            <a:r>
              <a:rPr lang="en-ZA" sz="1600" dirty="0">
                <a:solidFill>
                  <a:srgbClr val="FFFFFF"/>
                </a:solidFill>
                <a:latin typeface="Arial"/>
              </a:rPr>
              <a:t> </a:t>
            </a:r>
            <a:r>
              <a:rPr lang="en-ZA" sz="1600" b="1" dirty="0">
                <a:solidFill>
                  <a:srgbClr val="000000"/>
                </a:solidFill>
                <a:latin typeface="Arial"/>
              </a:rPr>
              <a:t>t</a:t>
            </a:r>
            <a:r>
              <a:rPr lang="en-ZA" sz="1600" dirty="0">
                <a:solidFill>
                  <a:srgbClr val="000000"/>
                </a:solidFill>
                <a:latin typeface="Arial"/>
              </a:rPr>
              <a:t>, P/ B</a:t>
            </a:r>
          </a:p>
        </p:txBody>
      </p:sp>
      <p:sp>
        <p:nvSpPr>
          <p:cNvPr id="10" name="Can 9"/>
          <p:cNvSpPr/>
          <p:nvPr/>
        </p:nvSpPr>
        <p:spPr>
          <a:xfrm>
            <a:off x="4427984" y="2060848"/>
            <a:ext cx="1440160" cy="576064"/>
          </a:xfrm>
          <a:prstGeom prst="ca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NetCDF</a:t>
            </a:r>
          </a:p>
        </p:txBody>
      </p:sp>
      <p:sp>
        <p:nvSpPr>
          <p:cNvPr id="11" name="Can 10"/>
          <p:cNvSpPr/>
          <p:nvPr/>
        </p:nvSpPr>
        <p:spPr>
          <a:xfrm>
            <a:off x="4427984" y="2780928"/>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S-DB</a:t>
            </a:r>
          </a:p>
        </p:txBody>
      </p:sp>
      <p:sp>
        <p:nvSpPr>
          <p:cNvPr id="12" name="Can 11"/>
          <p:cNvSpPr/>
          <p:nvPr/>
        </p:nvSpPr>
        <p:spPr>
          <a:xfrm>
            <a:off x="4427984" y="3519010"/>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O&amp;M</a:t>
            </a:r>
          </a:p>
        </p:txBody>
      </p:sp>
      <p:sp>
        <p:nvSpPr>
          <p:cNvPr id="13" name="Can 12"/>
          <p:cNvSpPr/>
          <p:nvPr/>
        </p:nvSpPr>
        <p:spPr>
          <a:xfrm>
            <a:off x="4427984" y="4239090"/>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MetaCat</a:t>
            </a:r>
          </a:p>
        </p:txBody>
      </p:sp>
      <p:sp>
        <p:nvSpPr>
          <p:cNvPr id="18" name="Rectangle 17"/>
          <p:cNvSpPr/>
          <p:nvPr/>
        </p:nvSpPr>
        <p:spPr>
          <a:xfrm>
            <a:off x="6948264" y="2150858"/>
            <a:ext cx="1512168" cy="39604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37424A"/>
                </a:solidFill>
                <a:latin typeface="Arial"/>
              </a:rPr>
              <a:t>NetCDF </a:t>
            </a:r>
          </a:p>
        </p:txBody>
      </p:sp>
      <p:sp>
        <p:nvSpPr>
          <p:cNvPr id="19" name="Rectangle 18"/>
          <p:cNvSpPr/>
          <p:nvPr/>
        </p:nvSpPr>
        <p:spPr>
          <a:xfrm>
            <a:off x="6948264" y="2888940"/>
            <a:ext cx="1512168" cy="396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err="1">
                <a:solidFill>
                  <a:srgbClr val="37424A"/>
                </a:solidFill>
                <a:latin typeface="Arial"/>
              </a:rPr>
              <a:t>WxS</a:t>
            </a:r>
            <a:endParaRPr lang="en-ZA" sz="1600" dirty="0">
              <a:solidFill>
                <a:srgbClr val="37424A"/>
              </a:solidFill>
              <a:latin typeface="Arial"/>
            </a:endParaRPr>
          </a:p>
        </p:txBody>
      </p:sp>
      <p:sp>
        <p:nvSpPr>
          <p:cNvPr id="20" name="Rectangle 19"/>
          <p:cNvSpPr/>
          <p:nvPr/>
        </p:nvSpPr>
        <p:spPr>
          <a:xfrm>
            <a:off x="6948264" y="3609020"/>
            <a:ext cx="1512168" cy="396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37424A"/>
                </a:solidFill>
                <a:latin typeface="Arial"/>
              </a:rPr>
              <a:t>SOS</a:t>
            </a:r>
          </a:p>
        </p:txBody>
      </p:sp>
      <p:sp>
        <p:nvSpPr>
          <p:cNvPr id="22" name="Rectangle 21"/>
          <p:cNvSpPr/>
          <p:nvPr/>
        </p:nvSpPr>
        <p:spPr>
          <a:xfrm>
            <a:off x="6948264" y="4329100"/>
            <a:ext cx="1512168" cy="396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37424A"/>
                </a:solidFill>
                <a:latin typeface="Arial"/>
              </a:rPr>
              <a:t>CSV</a:t>
            </a:r>
          </a:p>
        </p:txBody>
      </p:sp>
      <p:cxnSp>
        <p:nvCxnSpPr>
          <p:cNvPr id="24" name="Curved Connector 23"/>
          <p:cNvCxnSpPr>
            <a:stCxn id="10" idx="4"/>
            <a:endCxn id="18" idx="1"/>
          </p:cNvCxnSpPr>
          <p:nvPr/>
        </p:nvCxnSpPr>
        <p:spPr>
          <a:xfrm>
            <a:off x="5868144" y="2348880"/>
            <a:ext cx="1080120"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4" idx="3"/>
            <a:endCxn id="10" idx="2"/>
          </p:cNvCxnSpPr>
          <p:nvPr/>
        </p:nvCxnSpPr>
        <p:spPr>
          <a:xfrm>
            <a:off x="3491880" y="2348880"/>
            <a:ext cx="936104"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Curved Connector 33"/>
          <p:cNvCxnSpPr>
            <a:stCxn id="5" idx="3"/>
            <a:endCxn id="11" idx="2"/>
          </p:cNvCxnSpPr>
          <p:nvPr/>
        </p:nvCxnSpPr>
        <p:spPr>
          <a:xfrm flipV="1">
            <a:off x="3491880" y="3068960"/>
            <a:ext cx="936104" cy="1800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6" name="Curved Connector 35"/>
          <p:cNvCxnSpPr>
            <a:stCxn id="7" idx="3"/>
            <a:endCxn id="12" idx="2"/>
          </p:cNvCxnSpPr>
          <p:nvPr/>
        </p:nvCxnSpPr>
        <p:spPr>
          <a:xfrm>
            <a:off x="3491880" y="3807042"/>
            <a:ext cx="936104"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Curved Connector 37"/>
          <p:cNvCxnSpPr>
            <a:stCxn id="7" idx="3"/>
            <a:endCxn id="13" idx="2"/>
          </p:cNvCxnSpPr>
          <p:nvPr/>
        </p:nvCxnSpPr>
        <p:spPr>
          <a:xfrm>
            <a:off x="3491880" y="3807042"/>
            <a:ext cx="936104" cy="72008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0" name="Curved Connector 39"/>
          <p:cNvCxnSpPr>
            <a:stCxn id="10" idx="4"/>
            <a:endCxn id="19" idx="1"/>
          </p:cNvCxnSpPr>
          <p:nvPr/>
        </p:nvCxnSpPr>
        <p:spPr>
          <a:xfrm>
            <a:off x="5868144" y="2348880"/>
            <a:ext cx="1080120" cy="73808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Curved Connector 41"/>
          <p:cNvCxnSpPr>
            <a:stCxn id="11" idx="4"/>
            <a:endCxn id="19" idx="1"/>
          </p:cNvCxnSpPr>
          <p:nvPr/>
        </p:nvCxnSpPr>
        <p:spPr>
          <a:xfrm>
            <a:off x="5868144" y="3068960"/>
            <a:ext cx="1080120" cy="1800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11" idx="4"/>
            <a:endCxn id="20" idx="1"/>
          </p:cNvCxnSpPr>
          <p:nvPr/>
        </p:nvCxnSpPr>
        <p:spPr>
          <a:xfrm>
            <a:off x="5868144" y="3068960"/>
            <a:ext cx="1080120" cy="73808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Curved Connector 45"/>
          <p:cNvCxnSpPr>
            <a:stCxn id="12" idx="4"/>
            <a:endCxn id="20" idx="1"/>
          </p:cNvCxnSpPr>
          <p:nvPr/>
        </p:nvCxnSpPr>
        <p:spPr>
          <a:xfrm>
            <a:off x="5868144" y="3807042"/>
            <a:ext cx="1080120"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Curved Connector 47"/>
          <p:cNvCxnSpPr>
            <a:stCxn id="12" idx="4"/>
            <a:endCxn id="22" idx="1"/>
          </p:cNvCxnSpPr>
          <p:nvPr/>
        </p:nvCxnSpPr>
        <p:spPr>
          <a:xfrm>
            <a:off x="5868144" y="3807042"/>
            <a:ext cx="1080120" cy="72008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0" name="Curved Connector 49"/>
          <p:cNvCxnSpPr>
            <a:stCxn id="13" idx="4"/>
            <a:endCxn id="22" idx="1"/>
          </p:cNvCxnSpPr>
          <p:nvPr/>
        </p:nvCxnSpPr>
        <p:spPr>
          <a:xfrm>
            <a:off x="5868144" y="4527122"/>
            <a:ext cx="1080120"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57" name="Rectangle 56"/>
          <p:cNvSpPr/>
          <p:nvPr/>
        </p:nvSpPr>
        <p:spPr>
          <a:xfrm>
            <a:off x="1985481" y="4311098"/>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P/ B</a:t>
            </a:r>
            <a:r>
              <a:rPr lang="en-ZA" sz="1600" dirty="0">
                <a:solidFill>
                  <a:srgbClr val="FFFFFF"/>
                </a:solidFill>
                <a:latin typeface="Arial"/>
              </a:rPr>
              <a:t> </a:t>
            </a:r>
          </a:p>
        </p:txBody>
      </p:sp>
      <p:cxnSp>
        <p:nvCxnSpPr>
          <p:cNvPr id="59" name="Curved Connector 58"/>
          <p:cNvCxnSpPr>
            <a:stCxn id="57" idx="3"/>
            <a:endCxn id="13" idx="2"/>
          </p:cNvCxnSpPr>
          <p:nvPr/>
        </p:nvCxnSpPr>
        <p:spPr>
          <a:xfrm>
            <a:off x="3497649" y="4509120"/>
            <a:ext cx="930335" cy="1800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63" name="TextBox 62"/>
          <p:cNvSpPr txBox="1"/>
          <p:nvPr/>
        </p:nvSpPr>
        <p:spPr>
          <a:xfrm>
            <a:off x="335389" y="2207691"/>
            <a:ext cx="1492716" cy="276999"/>
          </a:xfrm>
          <a:prstGeom prst="rect">
            <a:avLst/>
          </a:prstGeom>
          <a:noFill/>
        </p:spPr>
        <p:txBody>
          <a:bodyPr wrap="none" rtlCol="0">
            <a:spAutoFit/>
          </a:bodyPr>
          <a:lstStyle/>
          <a:p>
            <a:pPr algn="r" defTabSz="914400"/>
            <a:r>
              <a:rPr lang="en-ZA" sz="1200" dirty="0">
                <a:solidFill>
                  <a:prstClr val="black"/>
                </a:solidFill>
                <a:latin typeface="Arial"/>
              </a:rPr>
              <a:t>Multi-dimensional</a:t>
            </a:r>
          </a:p>
        </p:txBody>
      </p:sp>
      <p:sp>
        <p:nvSpPr>
          <p:cNvPr id="64" name="TextBox 63"/>
          <p:cNvSpPr txBox="1"/>
          <p:nvPr/>
        </p:nvSpPr>
        <p:spPr>
          <a:xfrm>
            <a:off x="318031" y="2915071"/>
            <a:ext cx="1510074" cy="276999"/>
          </a:xfrm>
          <a:prstGeom prst="rect">
            <a:avLst/>
          </a:prstGeom>
          <a:noFill/>
        </p:spPr>
        <p:txBody>
          <a:bodyPr wrap="none" rtlCol="0">
            <a:spAutoFit/>
          </a:bodyPr>
          <a:lstStyle/>
          <a:p>
            <a:pPr algn="r" defTabSz="914400"/>
            <a:r>
              <a:rPr lang="en-ZA" sz="1200" dirty="0">
                <a:solidFill>
                  <a:prstClr val="black"/>
                </a:solidFill>
                <a:latin typeface="Arial"/>
              </a:rPr>
              <a:t>Traditional Spatial</a:t>
            </a:r>
          </a:p>
        </p:txBody>
      </p:sp>
      <p:sp>
        <p:nvSpPr>
          <p:cNvPr id="65" name="TextBox 64"/>
          <p:cNvSpPr txBox="1"/>
          <p:nvPr/>
        </p:nvSpPr>
        <p:spPr>
          <a:xfrm>
            <a:off x="1096114" y="3625279"/>
            <a:ext cx="731991" cy="276999"/>
          </a:xfrm>
          <a:prstGeom prst="rect">
            <a:avLst/>
          </a:prstGeom>
          <a:noFill/>
        </p:spPr>
        <p:txBody>
          <a:bodyPr wrap="none" rtlCol="0">
            <a:spAutoFit/>
          </a:bodyPr>
          <a:lstStyle/>
          <a:p>
            <a:pPr algn="r" defTabSz="914400"/>
            <a:r>
              <a:rPr lang="en-ZA" sz="1200" dirty="0">
                <a:solidFill>
                  <a:prstClr val="black"/>
                </a:solidFill>
                <a:latin typeface="Arial"/>
              </a:rPr>
              <a:t>Signals</a:t>
            </a:r>
          </a:p>
        </p:txBody>
      </p:sp>
      <p:sp>
        <p:nvSpPr>
          <p:cNvPr id="66" name="TextBox 65"/>
          <p:cNvSpPr txBox="1"/>
          <p:nvPr/>
        </p:nvSpPr>
        <p:spPr>
          <a:xfrm>
            <a:off x="830792" y="4364232"/>
            <a:ext cx="997313" cy="276999"/>
          </a:xfrm>
          <a:prstGeom prst="rect">
            <a:avLst/>
          </a:prstGeom>
          <a:noFill/>
        </p:spPr>
        <p:txBody>
          <a:bodyPr wrap="none" rtlCol="0">
            <a:spAutoFit/>
          </a:bodyPr>
          <a:lstStyle/>
          <a:p>
            <a:pPr algn="r" defTabSz="914400"/>
            <a:r>
              <a:rPr lang="en-ZA" sz="1200" dirty="0">
                <a:solidFill>
                  <a:prstClr val="black"/>
                </a:solidFill>
                <a:latin typeface="Arial"/>
              </a:rPr>
              <a:t>Ecosystem</a:t>
            </a:r>
          </a:p>
        </p:txBody>
      </p:sp>
      <p:sp>
        <p:nvSpPr>
          <p:cNvPr id="45" name="Can 44"/>
          <p:cNvSpPr/>
          <p:nvPr/>
        </p:nvSpPr>
        <p:spPr>
          <a:xfrm>
            <a:off x="4427984" y="5013176"/>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GBIF Index</a:t>
            </a:r>
          </a:p>
        </p:txBody>
      </p:sp>
      <p:sp>
        <p:nvSpPr>
          <p:cNvPr id="47" name="Rectangle 46"/>
          <p:cNvSpPr/>
          <p:nvPr/>
        </p:nvSpPr>
        <p:spPr>
          <a:xfrm>
            <a:off x="6948264" y="5103186"/>
            <a:ext cx="1512168" cy="396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37424A"/>
                </a:solidFill>
                <a:latin typeface="Arial"/>
              </a:rPr>
              <a:t>DwC</a:t>
            </a:r>
          </a:p>
        </p:txBody>
      </p:sp>
      <p:cxnSp>
        <p:nvCxnSpPr>
          <p:cNvPr id="49" name="Curved Connector 48"/>
          <p:cNvCxnSpPr>
            <a:stCxn id="45" idx="4"/>
            <a:endCxn id="47" idx="1"/>
          </p:cNvCxnSpPr>
          <p:nvPr/>
        </p:nvCxnSpPr>
        <p:spPr>
          <a:xfrm>
            <a:off x="5868144" y="5301208"/>
            <a:ext cx="1080120"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Rectangle 50"/>
          <p:cNvSpPr/>
          <p:nvPr/>
        </p:nvSpPr>
        <p:spPr>
          <a:xfrm>
            <a:off x="1985481" y="5085184"/>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Tx</a:t>
            </a:r>
            <a:r>
              <a:rPr lang="en-ZA" sz="1600" dirty="0">
                <a:solidFill>
                  <a:srgbClr val="FFFFFF"/>
                </a:solidFill>
                <a:latin typeface="Arial"/>
              </a:rPr>
              <a:t>  </a:t>
            </a:r>
          </a:p>
        </p:txBody>
      </p:sp>
      <p:cxnSp>
        <p:nvCxnSpPr>
          <p:cNvPr id="53" name="Curved Connector 52"/>
          <p:cNvCxnSpPr>
            <a:stCxn id="51" idx="3"/>
            <a:endCxn id="45" idx="2"/>
          </p:cNvCxnSpPr>
          <p:nvPr/>
        </p:nvCxnSpPr>
        <p:spPr>
          <a:xfrm>
            <a:off x="3497649" y="5283206"/>
            <a:ext cx="930335" cy="1800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55" name="TextBox 54"/>
          <p:cNvSpPr txBox="1"/>
          <p:nvPr/>
        </p:nvSpPr>
        <p:spPr>
          <a:xfrm>
            <a:off x="788037" y="5157192"/>
            <a:ext cx="1040068" cy="276999"/>
          </a:xfrm>
          <a:prstGeom prst="rect">
            <a:avLst/>
          </a:prstGeom>
          <a:noFill/>
        </p:spPr>
        <p:txBody>
          <a:bodyPr wrap="none" rtlCol="0">
            <a:spAutoFit/>
          </a:bodyPr>
          <a:lstStyle/>
          <a:p>
            <a:pPr algn="r" defTabSz="914400"/>
            <a:r>
              <a:rPr lang="en-ZA" sz="1200" dirty="0">
                <a:solidFill>
                  <a:prstClr val="black"/>
                </a:solidFill>
                <a:latin typeface="Arial"/>
              </a:rPr>
              <a:t>Occurrence</a:t>
            </a:r>
          </a:p>
        </p:txBody>
      </p:sp>
      <p:cxnSp>
        <p:nvCxnSpPr>
          <p:cNvPr id="58" name="Curved Connector 57"/>
          <p:cNvCxnSpPr>
            <a:stCxn id="45" idx="4"/>
            <a:endCxn id="22" idx="1"/>
          </p:cNvCxnSpPr>
          <p:nvPr/>
        </p:nvCxnSpPr>
        <p:spPr>
          <a:xfrm flipV="1">
            <a:off x="5868144" y="4527122"/>
            <a:ext cx="1080120" cy="774086"/>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0" name="Curved Connector 59"/>
          <p:cNvCxnSpPr>
            <a:stCxn id="45" idx="4"/>
            <a:endCxn id="19" idx="1"/>
          </p:cNvCxnSpPr>
          <p:nvPr/>
        </p:nvCxnSpPr>
        <p:spPr>
          <a:xfrm flipV="1">
            <a:off x="5868144" y="3086962"/>
            <a:ext cx="1080120" cy="2214246"/>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7" name="Curved Connector 66"/>
          <p:cNvCxnSpPr/>
          <p:nvPr/>
        </p:nvCxnSpPr>
        <p:spPr>
          <a:xfrm>
            <a:off x="5868144" y="2348880"/>
            <a:ext cx="1080120" cy="2952328"/>
          </a:xfrm>
          <a:prstGeom prst="curvedConnector3">
            <a:avLst/>
          </a:prstGeom>
          <a:ln>
            <a:solidFill>
              <a:schemeClr val="bg2">
                <a:lumMod val="10000"/>
              </a:schemeClr>
            </a:solidFill>
            <a:prstDash val="dash"/>
            <a:tailEnd type="arrow"/>
          </a:ln>
        </p:spPr>
        <p:style>
          <a:lnRef idx="3">
            <a:schemeClr val="accent6"/>
          </a:lnRef>
          <a:fillRef idx="0">
            <a:schemeClr val="accent6"/>
          </a:fillRef>
          <a:effectRef idx="2">
            <a:schemeClr val="accent6"/>
          </a:effectRef>
          <a:fontRef idx="minor">
            <a:schemeClr val="tx1"/>
          </a:fontRef>
        </p:style>
      </p:cxnSp>
      <p:sp>
        <p:nvSpPr>
          <p:cNvPr id="68" name="Can 67"/>
          <p:cNvSpPr/>
          <p:nvPr/>
        </p:nvSpPr>
        <p:spPr>
          <a:xfrm>
            <a:off x="4427984" y="5715254"/>
            <a:ext cx="1440160" cy="57606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GenBank</a:t>
            </a:r>
          </a:p>
        </p:txBody>
      </p:sp>
      <p:sp>
        <p:nvSpPr>
          <p:cNvPr id="69" name="Rectangle 68"/>
          <p:cNvSpPr/>
          <p:nvPr/>
        </p:nvSpPr>
        <p:spPr>
          <a:xfrm>
            <a:off x="6948264" y="5805264"/>
            <a:ext cx="1512168" cy="396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37424A"/>
                </a:solidFill>
                <a:latin typeface="Arial"/>
              </a:rPr>
              <a:t>FTP/ ASN.1</a:t>
            </a:r>
          </a:p>
        </p:txBody>
      </p:sp>
      <p:cxnSp>
        <p:nvCxnSpPr>
          <p:cNvPr id="70" name="Curved Connector 69"/>
          <p:cNvCxnSpPr>
            <a:stCxn id="68" idx="4"/>
            <a:endCxn id="69" idx="1"/>
          </p:cNvCxnSpPr>
          <p:nvPr/>
        </p:nvCxnSpPr>
        <p:spPr>
          <a:xfrm>
            <a:off x="5868144" y="6003286"/>
            <a:ext cx="1080120" cy="1270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71" name="Rectangle 70"/>
          <p:cNvSpPr/>
          <p:nvPr/>
        </p:nvSpPr>
        <p:spPr>
          <a:xfrm>
            <a:off x="1985481" y="5787262"/>
            <a:ext cx="1512168"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000000"/>
                </a:solidFill>
                <a:latin typeface="Arial"/>
              </a:rPr>
              <a:t>XYZ, T, Al</a:t>
            </a:r>
            <a:r>
              <a:rPr lang="en-ZA" sz="1600" dirty="0">
                <a:solidFill>
                  <a:srgbClr val="FFFFFF"/>
                </a:solidFill>
                <a:latin typeface="Arial"/>
              </a:rPr>
              <a:t>  </a:t>
            </a:r>
          </a:p>
        </p:txBody>
      </p:sp>
      <p:cxnSp>
        <p:nvCxnSpPr>
          <p:cNvPr id="72" name="Curved Connector 71"/>
          <p:cNvCxnSpPr>
            <a:stCxn id="71" idx="3"/>
            <a:endCxn id="68" idx="2"/>
          </p:cNvCxnSpPr>
          <p:nvPr/>
        </p:nvCxnSpPr>
        <p:spPr>
          <a:xfrm>
            <a:off x="3497649" y="5985284"/>
            <a:ext cx="930335" cy="18002"/>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73" name="TextBox 72"/>
          <p:cNvSpPr txBox="1"/>
          <p:nvPr/>
        </p:nvSpPr>
        <p:spPr>
          <a:xfrm>
            <a:off x="1027736" y="5859270"/>
            <a:ext cx="800369" cy="276999"/>
          </a:xfrm>
          <a:prstGeom prst="rect">
            <a:avLst/>
          </a:prstGeom>
          <a:noFill/>
        </p:spPr>
        <p:txBody>
          <a:bodyPr wrap="none" rtlCol="0">
            <a:spAutoFit/>
          </a:bodyPr>
          <a:lstStyle/>
          <a:p>
            <a:pPr algn="r" defTabSz="914400"/>
            <a:r>
              <a:rPr lang="en-ZA" sz="1200" dirty="0">
                <a:solidFill>
                  <a:prstClr val="black"/>
                </a:solidFill>
                <a:latin typeface="Arial"/>
              </a:rPr>
              <a:t>Genome</a:t>
            </a:r>
          </a:p>
        </p:txBody>
      </p:sp>
      <p:cxnSp>
        <p:nvCxnSpPr>
          <p:cNvPr id="52" name="Curved Connector 51"/>
          <p:cNvCxnSpPr>
            <a:stCxn id="13" idx="4"/>
            <a:endCxn id="47" idx="1"/>
          </p:cNvCxnSpPr>
          <p:nvPr/>
        </p:nvCxnSpPr>
        <p:spPr>
          <a:xfrm>
            <a:off x="5868144" y="4527122"/>
            <a:ext cx="1080120" cy="774086"/>
          </a:xfrm>
          <a:prstGeom prst="curvedConnector3">
            <a:avLst/>
          </a:prstGeom>
          <a:ln>
            <a:solidFill>
              <a:schemeClr val="bg2">
                <a:lumMod val="10000"/>
              </a:schemeClr>
            </a:solidFill>
            <a:prstDash val="dash"/>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479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02"/>
            <a:ext cx="9144000" cy="652110"/>
          </a:xfrm>
        </p:spPr>
        <p:txBody>
          <a:bodyPr>
            <a:normAutofit/>
          </a:bodyPr>
          <a:lstStyle/>
          <a:p>
            <a:r>
              <a:rPr lang="en-US" sz="2000" dirty="0" smtClean="0">
                <a:solidFill>
                  <a:srgbClr val="37424A"/>
                </a:solidFill>
              </a:rPr>
              <a:t>Use Case to be achieved</a:t>
            </a:r>
            <a:endParaRPr lang="en-US" sz="2000" dirty="0">
              <a:solidFill>
                <a:srgbClr val="37424A"/>
              </a:solidFill>
            </a:endParaRPr>
          </a:p>
        </p:txBody>
      </p:sp>
      <p:sp>
        <p:nvSpPr>
          <p:cNvPr id="3" name="Rectangular Callout 2"/>
          <p:cNvSpPr/>
          <p:nvPr/>
        </p:nvSpPr>
        <p:spPr>
          <a:xfrm>
            <a:off x="126303" y="859385"/>
            <a:ext cx="1733061" cy="1108752"/>
          </a:xfrm>
          <a:prstGeom prst="wedgeRectCallout">
            <a:avLst>
              <a:gd name="adj1" fmla="val -14852"/>
              <a:gd name="adj2" fmla="val 4122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User discovers a </a:t>
            </a:r>
            <a:r>
              <a:rPr lang="en-US" sz="1400" dirty="0" err="1" smtClean="0"/>
              <a:t>standardised</a:t>
            </a:r>
            <a:r>
              <a:rPr lang="en-US" sz="1400" dirty="0" smtClean="0"/>
              <a:t> data source</a:t>
            </a:r>
            <a:endParaRPr lang="en-US" sz="1400" dirty="0"/>
          </a:p>
        </p:txBody>
      </p:sp>
      <p:sp>
        <p:nvSpPr>
          <p:cNvPr id="4" name="Rectangular Callout 3"/>
          <p:cNvSpPr/>
          <p:nvPr/>
        </p:nvSpPr>
        <p:spPr>
          <a:xfrm>
            <a:off x="443823" y="5082779"/>
            <a:ext cx="1733061" cy="1108752"/>
          </a:xfrm>
          <a:prstGeom prst="wedgeRectCallout">
            <a:avLst>
              <a:gd name="adj1" fmla="val -14852"/>
              <a:gd name="adj2" fmla="val 412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Online Resource(s) forwarded to Broker</a:t>
            </a:r>
            <a:endParaRPr lang="en-US" sz="1400" dirty="0"/>
          </a:p>
        </p:txBody>
      </p:sp>
      <p:cxnSp>
        <p:nvCxnSpPr>
          <p:cNvPr id="6" name="Elbow Connector 5"/>
          <p:cNvCxnSpPr>
            <a:stCxn id="3" idx="2"/>
            <a:endCxn id="39" idx="1"/>
          </p:cNvCxnSpPr>
          <p:nvPr/>
        </p:nvCxnSpPr>
        <p:spPr>
          <a:xfrm rot="16200000" flipH="1">
            <a:off x="260571" y="2700399"/>
            <a:ext cx="1748349" cy="28382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ular Callout 6"/>
          <p:cNvSpPr/>
          <p:nvPr/>
        </p:nvSpPr>
        <p:spPr>
          <a:xfrm>
            <a:off x="2605983" y="5086150"/>
            <a:ext cx="1733061" cy="1108752"/>
          </a:xfrm>
          <a:prstGeom prst="wedgeRectCallout">
            <a:avLst>
              <a:gd name="adj1" fmla="val -14852"/>
              <a:gd name="adj2" fmla="val 412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Broker sends request for mediation to Registry</a:t>
            </a:r>
            <a:endParaRPr lang="en-US" sz="1400" dirty="0"/>
          </a:p>
        </p:txBody>
      </p:sp>
      <p:cxnSp>
        <p:nvCxnSpPr>
          <p:cNvPr id="8" name="Elbow Connector 7"/>
          <p:cNvCxnSpPr>
            <a:stCxn id="4" idx="3"/>
            <a:endCxn id="7" idx="1"/>
          </p:cNvCxnSpPr>
          <p:nvPr/>
        </p:nvCxnSpPr>
        <p:spPr>
          <a:xfrm>
            <a:off x="2176884" y="5637155"/>
            <a:ext cx="429099" cy="337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7" idx="3"/>
            <a:endCxn id="11" idx="1"/>
          </p:cNvCxnSpPr>
          <p:nvPr/>
        </p:nvCxnSpPr>
        <p:spPr>
          <a:xfrm>
            <a:off x="4339044" y="5640526"/>
            <a:ext cx="497555" cy="127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ular Callout 10"/>
          <p:cNvSpPr/>
          <p:nvPr/>
        </p:nvSpPr>
        <p:spPr>
          <a:xfrm>
            <a:off x="4836599" y="5086150"/>
            <a:ext cx="1733061" cy="1108752"/>
          </a:xfrm>
          <a:prstGeom prst="wedgeRectCallout">
            <a:avLst>
              <a:gd name="adj1" fmla="val -14852"/>
              <a:gd name="adj2" fmla="val 412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Registry sends a list of compliant ‘Mediations’</a:t>
            </a:r>
            <a:endParaRPr lang="en-US" sz="1400" dirty="0"/>
          </a:p>
        </p:txBody>
      </p:sp>
      <p:sp>
        <p:nvSpPr>
          <p:cNvPr id="17" name="Rectangular Callout 16"/>
          <p:cNvSpPr/>
          <p:nvPr/>
        </p:nvSpPr>
        <p:spPr>
          <a:xfrm>
            <a:off x="4836599" y="3171095"/>
            <a:ext cx="1733061" cy="1108752"/>
          </a:xfrm>
          <a:prstGeom prst="wedgeRectCallout">
            <a:avLst>
              <a:gd name="adj1" fmla="val -14852"/>
              <a:gd name="adj2" fmla="val 412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Broker confirms user choice</a:t>
            </a:r>
            <a:endParaRPr lang="en-US" sz="1400" dirty="0"/>
          </a:p>
        </p:txBody>
      </p:sp>
      <p:cxnSp>
        <p:nvCxnSpPr>
          <p:cNvPr id="18" name="Elbow Connector 17"/>
          <p:cNvCxnSpPr>
            <a:stCxn id="11" idx="0"/>
            <a:endCxn id="17" idx="2"/>
          </p:cNvCxnSpPr>
          <p:nvPr/>
        </p:nvCxnSpPr>
        <p:spPr>
          <a:xfrm rot="5400000" flipH="1" flipV="1">
            <a:off x="5299979" y="4682999"/>
            <a:ext cx="806303" cy="127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ular Callout 25"/>
          <p:cNvSpPr/>
          <p:nvPr/>
        </p:nvSpPr>
        <p:spPr>
          <a:xfrm>
            <a:off x="7045660" y="3164490"/>
            <a:ext cx="1733061" cy="1108752"/>
          </a:xfrm>
          <a:prstGeom prst="wedgeRectCallout">
            <a:avLst>
              <a:gd name="adj1" fmla="val -14852"/>
              <a:gd name="adj2" fmla="val 412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Render/ Preview/ Download/ Model</a:t>
            </a:r>
            <a:endParaRPr lang="en-US" sz="1400" dirty="0"/>
          </a:p>
        </p:txBody>
      </p:sp>
      <p:cxnSp>
        <p:nvCxnSpPr>
          <p:cNvPr id="27" name="Elbow Connector 26"/>
          <p:cNvCxnSpPr>
            <a:stCxn id="17" idx="3"/>
            <a:endCxn id="26" idx="1"/>
          </p:cNvCxnSpPr>
          <p:nvPr/>
        </p:nvCxnSpPr>
        <p:spPr>
          <a:xfrm flipV="1">
            <a:off x="6569660" y="3718866"/>
            <a:ext cx="476000" cy="66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ular Callout 30"/>
          <p:cNvSpPr/>
          <p:nvPr/>
        </p:nvSpPr>
        <p:spPr>
          <a:xfrm>
            <a:off x="7045660" y="5082779"/>
            <a:ext cx="1733061" cy="1108752"/>
          </a:xfrm>
          <a:prstGeom prst="wedgeRectCallout">
            <a:avLst>
              <a:gd name="adj1" fmla="val -14852"/>
              <a:gd name="adj2" fmla="val 412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Persist as a Web Context Document</a:t>
            </a:r>
            <a:endParaRPr lang="en-US" sz="1400" dirty="0"/>
          </a:p>
        </p:txBody>
      </p:sp>
      <p:cxnSp>
        <p:nvCxnSpPr>
          <p:cNvPr id="32" name="Elbow Connector 31"/>
          <p:cNvCxnSpPr>
            <a:stCxn id="26" idx="2"/>
            <a:endCxn id="31" idx="0"/>
          </p:cNvCxnSpPr>
          <p:nvPr/>
        </p:nvCxnSpPr>
        <p:spPr>
          <a:xfrm rot="5400000">
            <a:off x="7507423" y="4678010"/>
            <a:ext cx="809537" cy="127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ular Callout 34"/>
          <p:cNvSpPr/>
          <p:nvPr/>
        </p:nvSpPr>
        <p:spPr>
          <a:xfrm>
            <a:off x="2605983" y="1847196"/>
            <a:ext cx="1733061" cy="1108752"/>
          </a:xfrm>
          <a:prstGeom prst="wedgeRectCallout">
            <a:avLst>
              <a:gd name="adj1" fmla="val -14852"/>
              <a:gd name="adj2" fmla="val 4122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User saves</a:t>
            </a:r>
          </a:p>
          <a:p>
            <a:pPr algn="ctr"/>
            <a:r>
              <a:rPr lang="en-US" sz="1400" dirty="0" smtClean="0"/>
              <a:t>Choice(s) </a:t>
            </a:r>
            <a:endParaRPr lang="en-US" sz="1400" dirty="0"/>
          </a:p>
        </p:txBody>
      </p:sp>
      <p:cxnSp>
        <p:nvCxnSpPr>
          <p:cNvPr id="36" name="Elbow Connector 35"/>
          <p:cNvCxnSpPr>
            <a:stCxn id="17" idx="0"/>
            <a:endCxn id="35" idx="3"/>
          </p:cNvCxnSpPr>
          <p:nvPr/>
        </p:nvCxnSpPr>
        <p:spPr>
          <a:xfrm rot="16200000" flipV="1">
            <a:off x="4636326" y="2104291"/>
            <a:ext cx="769523" cy="136408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Decision 38"/>
          <p:cNvSpPr/>
          <p:nvPr/>
        </p:nvSpPr>
        <p:spPr>
          <a:xfrm>
            <a:off x="1276657" y="3159730"/>
            <a:ext cx="1733061" cy="1113512"/>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smtClean="0"/>
              <a:t>Mediation Saved?</a:t>
            </a:r>
            <a:endParaRPr lang="en-US" sz="1100" dirty="0"/>
          </a:p>
        </p:txBody>
      </p:sp>
      <p:cxnSp>
        <p:nvCxnSpPr>
          <p:cNvPr id="45" name="Elbow Connector 44"/>
          <p:cNvCxnSpPr>
            <a:stCxn id="39" idx="2"/>
            <a:endCxn id="4" idx="0"/>
          </p:cNvCxnSpPr>
          <p:nvPr/>
        </p:nvCxnSpPr>
        <p:spPr>
          <a:xfrm rot="5400000">
            <a:off x="1322003" y="4261593"/>
            <a:ext cx="809537" cy="83283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35" idx="2"/>
            <a:endCxn id="39" idx="3"/>
          </p:cNvCxnSpPr>
          <p:nvPr/>
        </p:nvCxnSpPr>
        <p:spPr>
          <a:xfrm rot="5400000">
            <a:off x="2860847" y="3104819"/>
            <a:ext cx="760538" cy="46279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39" idx="3"/>
            <a:endCxn id="17" idx="1"/>
          </p:cNvCxnSpPr>
          <p:nvPr/>
        </p:nvCxnSpPr>
        <p:spPr>
          <a:xfrm>
            <a:off x="3009718" y="3716486"/>
            <a:ext cx="1826881" cy="898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202964" y="1052736"/>
            <a:ext cx="3466814" cy="307777"/>
          </a:xfrm>
          <a:prstGeom prst="rect">
            <a:avLst/>
          </a:prstGeom>
          <a:noFill/>
        </p:spPr>
        <p:txBody>
          <a:bodyPr wrap="none" rtlCol="0">
            <a:spAutoFit/>
          </a:bodyPr>
          <a:lstStyle/>
          <a:p>
            <a:r>
              <a:rPr lang="en-US" sz="1400" dirty="0" smtClean="0">
                <a:solidFill>
                  <a:srgbClr val="37424A"/>
                </a:solidFill>
              </a:rPr>
              <a:t>Do for more than one discovery action</a:t>
            </a:r>
            <a:endParaRPr lang="en-US" sz="1400" dirty="0">
              <a:solidFill>
                <a:srgbClr val="37424A"/>
              </a:solidFill>
            </a:endParaRPr>
          </a:p>
        </p:txBody>
      </p:sp>
      <p:sp>
        <p:nvSpPr>
          <p:cNvPr id="62" name="TextBox 61"/>
          <p:cNvSpPr txBox="1"/>
          <p:nvPr/>
        </p:nvSpPr>
        <p:spPr>
          <a:xfrm>
            <a:off x="1606730" y="4273242"/>
            <a:ext cx="423989" cy="307777"/>
          </a:xfrm>
          <a:prstGeom prst="rect">
            <a:avLst/>
          </a:prstGeom>
          <a:noFill/>
        </p:spPr>
        <p:txBody>
          <a:bodyPr wrap="none" rtlCol="0">
            <a:spAutoFit/>
          </a:bodyPr>
          <a:lstStyle/>
          <a:p>
            <a:r>
              <a:rPr lang="en-US" sz="1400" dirty="0" smtClean="0">
                <a:solidFill>
                  <a:srgbClr val="37424A"/>
                </a:solidFill>
              </a:rPr>
              <a:t>No</a:t>
            </a:r>
            <a:endParaRPr lang="en-US" sz="1400" dirty="0">
              <a:solidFill>
                <a:srgbClr val="37424A"/>
              </a:solidFill>
            </a:endParaRPr>
          </a:p>
        </p:txBody>
      </p:sp>
      <p:cxnSp>
        <p:nvCxnSpPr>
          <p:cNvPr id="66" name="Elbow Connector 65"/>
          <p:cNvCxnSpPr>
            <a:stCxn id="26" idx="0"/>
            <a:endCxn id="3" idx="3"/>
          </p:cNvCxnSpPr>
          <p:nvPr/>
        </p:nvCxnSpPr>
        <p:spPr>
          <a:xfrm rot="16200000" flipV="1">
            <a:off x="4010414" y="-737288"/>
            <a:ext cx="1750729" cy="6052827"/>
          </a:xfrm>
          <a:prstGeom prst="bentConnector2">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535886" y="3303908"/>
            <a:ext cx="494208" cy="307777"/>
          </a:xfrm>
          <a:prstGeom prst="rect">
            <a:avLst/>
          </a:prstGeom>
          <a:noFill/>
        </p:spPr>
        <p:txBody>
          <a:bodyPr wrap="none" rtlCol="0">
            <a:spAutoFit/>
          </a:bodyPr>
          <a:lstStyle/>
          <a:p>
            <a:r>
              <a:rPr lang="en-US" sz="1400" dirty="0" smtClean="0">
                <a:solidFill>
                  <a:srgbClr val="37424A"/>
                </a:solidFill>
              </a:rPr>
              <a:t>Yes</a:t>
            </a:r>
            <a:endParaRPr lang="en-US" sz="1400" dirty="0">
              <a:solidFill>
                <a:srgbClr val="37424A"/>
              </a:solidFill>
            </a:endParaRPr>
          </a:p>
        </p:txBody>
      </p:sp>
    </p:spTree>
    <p:extLst>
      <p:ext uri="{BB962C8B-B14F-4D97-AF65-F5344CB8AC3E}">
        <p14:creationId xmlns:p14="http://schemas.microsoft.com/office/powerpoint/2010/main" val="246773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0"/>
            <a:ext cx="7560840" cy="981075"/>
          </a:xfrm>
        </p:spPr>
        <p:txBody>
          <a:bodyPr/>
          <a:lstStyle/>
          <a:p>
            <a:pPr eaLnBrk="1" hangingPunct="1"/>
            <a:r>
              <a:rPr lang="en-ZA" sz="2800" dirty="0" smtClean="0"/>
              <a:t>GEO BON has a Manifesto …</a:t>
            </a:r>
            <a:endParaRPr lang="en-ZA" sz="2800" dirty="0" smtClean="0"/>
          </a:p>
        </p:txBody>
      </p:sp>
      <p:sp>
        <p:nvSpPr>
          <p:cNvPr id="3" name="Content Placeholder 2"/>
          <p:cNvSpPr>
            <a:spLocks noGrp="1"/>
          </p:cNvSpPr>
          <p:nvPr>
            <p:ph idx="1"/>
          </p:nvPr>
        </p:nvSpPr>
        <p:spPr>
          <a:xfrm>
            <a:off x="468313" y="1808163"/>
            <a:ext cx="8229600" cy="4068762"/>
          </a:xfrm>
        </p:spPr>
        <p:txBody>
          <a:bodyPr>
            <a:normAutofit fontScale="92500"/>
          </a:bodyPr>
          <a:lstStyle/>
          <a:p>
            <a:pPr marL="0" indent="0" eaLnBrk="1" hangingPunct="1">
              <a:buFont typeface="Arial" charset="0"/>
              <a:buNone/>
            </a:pPr>
            <a:r>
              <a:rPr lang="en-ZA" sz="2800" dirty="0" smtClean="0"/>
              <a:t>It is possible, desirable, and in the public interest to:</a:t>
            </a:r>
          </a:p>
          <a:p>
            <a:pPr lvl="1" eaLnBrk="1" hangingPunct="1"/>
            <a:r>
              <a:rPr lang="en-ZA" sz="2400" dirty="0" smtClean="0"/>
              <a:t>Ensure that scientific data is described properly, preserved properly, and discoverable;</a:t>
            </a:r>
          </a:p>
          <a:p>
            <a:pPr lvl="1" eaLnBrk="1" hangingPunct="1"/>
            <a:r>
              <a:rPr lang="en-ZA" sz="2400" dirty="0" smtClean="0"/>
              <a:t>Once discovered, its utility, quality, and scope can be understood, even if the data sets are </a:t>
            </a:r>
            <a:r>
              <a:rPr lang="en-ZA" sz="2400" dirty="0" smtClean="0"/>
              <a:t>large;</a:t>
            </a:r>
            <a:endParaRPr lang="en-ZA" sz="2400" dirty="0" smtClean="0"/>
          </a:p>
          <a:p>
            <a:pPr lvl="1" eaLnBrk="1" hangingPunct="1"/>
            <a:r>
              <a:rPr lang="en-ZA" sz="2400" dirty="0" smtClean="0"/>
              <a:t>Once understood; it can be accessed </a:t>
            </a:r>
            <a:r>
              <a:rPr lang="en-ZA" sz="2400" b="1" i="1" dirty="0" smtClean="0"/>
              <a:t>freely and openly;</a:t>
            </a:r>
          </a:p>
          <a:p>
            <a:pPr lvl="1" eaLnBrk="1" hangingPunct="1"/>
            <a:r>
              <a:rPr lang="en-ZA" sz="2400" dirty="0" smtClean="0"/>
              <a:t>Once accessed, it can be included into distributed processes, preferably automatically, and on large scales;</a:t>
            </a:r>
          </a:p>
          <a:p>
            <a:pPr lvl="1" eaLnBrk="1" hangingPunct="1"/>
            <a:r>
              <a:rPr lang="en-ZA" sz="2400" dirty="0" smtClean="0"/>
              <a:t>Once processed, the knowledge gathered can be re-used.</a:t>
            </a:r>
          </a:p>
          <a:p>
            <a:pPr lvl="1" eaLnBrk="1" hangingPunct="1"/>
            <a:endParaRPr lang="en-ZA" sz="2400" dirty="0" smtClean="0"/>
          </a:p>
        </p:txBody>
      </p:sp>
      <p:sp>
        <p:nvSpPr>
          <p:cNvPr id="2" name="TextBox 1"/>
          <p:cNvSpPr txBox="1"/>
          <p:nvPr/>
        </p:nvSpPr>
        <p:spPr>
          <a:xfrm>
            <a:off x="1115616" y="5487615"/>
            <a:ext cx="6460275" cy="369332"/>
          </a:xfrm>
          <a:prstGeom prst="rect">
            <a:avLst/>
          </a:prstGeom>
          <a:noFill/>
        </p:spPr>
        <p:txBody>
          <a:bodyPr wrap="none" rtlCol="0">
            <a:spAutoFit/>
          </a:bodyPr>
          <a:lstStyle/>
          <a:p>
            <a:r>
              <a:rPr lang="en-ZA" sz="1800" i="1" dirty="0" smtClean="0">
                <a:solidFill>
                  <a:schemeClr val="accent4">
                    <a:lumMod val="75000"/>
                  </a:schemeClr>
                </a:solidFill>
              </a:rPr>
              <a:t>… across multiple domains and dissemination channels.</a:t>
            </a:r>
            <a:endParaRPr lang="en-ZA" sz="1800" i="1" dirty="0">
              <a:solidFill>
                <a:schemeClr val="accent4">
                  <a:lumMod val="75000"/>
                </a:schemeClr>
              </a:solidFill>
            </a:endParaRPr>
          </a:p>
        </p:txBody>
      </p:sp>
    </p:spTree>
    <p:extLst>
      <p:ext uri="{BB962C8B-B14F-4D97-AF65-F5344CB8AC3E}">
        <p14:creationId xmlns:p14="http://schemas.microsoft.com/office/powerpoint/2010/main" val="1916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EBV Details</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115616" y="260648"/>
            <a:ext cx="6840760" cy="6573543"/>
          </a:xfrm>
          <a:prstGeom prst="rect">
            <a:avLst/>
          </a:prstGeom>
        </p:spPr>
      </p:pic>
    </p:spTree>
    <p:extLst>
      <p:ext uri="{BB962C8B-B14F-4D97-AF65-F5344CB8AC3E}">
        <p14:creationId xmlns:p14="http://schemas.microsoft.com/office/powerpoint/2010/main" val="4165719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EBV Details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0753520"/>
              </p:ext>
            </p:extLst>
          </p:nvPr>
        </p:nvGraphicFramePr>
        <p:xfrm>
          <a:off x="518864" y="1214844"/>
          <a:ext cx="8229600" cy="49504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l" fontAlgn="b"/>
                      <a:r>
                        <a:rPr lang="en-US" sz="1600" b="0" i="0" u="none" strike="noStrike" dirty="0">
                          <a:solidFill>
                            <a:srgbClr val="000000"/>
                          </a:solidFill>
                          <a:effectLst/>
                          <a:latin typeface="Calibri"/>
                        </a:rPr>
                        <a:t>EBV Class</a:t>
                      </a:r>
                    </a:p>
                  </a:txBody>
                  <a:tcPr marL="12700" marR="12700" marT="12700" marB="0" anchor="ctr"/>
                </a:tc>
                <a:tc>
                  <a:txBody>
                    <a:bodyPr/>
                    <a:lstStyle/>
                    <a:p>
                      <a:pPr algn="l" fontAlgn="b"/>
                      <a:r>
                        <a:rPr lang="en-US" sz="1600" b="0" i="0" u="none" strike="noStrike">
                          <a:solidFill>
                            <a:srgbClr val="000000"/>
                          </a:solidFill>
                          <a:effectLst/>
                          <a:latin typeface="Calibri"/>
                        </a:rPr>
                        <a:t>EBV</a:t>
                      </a:r>
                    </a:p>
                  </a:txBody>
                  <a:tcPr marL="12700" marR="12700" marT="12700" marB="0" anchor="ctr"/>
                </a:tc>
              </a:tr>
              <a:tr h="370840">
                <a:tc>
                  <a:txBody>
                    <a:bodyPr/>
                    <a:lstStyle/>
                    <a:p>
                      <a:pPr algn="l" fontAlgn="b"/>
                      <a:r>
                        <a:rPr lang="en-US" sz="1600" b="0" i="0" u="none" strike="noStrike" dirty="0">
                          <a:solidFill>
                            <a:srgbClr val="000000"/>
                          </a:solidFill>
                          <a:effectLst/>
                          <a:latin typeface="Calibri"/>
                        </a:rPr>
                        <a:t>Genetic Composition</a:t>
                      </a:r>
                    </a:p>
                  </a:txBody>
                  <a:tcPr marL="12700" marR="12700" marT="12700" marB="0" anchor="ctr"/>
                </a:tc>
                <a:tc>
                  <a:txBody>
                    <a:bodyPr/>
                    <a:lstStyle/>
                    <a:p>
                      <a:pPr algn="l" fontAlgn="b"/>
                      <a:r>
                        <a:rPr lang="en-US" sz="1600" b="0" i="0" u="none" strike="noStrike">
                          <a:solidFill>
                            <a:srgbClr val="000000"/>
                          </a:solidFill>
                          <a:effectLst/>
                          <a:latin typeface="Calibri"/>
                        </a:rPr>
                        <a:t>Allelic Diversity for Selected Species</a:t>
                      </a:r>
                    </a:p>
                  </a:txBody>
                  <a:tcPr marL="12700" marR="12700" marT="12700" marB="0" anchor="ctr"/>
                </a:tc>
              </a:tr>
              <a:tr h="370840">
                <a:tc>
                  <a:txBody>
                    <a:bodyPr/>
                    <a:lstStyle/>
                    <a:p>
                      <a:pPr algn="l" fontAlgn="b"/>
                      <a:endParaRPr lang="en-US" sz="1600" b="0" i="0" u="none" strike="noStrike" dirty="0">
                        <a:solidFill>
                          <a:srgbClr val="000000"/>
                        </a:solidFill>
                        <a:effectLst/>
                        <a:latin typeface="Calibri"/>
                      </a:endParaRPr>
                    </a:p>
                  </a:txBody>
                  <a:tcPr marL="12700" marR="12700" marT="12700" marB="0" anchor="ctr"/>
                </a:tc>
                <a:tc>
                  <a:txBody>
                    <a:bodyPr/>
                    <a:lstStyle/>
                    <a:p>
                      <a:pPr algn="l" fontAlgn="b"/>
                      <a:r>
                        <a:rPr lang="en-US" sz="1600" b="0" i="0" u="none" strike="noStrike">
                          <a:solidFill>
                            <a:srgbClr val="000000"/>
                          </a:solidFill>
                          <a:effectLst/>
                          <a:latin typeface="Calibri"/>
                        </a:rPr>
                        <a:t>Breed and Variety Diversity</a:t>
                      </a:r>
                    </a:p>
                  </a:txBody>
                  <a:tcPr marL="12700" marR="12700" marT="12700" marB="0" anchor="ctr"/>
                </a:tc>
              </a:tr>
              <a:tr h="370840">
                <a:tc>
                  <a:txBody>
                    <a:bodyPr/>
                    <a:lstStyle/>
                    <a:p>
                      <a:pPr algn="l" fontAlgn="b"/>
                      <a:r>
                        <a:rPr lang="en-US" sz="1600" b="0" i="0" u="none" strike="noStrike" dirty="0">
                          <a:solidFill>
                            <a:srgbClr val="000000"/>
                          </a:solidFill>
                          <a:effectLst/>
                          <a:latin typeface="Calibri"/>
                        </a:rPr>
                        <a:t>Species Populations and Ranges</a:t>
                      </a:r>
                    </a:p>
                  </a:txBody>
                  <a:tcPr marL="12700" marR="12700" marT="12700" marB="0" anchor="ctr"/>
                </a:tc>
                <a:tc>
                  <a:txBody>
                    <a:bodyPr/>
                    <a:lstStyle/>
                    <a:p>
                      <a:pPr algn="l" fontAlgn="b"/>
                      <a:r>
                        <a:rPr lang="en-US" sz="1600" b="0" i="0" u="none" strike="noStrike">
                          <a:solidFill>
                            <a:srgbClr val="000000"/>
                          </a:solidFill>
                          <a:effectLst/>
                          <a:latin typeface="Calibri"/>
                        </a:rPr>
                        <a:t>Abundances for a selected set of species</a:t>
                      </a:r>
                    </a:p>
                  </a:txBody>
                  <a:tcPr marL="12700" marR="12700" marT="12700" marB="0" anchor="ctr"/>
                </a:tc>
              </a:tr>
              <a:tr h="370840">
                <a:tc>
                  <a:txBody>
                    <a:bodyPr/>
                    <a:lstStyle/>
                    <a:p>
                      <a:pPr algn="l" fontAlgn="b"/>
                      <a:endParaRPr lang="en-US" sz="1600" b="0" i="0" u="none" strike="noStrike" dirty="0">
                        <a:solidFill>
                          <a:srgbClr val="000000"/>
                        </a:solidFill>
                        <a:effectLst/>
                        <a:latin typeface="Calibri"/>
                      </a:endParaRPr>
                    </a:p>
                  </a:txBody>
                  <a:tcPr marL="12700" marR="12700" marT="12700" marB="0" anchor="ctr"/>
                </a:tc>
                <a:tc>
                  <a:txBody>
                    <a:bodyPr/>
                    <a:lstStyle/>
                    <a:p>
                      <a:pPr algn="l" fontAlgn="b"/>
                      <a:r>
                        <a:rPr lang="en-US" sz="1600" b="0" i="0" u="none" strike="noStrike">
                          <a:solidFill>
                            <a:srgbClr val="000000"/>
                          </a:solidFill>
                          <a:effectLst/>
                          <a:latin typeface="Calibri"/>
                        </a:rPr>
                        <a:t>Distributions for a representative set of species</a:t>
                      </a:r>
                    </a:p>
                  </a:txBody>
                  <a:tcPr marL="12700" marR="12700" marT="12700" marB="0" anchor="ctr"/>
                </a:tc>
              </a:tr>
              <a:tr h="370840">
                <a:tc>
                  <a:txBody>
                    <a:bodyPr/>
                    <a:lstStyle/>
                    <a:p>
                      <a:pPr algn="l" fontAlgn="b"/>
                      <a:r>
                        <a:rPr lang="en-US" sz="1600" b="0" i="0" u="none" strike="noStrike" dirty="0">
                          <a:solidFill>
                            <a:srgbClr val="000000"/>
                          </a:solidFill>
                          <a:effectLst/>
                          <a:latin typeface="Calibri"/>
                        </a:rPr>
                        <a:t>Species traits</a:t>
                      </a:r>
                    </a:p>
                  </a:txBody>
                  <a:tcPr marL="12700" marR="12700" marT="12700" marB="0" anchor="ctr"/>
                </a:tc>
                <a:tc>
                  <a:txBody>
                    <a:bodyPr/>
                    <a:lstStyle/>
                    <a:p>
                      <a:pPr algn="l" fontAlgn="b"/>
                      <a:r>
                        <a:rPr lang="en-US" sz="1600" b="0" i="0" u="none" strike="noStrike">
                          <a:solidFill>
                            <a:srgbClr val="000000"/>
                          </a:solidFill>
                          <a:effectLst/>
                          <a:latin typeface="Calibri"/>
                        </a:rPr>
                        <a:t>Phenology of selected functional groups</a:t>
                      </a:r>
                    </a:p>
                  </a:txBody>
                  <a:tcPr marL="12700" marR="12700" marT="12700" marB="0" anchor="ctr"/>
                </a:tc>
              </a:tr>
              <a:tr h="370840">
                <a:tc>
                  <a:txBody>
                    <a:bodyPr/>
                    <a:lstStyle/>
                    <a:p>
                      <a:pPr algn="l" fontAlgn="b"/>
                      <a:endParaRPr lang="en-US" sz="1600" b="0" i="0" u="none" strike="noStrike">
                        <a:solidFill>
                          <a:srgbClr val="000000"/>
                        </a:solidFill>
                        <a:effectLst/>
                        <a:latin typeface="Calibri"/>
                      </a:endParaRPr>
                    </a:p>
                  </a:txBody>
                  <a:tcPr marL="12700" marR="12700" marT="12700" marB="0" anchor="ctr"/>
                </a:tc>
                <a:tc>
                  <a:txBody>
                    <a:bodyPr/>
                    <a:lstStyle/>
                    <a:p>
                      <a:pPr algn="l" fontAlgn="b"/>
                      <a:r>
                        <a:rPr lang="en-US" sz="1600" b="0" i="0" u="none" strike="noStrike">
                          <a:solidFill>
                            <a:srgbClr val="000000"/>
                          </a:solidFill>
                          <a:effectLst/>
                          <a:latin typeface="Calibri"/>
                        </a:rPr>
                        <a:t>Body Mass for Selected Species</a:t>
                      </a:r>
                    </a:p>
                  </a:txBody>
                  <a:tcPr marL="12700" marR="12700" marT="12700" marB="0" anchor="ctr"/>
                </a:tc>
              </a:tr>
              <a:tr h="370840">
                <a:tc>
                  <a:txBody>
                    <a:bodyPr/>
                    <a:lstStyle/>
                    <a:p>
                      <a:pPr algn="l" fontAlgn="b"/>
                      <a:r>
                        <a:rPr lang="en-US" sz="1600" b="0" i="0" u="none" strike="noStrike">
                          <a:solidFill>
                            <a:srgbClr val="000000"/>
                          </a:solidFill>
                          <a:effectLst/>
                          <a:latin typeface="Calibri"/>
                        </a:rPr>
                        <a:t>Community Composition and Interaction</a:t>
                      </a:r>
                    </a:p>
                  </a:txBody>
                  <a:tcPr marL="12700" marR="12700" marT="12700" marB="0" anchor="ctr"/>
                </a:tc>
                <a:tc>
                  <a:txBody>
                    <a:bodyPr/>
                    <a:lstStyle/>
                    <a:p>
                      <a:pPr algn="l" fontAlgn="b"/>
                      <a:r>
                        <a:rPr lang="en-US" sz="1600" b="0" i="0" u="none" strike="noStrike">
                          <a:solidFill>
                            <a:srgbClr val="000000"/>
                          </a:solidFill>
                          <a:effectLst/>
                          <a:latin typeface="Calibri"/>
                        </a:rPr>
                        <a:t>Overall taxonomic diversity for selected locations</a:t>
                      </a:r>
                    </a:p>
                  </a:txBody>
                  <a:tcPr marL="12700" marR="12700" marT="12700" marB="0" anchor="ctr"/>
                </a:tc>
              </a:tr>
              <a:tr h="370840">
                <a:tc>
                  <a:txBody>
                    <a:bodyPr/>
                    <a:lstStyle/>
                    <a:p>
                      <a:pPr algn="l" fontAlgn="b"/>
                      <a:endParaRPr lang="en-US" sz="1600" b="0" i="0" u="none" strike="noStrike">
                        <a:solidFill>
                          <a:srgbClr val="000000"/>
                        </a:solidFill>
                        <a:effectLst/>
                        <a:latin typeface="Calibri"/>
                      </a:endParaRPr>
                    </a:p>
                  </a:txBody>
                  <a:tcPr marL="12700" marR="12700" marT="12700" marB="0" anchor="ctr"/>
                </a:tc>
                <a:tc>
                  <a:txBody>
                    <a:bodyPr/>
                    <a:lstStyle/>
                    <a:p>
                      <a:pPr algn="l" fontAlgn="b"/>
                      <a:r>
                        <a:rPr lang="en-US" sz="1600" b="0" i="0" u="none" strike="noStrike">
                          <a:solidFill>
                            <a:srgbClr val="000000"/>
                          </a:solidFill>
                          <a:effectLst/>
                          <a:latin typeface="Calibri"/>
                        </a:rPr>
                        <a:t>Species interactions</a:t>
                      </a:r>
                    </a:p>
                  </a:txBody>
                  <a:tcPr marL="12700" marR="12700" marT="12700" marB="0" anchor="ctr"/>
                </a:tc>
              </a:tr>
              <a:tr h="370840">
                <a:tc>
                  <a:txBody>
                    <a:bodyPr/>
                    <a:lstStyle/>
                    <a:p>
                      <a:pPr algn="l" fontAlgn="b"/>
                      <a:r>
                        <a:rPr lang="en-US" sz="1600" b="0" i="0" u="none" strike="noStrike">
                          <a:solidFill>
                            <a:srgbClr val="000000"/>
                          </a:solidFill>
                          <a:effectLst/>
                          <a:latin typeface="Calibri"/>
                        </a:rPr>
                        <a:t>Ecosystem Extent and Structure</a:t>
                      </a:r>
                    </a:p>
                  </a:txBody>
                  <a:tcPr marL="12700" marR="12700" marT="12700" marB="0" anchor="ctr"/>
                </a:tc>
                <a:tc>
                  <a:txBody>
                    <a:bodyPr/>
                    <a:lstStyle/>
                    <a:p>
                      <a:pPr algn="l" fontAlgn="b"/>
                      <a:r>
                        <a:rPr lang="en-US" sz="1600" b="0" i="0" u="none" strike="noStrike">
                          <a:solidFill>
                            <a:srgbClr val="000000"/>
                          </a:solidFill>
                          <a:effectLst/>
                          <a:latin typeface="Calibri"/>
                        </a:rPr>
                        <a:t>Ecosystem extent and fragmentation for a range of ecosystems</a:t>
                      </a:r>
                    </a:p>
                  </a:txBody>
                  <a:tcPr marL="12700" marR="12700" marT="12700" marB="0" anchor="ctr"/>
                </a:tc>
              </a:tr>
              <a:tr h="370840">
                <a:tc>
                  <a:txBody>
                    <a:bodyPr/>
                    <a:lstStyle/>
                    <a:p>
                      <a:pPr algn="l" fontAlgn="b"/>
                      <a:endParaRPr lang="en-US" sz="1600" b="0" i="0" u="none" strike="noStrike">
                        <a:solidFill>
                          <a:srgbClr val="000000"/>
                        </a:solidFill>
                        <a:effectLst/>
                        <a:latin typeface="Calibri"/>
                      </a:endParaRPr>
                    </a:p>
                  </a:txBody>
                  <a:tcPr marL="12700" marR="12700" marT="12700" marB="0" anchor="ctr"/>
                </a:tc>
                <a:tc>
                  <a:txBody>
                    <a:bodyPr/>
                    <a:lstStyle/>
                    <a:p>
                      <a:pPr algn="l" fontAlgn="b"/>
                      <a:r>
                        <a:rPr lang="en-US" sz="1600" b="0" i="0" u="none" strike="noStrike">
                          <a:solidFill>
                            <a:srgbClr val="000000"/>
                          </a:solidFill>
                          <a:effectLst/>
                          <a:latin typeface="Calibri"/>
                        </a:rPr>
                        <a:t>Ecosystem structure</a:t>
                      </a:r>
                    </a:p>
                  </a:txBody>
                  <a:tcPr marL="12700" marR="12700" marT="12700" marB="0" anchor="ctr"/>
                </a:tc>
              </a:tr>
              <a:tr h="370840">
                <a:tc>
                  <a:txBody>
                    <a:bodyPr/>
                    <a:lstStyle/>
                    <a:p>
                      <a:pPr algn="l" fontAlgn="b"/>
                      <a:r>
                        <a:rPr lang="en-US" sz="1600" b="0" i="0" u="none" strike="noStrike">
                          <a:solidFill>
                            <a:srgbClr val="000000"/>
                          </a:solidFill>
                          <a:effectLst/>
                          <a:latin typeface="Calibri"/>
                        </a:rPr>
                        <a:t>Ecosystem function and processes</a:t>
                      </a:r>
                    </a:p>
                  </a:txBody>
                  <a:tcPr marL="12700" marR="12700" marT="12700" marB="0" anchor="ctr"/>
                </a:tc>
                <a:tc>
                  <a:txBody>
                    <a:bodyPr/>
                    <a:lstStyle/>
                    <a:p>
                      <a:pPr algn="l" fontAlgn="b"/>
                      <a:r>
                        <a:rPr lang="en-US" sz="1600" b="0" i="0" u="none" strike="noStrike">
                          <a:solidFill>
                            <a:srgbClr val="000000"/>
                          </a:solidFill>
                          <a:effectLst/>
                          <a:latin typeface="Calibri"/>
                        </a:rPr>
                        <a:t>Net primary productivity</a:t>
                      </a:r>
                    </a:p>
                  </a:txBody>
                  <a:tcPr marL="12700" marR="12700" marT="12700" marB="0" anchor="ctr"/>
                </a:tc>
              </a:tr>
              <a:tr h="370840">
                <a:tc>
                  <a:txBody>
                    <a:bodyPr/>
                    <a:lstStyle/>
                    <a:p>
                      <a:pPr algn="l" fontAlgn="b"/>
                      <a:endParaRPr lang="en-US" sz="1600" b="0" i="0" u="none" strike="noStrike">
                        <a:solidFill>
                          <a:srgbClr val="000000"/>
                        </a:solidFill>
                        <a:effectLst/>
                        <a:latin typeface="Calibri"/>
                      </a:endParaRPr>
                    </a:p>
                  </a:txBody>
                  <a:tcPr marL="12700" marR="12700" marT="12700" marB="0" anchor="ctr"/>
                </a:tc>
                <a:tc>
                  <a:txBody>
                    <a:bodyPr/>
                    <a:lstStyle/>
                    <a:p>
                      <a:pPr algn="l" fontAlgn="b"/>
                      <a:r>
                        <a:rPr lang="en-US" sz="1600" b="0" i="0" u="none" strike="noStrike" dirty="0">
                          <a:solidFill>
                            <a:srgbClr val="000000"/>
                          </a:solidFill>
                          <a:effectLst/>
                          <a:latin typeface="Calibri"/>
                        </a:rPr>
                        <a:t>Nutrient retention</a:t>
                      </a:r>
                    </a:p>
                  </a:txBody>
                  <a:tcPr marL="12700" marR="12700" marT="12700" marB="0" anchor="ctr"/>
                </a:tc>
              </a:tr>
            </a:tbl>
          </a:graphicData>
        </a:graphic>
      </p:graphicFrame>
      <p:sp>
        <p:nvSpPr>
          <p:cNvPr id="3" name="TextBox 2"/>
          <p:cNvSpPr txBox="1"/>
          <p:nvPr/>
        </p:nvSpPr>
        <p:spPr>
          <a:xfrm>
            <a:off x="3923928" y="6309320"/>
            <a:ext cx="2061582" cy="338554"/>
          </a:xfrm>
          <a:prstGeom prst="rect">
            <a:avLst/>
          </a:prstGeom>
          <a:noFill/>
        </p:spPr>
        <p:txBody>
          <a:bodyPr wrap="none" rtlCol="0">
            <a:spAutoFit/>
          </a:bodyPr>
          <a:lstStyle/>
          <a:p>
            <a:r>
              <a:rPr lang="en-US" sz="1600" b="0" dirty="0" err="1" smtClean="0">
                <a:solidFill>
                  <a:schemeClr val="tx1"/>
                </a:solidFill>
              </a:rPr>
              <a:t>doi</a:t>
            </a:r>
            <a:r>
              <a:rPr lang="en-US" sz="1600" b="0" dirty="0">
                <a:solidFill>
                  <a:schemeClr val="tx1"/>
                </a:solidFill>
              </a:rPr>
              <a:t>=</a:t>
            </a:r>
            <a:r>
              <a:rPr lang="en-US" sz="1600" b="0" dirty="0" smtClean="0">
                <a:solidFill>
                  <a:schemeClr val="tx1"/>
                </a:solidFill>
              </a:rPr>
              <a:t>10.1.1.365.9257</a:t>
            </a:r>
            <a:endParaRPr lang="en-US" sz="1600" b="0" dirty="0">
              <a:solidFill>
                <a:schemeClr val="tx1"/>
              </a:solidFill>
            </a:endParaRPr>
          </a:p>
        </p:txBody>
      </p:sp>
    </p:spTree>
    <p:extLst>
      <p:ext uri="{BB962C8B-B14F-4D97-AF65-F5344CB8AC3E}">
        <p14:creationId xmlns:p14="http://schemas.microsoft.com/office/powerpoint/2010/main" val="3634515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Simplified Objective</a:t>
            </a:r>
            <a:endParaRPr lang="en-US" dirty="0"/>
          </a:p>
        </p:txBody>
      </p:sp>
      <p:pic>
        <p:nvPicPr>
          <p:cNvPr id="4" name="Picture 3" descr="EBVs.png"/>
          <p:cNvPicPr/>
          <p:nvPr/>
        </p:nvPicPr>
        <p:blipFill>
          <a:blip r:embed="rId2" cstate="print"/>
          <a:srcRect/>
          <a:stretch>
            <a:fillRect/>
          </a:stretch>
        </p:blipFill>
        <p:spPr bwMode="auto">
          <a:xfrm>
            <a:off x="395536" y="1700808"/>
            <a:ext cx="8208912" cy="2880320"/>
          </a:xfrm>
          <a:prstGeom prst="rect">
            <a:avLst/>
          </a:prstGeom>
          <a:noFill/>
          <a:ln w="9525">
            <a:noFill/>
            <a:miter lim="800000"/>
            <a:headEnd/>
            <a:tailEnd/>
          </a:ln>
        </p:spPr>
      </p:pic>
    </p:spTree>
    <p:extLst>
      <p:ext uri="{BB962C8B-B14F-4D97-AF65-F5344CB8AC3E}">
        <p14:creationId xmlns:p14="http://schemas.microsoft.com/office/powerpoint/2010/main" val="3182521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US" sz="2400" dirty="0" smtClean="0">
                <a:solidFill>
                  <a:schemeClr val="accent1"/>
                </a:solidFill>
              </a:rPr>
              <a:t>Generic</a:t>
            </a:r>
            <a:r>
              <a:rPr lang="en-US" sz="2400" baseline="0" dirty="0" smtClean="0">
                <a:solidFill>
                  <a:schemeClr val="accent1"/>
                </a:solidFill>
              </a:rPr>
              <a:t> Use Case</a:t>
            </a:r>
            <a:endParaRPr lang="en-US" sz="2400" dirty="0">
              <a:solidFill>
                <a:schemeClr val="accent1"/>
              </a:solidFill>
            </a:endParaRPr>
          </a:p>
        </p:txBody>
      </p:sp>
      <p:pic>
        <p:nvPicPr>
          <p:cNvPr id="4" name="Imagen 7"/>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Lst>
          </a:blip>
          <a:srcRect b="19397"/>
          <a:stretch>
            <a:fillRect/>
          </a:stretch>
        </p:blipFill>
        <p:spPr bwMode="auto">
          <a:xfrm>
            <a:off x="487142" y="1268760"/>
            <a:ext cx="8477346" cy="4968552"/>
          </a:xfrm>
          <a:prstGeom prst="rect">
            <a:avLst/>
          </a:prstGeom>
          <a:noFill/>
          <a:ln w="9525">
            <a:noFill/>
            <a:miter lim="800000"/>
            <a:headEnd/>
            <a:tailEnd/>
          </a:ln>
        </p:spPr>
      </p:pic>
    </p:spTree>
    <p:extLst>
      <p:ext uri="{BB962C8B-B14F-4D97-AF65-F5344CB8AC3E}">
        <p14:creationId xmlns:p14="http://schemas.microsoft.com/office/powerpoint/2010/main" val="161102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053243" y="1412776"/>
            <a:ext cx="1498977" cy="3059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sz="1600">
              <a:solidFill>
                <a:srgbClr val="FFFFFF"/>
              </a:solidFill>
              <a:latin typeface="Arial"/>
            </a:endParaRPr>
          </a:p>
        </p:txBody>
      </p:sp>
      <p:sp>
        <p:nvSpPr>
          <p:cNvPr id="4" name="Title 3"/>
          <p:cNvSpPr>
            <a:spLocks noGrp="1"/>
          </p:cNvSpPr>
          <p:nvPr>
            <p:ph type="title"/>
          </p:nvPr>
        </p:nvSpPr>
        <p:spPr>
          <a:xfrm>
            <a:off x="539552" y="-27384"/>
            <a:ext cx="8604448" cy="936104"/>
          </a:xfrm>
        </p:spPr>
        <p:txBody>
          <a:bodyPr anchor="ctr"/>
          <a:lstStyle/>
          <a:p>
            <a:r>
              <a:rPr lang="en-ZA" sz="2000" dirty="0" smtClean="0">
                <a:solidFill>
                  <a:srgbClr val="69923A"/>
                </a:solidFill>
              </a:rPr>
              <a:t>Main Components</a:t>
            </a:r>
            <a:endParaRPr lang="en-ZA" sz="2000" dirty="0">
              <a:solidFill>
                <a:srgbClr val="69923A"/>
              </a:solidFill>
            </a:endParaRPr>
          </a:p>
        </p:txBody>
      </p:sp>
      <p:sp>
        <p:nvSpPr>
          <p:cNvPr id="5" name="Rectangle 4"/>
          <p:cNvSpPr/>
          <p:nvPr/>
        </p:nvSpPr>
        <p:spPr>
          <a:xfrm>
            <a:off x="575247" y="1547791"/>
            <a:ext cx="1170130" cy="855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FFFFFF"/>
                </a:solidFill>
                <a:latin typeface="Arial"/>
              </a:rPr>
              <a:t>Data</a:t>
            </a:r>
          </a:p>
        </p:txBody>
      </p:sp>
      <p:sp>
        <p:nvSpPr>
          <p:cNvPr id="6" name="Rectangle 5"/>
          <p:cNvSpPr/>
          <p:nvPr/>
        </p:nvSpPr>
        <p:spPr>
          <a:xfrm>
            <a:off x="575247" y="4733854"/>
            <a:ext cx="1170130" cy="8550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ZA" sz="1600" dirty="0">
              <a:solidFill>
                <a:srgbClr val="FFFFFF"/>
              </a:solidFill>
              <a:latin typeface="Arial"/>
            </a:endParaRPr>
          </a:p>
        </p:txBody>
      </p:sp>
      <p:cxnSp>
        <p:nvCxnSpPr>
          <p:cNvPr id="8" name="Elbow Connector 7"/>
          <p:cNvCxnSpPr>
            <a:stCxn id="12" idx="1"/>
            <a:endCxn id="6" idx="0"/>
          </p:cNvCxnSpPr>
          <p:nvPr/>
        </p:nvCxnSpPr>
        <p:spPr>
          <a:xfrm rot="5400000">
            <a:off x="898592" y="4472133"/>
            <a:ext cx="523442"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26763" y="1682806"/>
            <a:ext cx="1170130" cy="855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ZA" sz="1600" dirty="0">
                <a:solidFill>
                  <a:srgbClr val="FFFFFF"/>
                </a:solidFill>
                <a:latin typeface="Arial"/>
              </a:rPr>
              <a:t>Data</a:t>
            </a:r>
          </a:p>
        </p:txBody>
      </p:sp>
      <p:sp>
        <p:nvSpPr>
          <p:cNvPr id="12" name="Cloud 11"/>
          <p:cNvSpPr/>
          <p:nvPr/>
        </p:nvSpPr>
        <p:spPr>
          <a:xfrm>
            <a:off x="431540" y="3491099"/>
            <a:ext cx="1457545" cy="72008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FFFFFF"/>
                </a:solidFill>
                <a:latin typeface="Arial"/>
              </a:rPr>
              <a:t>www</a:t>
            </a:r>
          </a:p>
        </p:txBody>
      </p:sp>
      <p:cxnSp>
        <p:nvCxnSpPr>
          <p:cNvPr id="17" name="Elbow Connector 16"/>
          <p:cNvCxnSpPr>
            <a:stCxn id="5" idx="2"/>
            <a:endCxn id="12" idx="3"/>
          </p:cNvCxnSpPr>
          <p:nvPr/>
        </p:nvCxnSpPr>
        <p:spPr>
          <a:xfrm rot="16200000" flipH="1">
            <a:off x="595620" y="2967577"/>
            <a:ext cx="1129384" cy="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40532" y="4733853"/>
            <a:ext cx="1170130" cy="8550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r>
              <a:rPr lang="en-ZA" sz="1600" dirty="0">
                <a:solidFill>
                  <a:srgbClr val="FFFFFF"/>
                </a:solidFill>
                <a:latin typeface="Arial"/>
              </a:rPr>
              <a:t>Discovery</a:t>
            </a:r>
          </a:p>
        </p:txBody>
      </p:sp>
      <p:cxnSp>
        <p:nvCxnSpPr>
          <p:cNvPr id="21" name="Elbow Connector 20"/>
          <p:cNvCxnSpPr>
            <a:stCxn id="6" idx="3"/>
            <a:endCxn id="19" idx="1"/>
          </p:cNvCxnSpPr>
          <p:nvPr/>
        </p:nvCxnSpPr>
        <p:spPr>
          <a:xfrm flipV="1">
            <a:off x="1745377" y="5161401"/>
            <a:ext cx="1395155"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8955" y="4877432"/>
            <a:ext cx="1170130" cy="8550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ZA" sz="1600" dirty="0">
                <a:solidFill>
                  <a:srgbClr val="FFFFFF"/>
                </a:solidFill>
                <a:latin typeface="Arial"/>
              </a:rPr>
              <a:t>Meta-Data</a:t>
            </a:r>
          </a:p>
        </p:txBody>
      </p:sp>
      <p:sp>
        <p:nvSpPr>
          <p:cNvPr id="23" name="Cloud 22"/>
          <p:cNvSpPr/>
          <p:nvPr/>
        </p:nvSpPr>
        <p:spPr>
          <a:xfrm>
            <a:off x="2996825" y="3513601"/>
            <a:ext cx="1457545" cy="72008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ZA" sz="1600" dirty="0">
                <a:solidFill>
                  <a:srgbClr val="FFFFFF"/>
                </a:solidFill>
                <a:latin typeface="Arial"/>
              </a:rPr>
              <a:t>www</a:t>
            </a:r>
          </a:p>
        </p:txBody>
      </p:sp>
      <p:sp>
        <p:nvSpPr>
          <p:cNvPr id="24" name="TextBox 23"/>
          <p:cNvSpPr txBox="1"/>
          <p:nvPr/>
        </p:nvSpPr>
        <p:spPr>
          <a:xfrm>
            <a:off x="1691680" y="2708629"/>
            <a:ext cx="1130838" cy="338554"/>
          </a:xfrm>
          <a:prstGeom prst="rect">
            <a:avLst/>
          </a:prstGeom>
          <a:noFill/>
        </p:spPr>
        <p:txBody>
          <a:bodyPr wrap="none" rtlCol="0">
            <a:spAutoFit/>
          </a:bodyPr>
          <a:lstStyle/>
          <a:p>
            <a:pPr defTabSz="914400"/>
            <a:r>
              <a:rPr lang="en-ZA" sz="1600" dirty="0">
                <a:solidFill>
                  <a:prstClr val="black"/>
                </a:solidFill>
                <a:latin typeface="Arial"/>
              </a:rPr>
              <a:t>“Publish”</a:t>
            </a:r>
          </a:p>
        </p:txBody>
      </p:sp>
      <p:sp>
        <p:nvSpPr>
          <p:cNvPr id="25" name="TextBox 24"/>
          <p:cNvSpPr txBox="1"/>
          <p:nvPr/>
        </p:nvSpPr>
        <p:spPr>
          <a:xfrm>
            <a:off x="2141730" y="5588949"/>
            <a:ext cx="822861" cy="338554"/>
          </a:xfrm>
          <a:prstGeom prst="rect">
            <a:avLst/>
          </a:prstGeom>
          <a:noFill/>
        </p:spPr>
        <p:txBody>
          <a:bodyPr wrap="none" rtlCol="0">
            <a:spAutoFit/>
          </a:bodyPr>
          <a:lstStyle/>
          <a:p>
            <a:pPr defTabSz="914400"/>
            <a:r>
              <a:rPr lang="en-ZA" sz="1600" dirty="0">
                <a:solidFill>
                  <a:prstClr val="black"/>
                </a:solidFill>
                <a:latin typeface="Arial"/>
              </a:rPr>
              <a:t>“Find”</a:t>
            </a:r>
          </a:p>
        </p:txBody>
      </p:sp>
      <p:sp>
        <p:nvSpPr>
          <p:cNvPr id="26" name="TextBox 25"/>
          <p:cNvSpPr txBox="1"/>
          <p:nvPr/>
        </p:nvSpPr>
        <p:spPr>
          <a:xfrm>
            <a:off x="3331899" y="1606006"/>
            <a:ext cx="845704" cy="338554"/>
          </a:xfrm>
          <a:prstGeom prst="rect">
            <a:avLst/>
          </a:prstGeom>
          <a:noFill/>
        </p:spPr>
        <p:txBody>
          <a:bodyPr wrap="none" rtlCol="0">
            <a:spAutoFit/>
          </a:bodyPr>
          <a:lstStyle/>
          <a:p>
            <a:pPr defTabSz="914400"/>
            <a:r>
              <a:rPr lang="en-ZA" sz="1600" dirty="0">
                <a:solidFill>
                  <a:prstClr val="black"/>
                </a:solidFill>
                <a:latin typeface="Arial"/>
              </a:rPr>
              <a:t>“Bind”</a:t>
            </a:r>
          </a:p>
        </p:txBody>
      </p:sp>
      <p:cxnSp>
        <p:nvCxnSpPr>
          <p:cNvPr id="28" name="Elbow Connector 27"/>
          <p:cNvCxnSpPr>
            <a:stCxn id="19" idx="0"/>
            <a:endCxn id="23" idx="1"/>
          </p:cNvCxnSpPr>
          <p:nvPr/>
        </p:nvCxnSpPr>
        <p:spPr>
          <a:xfrm rot="5400000" flipH="1" flipV="1">
            <a:off x="3475128" y="4483384"/>
            <a:ext cx="500939"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3" idx="3"/>
            <a:endCxn id="9" idx="3"/>
          </p:cNvCxnSpPr>
          <p:nvPr/>
        </p:nvCxnSpPr>
        <p:spPr>
          <a:xfrm rot="16200000" flipV="1">
            <a:off x="2089037" y="1918210"/>
            <a:ext cx="1444418" cy="1828705"/>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10763" y="1547791"/>
            <a:ext cx="1170130" cy="855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FFFFFF"/>
                </a:solidFill>
                <a:latin typeface="Arial"/>
              </a:rPr>
              <a:t>Visualise</a:t>
            </a:r>
          </a:p>
        </p:txBody>
      </p:sp>
      <p:sp>
        <p:nvSpPr>
          <p:cNvPr id="36" name="Rectangle 35"/>
          <p:cNvSpPr/>
          <p:nvPr/>
        </p:nvSpPr>
        <p:spPr>
          <a:xfrm>
            <a:off x="5210763" y="3446094"/>
            <a:ext cx="1170130" cy="855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FFFFFF"/>
                </a:solidFill>
                <a:latin typeface="Arial"/>
              </a:rPr>
              <a:t>Process</a:t>
            </a:r>
          </a:p>
        </p:txBody>
      </p:sp>
      <p:cxnSp>
        <p:nvCxnSpPr>
          <p:cNvPr id="38" name="Elbow Connector 37"/>
          <p:cNvCxnSpPr>
            <a:stCxn id="23" idx="0"/>
            <a:endCxn id="35" idx="1"/>
          </p:cNvCxnSpPr>
          <p:nvPr/>
        </p:nvCxnSpPr>
        <p:spPr>
          <a:xfrm flipV="1">
            <a:off x="4453155" y="1975339"/>
            <a:ext cx="757608" cy="18983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3" idx="0"/>
            <a:endCxn id="36" idx="1"/>
          </p:cNvCxnSpPr>
          <p:nvPr/>
        </p:nvCxnSpPr>
        <p:spPr>
          <a:xfrm>
            <a:off x="4453155" y="3873641"/>
            <a:ext cx="757608"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217666" y="4733852"/>
            <a:ext cx="1170130" cy="8550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ZA" sz="1600" dirty="0">
                <a:solidFill>
                  <a:srgbClr val="FFFFFF"/>
                </a:solidFill>
                <a:latin typeface="Arial"/>
              </a:rPr>
              <a:t>Assess</a:t>
            </a:r>
          </a:p>
        </p:txBody>
      </p:sp>
      <p:cxnSp>
        <p:nvCxnSpPr>
          <p:cNvPr id="43" name="Elbow Connector 42"/>
          <p:cNvCxnSpPr>
            <a:stCxn id="19" idx="3"/>
            <a:endCxn id="41" idx="1"/>
          </p:cNvCxnSpPr>
          <p:nvPr/>
        </p:nvCxnSpPr>
        <p:spPr>
          <a:xfrm flipV="1">
            <a:off x="4310662" y="5161400"/>
            <a:ext cx="907004" cy="1"/>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9" idx="2"/>
            <a:endCxn id="36" idx="3"/>
          </p:cNvCxnSpPr>
          <p:nvPr/>
        </p:nvCxnSpPr>
        <p:spPr>
          <a:xfrm rot="5400000" flipH="1" flipV="1">
            <a:off x="4195592" y="3403647"/>
            <a:ext cx="1715306" cy="2655296"/>
          </a:xfrm>
          <a:prstGeom prst="bentConnector4">
            <a:avLst>
              <a:gd name="adj1" fmla="val -13327"/>
              <a:gd name="adj2" fmla="val 129682"/>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9" idx="2"/>
            <a:endCxn id="35" idx="3"/>
          </p:cNvCxnSpPr>
          <p:nvPr/>
        </p:nvCxnSpPr>
        <p:spPr>
          <a:xfrm rot="5400000" flipH="1" flipV="1">
            <a:off x="3246440" y="2454496"/>
            <a:ext cx="3613609" cy="2655296"/>
          </a:xfrm>
          <a:prstGeom prst="bentConnector4">
            <a:avLst>
              <a:gd name="adj1" fmla="val -6326"/>
              <a:gd name="adj2" fmla="val 12968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542330" y="2582906"/>
            <a:ext cx="1170130" cy="8550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ZA" sz="1600" dirty="0" smtClean="0">
                <a:solidFill>
                  <a:srgbClr val="FFFFFF"/>
                </a:solidFill>
                <a:latin typeface="Arial"/>
              </a:rPr>
              <a:t>Mediator/  Broker</a:t>
            </a:r>
            <a:endParaRPr lang="en-ZA" sz="1600" dirty="0">
              <a:solidFill>
                <a:srgbClr val="FFFFFF"/>
              </a:solidFill>
              <a:latin typeface="Arial"/>
            </a:endParaRPr>
          </a:p>
        </p:txBody>
      </p:sp>
      <p:sp>
        <p:nvSpPr>
          <p:cNvPr id="50" name="Rectangle 49"/>
          <p:cNvSpPr/>
          <p:nvPr/>
        </p:nvSpPr>
        <p:spPr>
          <a:xfrm>
            <a:off x="5210763" y="2492896"/>
            <a:ext cx="1170130" cy="855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ZA" sz="1600" dirty="0">
                <a:solidFill>
                  <a:srgbClr val="FFFFFF"/>
                </a:solidFill>
                <a:latin typeface="Arial"/>
              </a:rPr>
              <a:t>Analysis</a:t>
            </a:r>
          </a:p>
        </p:txBody>
      </p:sp>
      <p:cxnSp>
        <p:nvCxnSpPr>
          <p:cNvPr id="52" name="Elbow Connector 51"/>
          <p:cNvCxnSpPr>
            <a:stCxn id="23" idx="0"/>
            <a:endCxn id="50" idx="1"/>
          </p:cNvCxnSpPr>
          <p:nvPr/>
        </p:nvCxnSpPr>
        <p:spPr>
          <a:xfrm flipV="1">
            <a:off x="4453155" y="2920444"/>
            <a:ext cx="757608" cy="95319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9" idx="2"/>
            <a:endCxn id="50" idx="3"/>
          </p:cNvCxnSpPr>
          <p:nvPr/>
        </p:nvCxnSpPr>
        <p:spPr>
          <a:xfrm rot="5400000" flipH="1" flipV="1">
            <a:off x="3718993" y="2927048"/>
            <a:ext cx="2668504" cy="2655296"/>
          </a:xfrm>
          <a:prstGeom prst="bentConnector4">
            <a:avLst>
              <a:gd name="adj1" fmla="val -8567"/>
              <a:gd name="adj2" fmla="val 12968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6" idx="0"/>
            <a:endCxn id="49" idx="0"/>
          </p:cNvCxnSpPr>
          <p:nvPr/>
        </p:nvCxnSpPr>
        <p:spPr>
          <a:xfrm rot="16200000" flipH="1">
            <a:off x="5452623" y="-91866"/>
            <a:ext cx="976900" cy="4372644"/>
          </a:xfrm>
          <a:prstGeom prst="bentConnector3">
            <a:avLst>
              <a:gd name="adj1" fmla="val -3535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59" idx="2"/>
            <a:endCxn id="41" idx="0"/>
          </p:cNvCxnSpPr>
          <p:nvPr/>
        </p:nvCxnSpPr>
        <p:spPr>
          <a:xfrm flipH="1">
            <a:off x="5802731" y="4472133"/>
            <a:ext cx="1" cy="2617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9" idx="2"/>
            <a:endCxn id="49" idx="2"/>
          </p:cNvCxnSpPr>
          <p:nvPr/>
        </p:nvCxnSpPr>
        <p:spPr>
          <a:xfrm rot="5400000" flipH="1" flipV="1">
            <a:off x="4851022" y="2312576"/>
            <a:ext cx="2150947" cy="4401798"/>
          </a:xfrm>
          <a:prstGeom prst="bentConnector3">
            <a:avLst>
              <a:gd name="adj1" fmla="val -24203"/>
            </a:avLst>
          </a:prstGeom>
          <a:ln>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61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Generic Dimensions of Data</a:t>
            </a:r>
            <a:endParaRPr lang="en-US" sz="2000"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Spatial Coverage</a:t>
            </a:r>
          </a:p>
          <a:p>
            <a:pPr lvl="1"/>
            <a:r>
              <a:rPr lang="en-US" dirty="0" smtClean="0"/>
              <a:t>XYZ</a:t>
            </a:r>
          </a:p>
          <a:p>
            <a:r>
              <a:rPr lang="en-US" dirty="0" smtClean="0"/>
              <a:t>Temporal Coverage: T</a:t>
            </a:r>
          </a:p>
          <a:p>
            <a:r>
              <a:rPr lang="en-US" dirty="0" smtClean="0"/>
              <a:t>Topic or Semantic/ Ontological Coverage</a:t>
            </a:r>
          </a:p>
          <a:p>
            <a:pPr lvl="1"/>
            <a:r>
              <a:rPr lang="en-US" dirty="0" smtClean="0"/>
              <a:t>P: Phenomenon </a:t>
            </a:r>
          </a:p>
          <a:p>
            <a:pPr lvl="2"/>
            <a:r>
              <a:rPr lang="en-US" dirty="0" smtClean="0"/>
              <a:t>mostly physical, chemical, or other contextual data</a:t>
            </a:r>
          </a:p>
          <a:p>
            <a:pPr lvl="1"/>
            <a:r>
              <a:rPr lang="en-US" dirty="0" smtClean="0"/>
              <a:t>B: Biological</a:t>
            </a:r>
          </a:p>
          <a:p>
            <a:pPr lvl="2"/>
            <a:r>
              <a:rPr lang="en-US" dirty="0" err="1" smtClean="0"/>
              <a:t>Tx</a:t>
            </a:r>
            <a:r>
              <a:rPr lang="en-US" dirty="0" smtClean="0"/>
              <a:t>: Species and Taxonomy (with some extensions)</a:t>
            </a:r>
          </a:p>
          <a:p>
            <a:pPr lvl="2"/>
            <a:r>
              <a:rPr lang="en-US" dirty="0" smtClean="0"/>
              <a:t>Al: Allele/ Genome/ Phylogenetic</a:t>
            </a:r>
          </a:p>
          <a:p>
            <a:pPr lvl="1"/>
            <a:endParaRPr lang="en-US" dirty="0"/>
          </a:p>
          <a:p>
            <a:r>
              <a:rPr lang="en-US" dirty="0" smtClean="0"/>
              <a:t>Each unique combination of these, supported by a vocabularies/ ontology is a generic data family</a:t>
            </a:r>
            <a:endParaRPr lang="en-US" dirty="0"/>
          </a:p>
        </p:txBody>
      </p:sp>
      <p:sp>
        <p:nvSpPr>
          <p:cNvPr id="4" name="TextBox 3"/>
          <p:cNvSpPr txBox="1"/>
          <p:nvPr/>
        </p:nvSpPr>
        <p:spPr>
          <a:xfrm>
            <a:off x="4860032" y="1772816"/>
            <a:ext cx="4032447" cy="738664"/>
          </a:xfrm>
          <a:prstGeom prst="rect">
            <a:avLst/>
          </a:prstGeom>
          <a:noFill/>
        </p:spPr>
        <p:txBody>
          <a:bodyPr wrap="square" rtlCol="0">
            <a:spAutoFit/>
          </a:bodyPr>
          <a:lstStyle/>
          <a:p>
            <a:r>
              <a:rPr lang="en-US" sz="1400" dirty="0">
                <a:solidFill>
                  <a:srgbClr val="69923A"/>
                </a:solidFill>
              </a:rPr>
              <a:t>Continuous or Near-Continuous: Uppercase</a:t>
            </a:r>
          </a:p>
          <a:p>
            <a:r>
              <a:rPr lang="en-US" sz="1400" dirty="0">
                <a:solidFill>
                  <a:srgbClr val="69923A"/>
                </a:solidFill>
              </a:rPr>
              <a:t>Discrete or dispersed: Lowercase</a:t>
            </a:r>
          </a:p>
          <a:p>
            <a:endParaRPr lang="en-US" sz="1400" dirty="0">
              <a:solidFill>
                <a:srgbClr val="69923A"/>
              </a:solidFill>
            </a:endParaRPr>
          </a:p>
        </p:txBody>
      </p:sp>
    </p:spTree>
    <p:extLst>
      <p:ext uri="{BB962C8B-B14F-4D97-AF65-F5344CB8AC3E}">
        <p14:creationId xmlns:p14="http://schemas.microsoft.com/office/powerpoint/2010/main" val="128344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F RDA 4 - 1">
  <a:themeElements>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tandard 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 Content Slide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 Research Data Alliance PPT" id="{EC47DED5-2C3F-4B85-A3CC-E52314E9BFA6}" vid="{D54FE2C7-5AC5-4498-AF58-10BD2DD5132B}"/>
    </a:ext>
  </a:extLst>
</a:theme>
</file>

<file path=ppt/theme/theme2.xml><?xml version="1.0" encoding="utf-8"?>
<a:theme xmlns:a="http://schemas.openxmlformats.org/drawingml/2006/main" name="Section Slide 1">
  <a:themeElements>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fontScheme name="Section Slid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ection Slid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Slid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Slid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Slid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Slid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Slid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Slid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Slid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Slid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Slid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Slid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Slid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clrMap bg1="lt1" tx1="dk1" bg2="lt2" tx2="dk2" accent1="accent1" accent2="accent2" accent3="accent3" accent4="accent4" accent5="accent5" accent6="accent6" hlink="hlink" folHlink="folHlink"/>
    </a:extraClrScheme>
    <a:extraClrScheme>
      <a:clrScheme name="Section Slide 1 14">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 Research Data Alliance PPT" id="{EC47DED5-2C3F-4B85-A3CC-E52314E9BFA6}" vid="{5993B1E5-1568-415C-90DF-815ADFAA94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BoF RDA 4 - 1.potx</Template>
  <TotalTime>3079</TotalTime>
  <Words>1351</Words>
  <Application>Microsoft Macintosh PowerPoint</Application>
  <PresentationFormat>On-screen Show (4:3)</PresentationFormat>
  <Paragraphs>250</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BoF RDA 4 - 1</vt:lpstr>
      <vt:lpstr>Section Slide 1</vt:lpstr>
      <vt:lpstr> The RESEARCH DATA ALLIANCE  GEO BON Workgroup 8  WG: Brokering Governance Wim Hugo – ICSU-WDS/ SAEON / GEO BON</vt:lpstr>
      <vt:lpstr>GEO BON</vt:lpstr>
      <vt:lpstr>GEO BON has a Manifesto …</vt:lpstr>
      <vt:lpstr>Typical EBV Details</vt:lpstr>
      <vt:lpstr>Typical EBV Details</vt:lpstr>
      <vt:lpstr>Example: Simplified Objective</vt:lpstr>
      <vt:lpstr>Generic Use Case</vt:lpstr>
      <vt:lpstr>Main Components</vt:lpstr>
      <vt:lpstr>Generic Dimensions of Data</vt:lpstr>
      <vt:lpstr>Some Generic Data Standards and Interoperability Requirements</vt:lpstr>
      <vt:lpstr>Status: Working Demonstrator</vt:lpstr>
      <vt:lpstr>Areas of Collaboration: GEO-BON Workgroup 8</vt:lpstr>
      <vt:lpstr>PowerPoint Presentation</vt:lpstr>
      <vt:lpstr>Typical Guidance</vt:lpstr>
      <vt:lpstr> ?  </vt:lpstr>
      <vt:lpstr>… described properly, preserved properly, and discoverable</vt:lpstr>
      <vt:lpstr>… its utility, quality, and scope can be understood  …</vt:lpstr>
      <vt:lpstr>… accessed freely and openly  …</vt:lpstr>
      <vt:lpstr>… included into distributed processes …</vt:lpstr>
      <vt:lpstr>… due recognition is afforded to the creators …</vt:lpstr>
      <vt:lpstr>… the knowledge gathered can be re-used …</vt:lpstr>
      <vt:lpstr>… against a backdrop of …</vt:lpstr>
      <vt:lpstr>Building Infrastructure</vt:lpstr>
      <vt:lpstr>PowerPoint Presentation</vt:lpstr>
      <vt:lpstr>Some Generic Data Standards and Interoperability Requirements</vt:lpstr>
      <vt:lpstr>Use Case to be achieved</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Ily</dc:creator>
  <cp:lastModifiedBy>Wim Hugo</cp:lastModifiedBy>
  <cp:revision>119</cp:revision>
  <dcterms:created xsi:type="dcterms:W3CDTF">2011-02-25T12:57:11Z</dcterms:created>
  <dcterms:modified xsi:type="dcterms:W3CDTF">2015-03-11T16:37:25Z</dcterms:modified>
</cp:coreProperties>
</file>