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9" r:id="rId2"/>
    <p:sldId id="263" r:id="rId3"/>
    <p:sldId id="339" r:id="rId4"/>
    <p:sldId id="260" r:id="rId5"/>
    <p:sldId id="264" r:id="rId6"/>
    <p:sldId id="257" r:id="rId7"/>
    <p:sldId id="284" r:id="rId8"/>
    <p:sldId id="285" r:id="rId9"/>
    <p:sldId id="286" r:id="rId10"/>
    <p:sldId id="262" r:id="rId11"/>
    <p:sldId id="266" r:id="rId12"/>
    <p:sldId id="267" r:id="rId13"/>
    <p:sldId id="268" r:id="rId14"/>
    <p:sldId id="265" r:id="rId15"/>
    <p:sldId id="289" r:id="rId16"/>
    <p:sldId id="269" r:id="rId17"/>
    <p:sldId id="292" r:id="rId18"/>
    <p:sldId id="297" r:id="rId19"/>
    <p:sldId id="283" r:id="rId20"/>
    <p:sldId id="288" r:id="rId21"/>
    <p:sldId id="258" r:id="rId22"/>
    <p:sldId id="271" r:id="rId23"/>
    <p:sldId id="272" r:id="rId24"/>
    <p:sldId id="274" r:id="rId25"/>
    <p:sldId id="275" r:id="rId26"/>
    <p:sldId id="294" r:id="rId27"/>
    <p:sldId id="276" r:id="rId28"/>
    <p:sldId id="277" r:id="rId29"/>
    <p:sldId id="280" r:id="rId30"/>
    <p:sldId id="279" r:id="rId31"/>
    <p:sldId id="278" r:id="rId32"/>
    <p:sldId id="290" r:id="rId33"/>
    <p:sldId id="293" r:id="rId34"/>
    <p:sldId id="298" r:id="rId35"/>
    <p:sldId id="304" r:id="rId36"/>
    <p:sldId id="305"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06" r:id="rId51"/>
    <p:sldId id="299" r:id="rId52"/>
    <p:sldId id="302" r:id="rId53"/>
    <p:sldId id="300" r:id="rId54"/>
    <p:sldId id="273" r:id="rId55"/>
    <p:sldId id="295" r:id="rId56"/>
    <p:sldId id="282" r:id="rId57"/>
    <p:sldId id="281" r:id="rId58"/>
    <p:sldId id="296" r:id="rId59"/>
    <p:sldId id="291" r:id="rId60"/>
    <p:sldId id="337"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20" r:id="rId74"/>
    <p:sldId id="321" r:id="rId75"/>
    <p:sldId id="322" r:id="rId76"/>
    <p:sldId id="335" r:id="rId77"/>
    <p:sldId id="33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3" autoAdjust="0"/>
    <p:restoredTop sz="94796" autoAdjust="0"/>
  </p:normalViewPr>
  <p:slideViewPr>
    <p:cSldViewPr>
      <p:cViewPr varScale="1">
        <p:scale>
          <a:sx n="90" d="100"/>
          <a:sy n="90" d="100"/>
        </p:scale>
        <p:origin x="-1048" y="-104"/>
      </p:cViewPr>
      <p:guideLst>
        <p:guide orient="horz" pos="2160"/>
        <p:guide pos="2880"/>
      </p:guideLst>
    </p:cSldViewPr>
  </p:slideViewPr>
  <p:outlineViewPr>
    <p:cViewPr>
      <p:scale>
        <a:sx n="33" d="100"/>
        <a:sy n="33" d="100"/>
      </p:scale>
      <p:origin x="0" y="57584"/>
    </p:cViewPr>
  </p:outlineViewPr>
  <p:notesTextViewPr>
    <p:cViewPr>
      <p:scale>
        <a:sx n="1" d="1"/>
        <a:sy n="1" d="1"/>
      </p:scale>
      <p:origin x="0" y="0"/>
    </p:cViewPr>
  </p:notesTextViewPr>
  <p:sorterViewPr>
    <p:cViewPr>
      <p:scale>
        <a:sx n="100" d="100"/>
        <a:sy n="100" d="100"/>
      </p:scale>
      <p:origin x="0" y="99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D:\Project%20Files\G342%20SAEON\G342.1%20Management\G342.1.3%20Strategic%20Alignment\EGU%202012\G342.1.3.1%20Meta-Data%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Project%20Files\G342%20SAEON\G342.1%20Management\G342.1.3%20Strategic%20Alignment\EGU%202012\G342.1.3.1%20Meta-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strRef>
              <c:f>Sheet1!$B$1</c:f>
              <c:strCache>
                <c:ptCount val="1"/>
                <c:pt idx="0">
                  <c:v>Complexity</c:v>
                </c:pt>
              </c:strCache>
            </c:strRef>
          </c:tx>
          <c:spPr>
            <a:ln>
              <a:noFill/>
            </a:ln>
          </c:spPr>
          <c:marker>
            <c:symbol val="none"/>
          </c:marker>
          <c:trendline>
            <c:spPr>
              <a:ln w="31750">
                <a:solidFill>
                  <a:schemeClr val="accent6">
                    <a:lumMod val="75000"/>
                  </a:schemeClr>
                </a:solidFill>
              </a:ln>
            </c:spPr>
            <c:trendlineType val="poly"/>
            <c:order val="2"/>
            <c:dispRSqr val="0"/>
            <c:dispEq val="0"/>
          </c:trendline>
          <c:xVal>
            <c:numRef>
              <c:f>Sheet1!$A$2:$A$15</c:f>
              <c:numCache>
                <c:formatCode>General</c:formatCode>
                <c:ptCount val="14"/>
                <c:pt idx="0">
                  <c:v>1.0</c:v>
                </c:pt>
                <c:pt idx="1">
                  <c:v>2.0</c:v>
                </c:pt>
                <c:pt idx="2">
                  <c:v>3.0</c:v>
                </c:pt>
                <c:pt idx="3">
                  <c:v>4.0</c:v>
                </c:pt>
                <c:pt idx="4">
                  <c:v>5.0</c:v>
                </c:pt>
                <c:pt idx="5">
                  <c:v>6.0</c:v>
                </c:pt>
                <c:pt idx="6">
                  <c:v>8.0</c:v>
                </c:pt>
                <c:pt idx="7">
                  <c:v>16.0</c:v>
                </c:pt>
                <c:pt idx="8">
                  <c:v>32.0</c:v>
                </c:pt>
                <c:pt idx="9">
                  <c:v>64.0</c:v>
                </c:pt>
                <c:pt idx="10">
                  <c:v>128.0</c:v>
                </c:pt>
                <c:pt idx="11">
                  <c:v>256.0</c:v>
                </c:pt>
                <c:pt idx="12">
                  <c:v>512.0</c:v>
                </c:pt>
                <c:pt idx="13">
                  <c:v>1024.0</c:v>
                </c:pt>
              </c:numCache>
            </c:numRef>
          </c:xVal>
          <c:yVal>
            <c:numRef>
              <c:f>Sheet1!$B$2:$B$15</c:f>
              <c:numCache>
                <c:formatCode>General</c:formatCode>
                <c:ptCount val="14"/>
                <c:pt idx="0">
                  <c:v>0.0</c:v>
                </c:pt>
                <c:pt idx="1">
                  <c:v>1.0</c:v>
                </c:pt>
                <c:pt idx="2">
                  <c:v>3.0</c:v>
                </c:pt>
                <c:pt idx="3">
                  <c:v>6.0</c:v>
                </c:pt>
                <c:pt idx="4">
                  <c:v>10.0</c:v>
                </c:pt>
                <c:pt idx="5">
                  <c:v>15.0</c:v>
                </c:pt>
                <c:pt idx="6">
                  <c:v>28.0</c:v>
                </c:pt>
                <c:pt idx="7">
                  <c:v>120.0</c:v>
                </c:pt>
                <c:pt idx="8">
                  <c:v>496.0</c:v>
                </c:pt>
                <c:pt idx="9">
                  <c:v>2016.0</c:v>
                </c:pt>
                <c:pt idx="10">
                  <c:v>8128.0</c:v>
                </c:pt>
                <c:pt idx="11">
                  <c:v>32640.0</c:v>
                </c:pt>
                <c:pt idx="12">
                  <c:v>130816.0</c:v>
                </c:pt>
                <c:pt idx="13">
                  <c:v>523776.0</c:v>
                </c:pt>
              </c:numCache>
            </c:numRef>
          </c:yVal>
          <c:smooth val="1"/>
        </c:ser>
        <c:dLbls>
          <c:showLegendKey val="0"/>
          <c:showVal val="0"/>
          <c:showCatName val="0"/>
          <c:showSerName val="0"/>
          <c:showPercent val="0"/>
          <c:showBubbleSize val="0"/>
        </c:dLbls>
        <c:axId val="-2124262792"/>
        <c:axId val="-2124132520"/>
      </c:scatterChart>
      <c:valAx>
        <c:axId val="-2124262792"/>
        <c:scaling>
          <c:orientation val="minMax"/>
        </c:scaling>
        <c:delete val="0"/>
        <c:axPos val="b"/>
        <c:majorGridlines/>
        <c:title>
          <c:tx>
            <c:rich>
              <a:bodyPr/>
              <a:lstStyle/>
              <a:p>
                <a:pPr>
                  <a:defRPr/>
                </a:pPr>
                <a:r>
                  <a:rPr lang="en-ZA" dirty="0" smtClean="0"/>
                  <a:t>n</a:t>
                </a:r>
                <a:endParaRPr lang="en-ZA" dirty="0"/>
              </a:p>
            </c:rich>
          </c:tx>
          <c:layout/>
          <c:overlay val="0"/>
        </c:title>
        <c:numFmt formatCode="General" sourceLinked="1"/>
        <c:majorTickMark val="out"/>
        <c:minorTickMark val="none"/>
        <c:tickLblPos val="nextTo"/>
        <c:txPr>
          <a:bodyPr/>
          <a:lstStyle/>
          <a:p>
            <a:pPr>
              <a:defRPr sz="1400"/>
            </a:pPr>
            <a:endParaRPr lang="en-US"/>
          </a:p>
        </c:txPr>
        <c:crossAx val="-2124132520"/>
        <c:crosses val="autoZero"/>
        <c:crossBetween val="midCat"/>
      </c:valAx>
      <c:valAx>
        <c:axId val="-212413252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12426279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No Clusters</c:v>
                </c:pt>
              </c:strCache>
            </c:strRef>
          </c:tx>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Sheet1!$B$2:$B$12</c:f>
              <c:numCache>
                <c:formatCode>General</c:formatCode>
                <c:ptCount val="11"/>
                <c:pt idx="0">
                  <c:v>0.0</c:v>
                </c:pt>
                <c:pt idx="1">
                  <c:v>1.0</c:v>
                </c:pt>
                <c:pt idx="2">
                  <c:v>3.0</c:v>
                </c:pt>
                <c:pt idx="3">
                  <c:v>6.0</c:v>
                </c:pt>
                <c:pt idx="4">
                  <c:v>10.0</c:v>
                </c:pt>
                <c:pt idx="5">
                  <c:v>15.0</c:v>
                </c:pt>
                <c:pt idx="6">
                  <c:v>28.0</c:v>
                </c:pt>
                <c:pt idx="7">
                  <c:v>120.0</c:v>
                </c:pt>
                <c:pt idx="8">
                  <c:v>496.0</c:v>
                </c:pt>
                <c:pt idx="9">
                  <c:v>2016.0</c:v>
                </c:pt>
                <c:pt idx="10">
                  <c:v>8128.0</c:v>
                </c:pt>
              </c:numCache>
            </c:numRef>
          </c:yVal>
          <c:smooth val="1"/>
        </c:ser>
        <c:ser>
          <c:idx val="1"/>
          <c:order val="1"/>
          <c:tx>
            <c:strRef>
              <c:f>Sheet1!$C$1</c:f>
              <c:strCache>
                <c:ptCount val="1"/>
                <c:pt idx="0">
                  <c:v>2 Clusters</c:v>
                </c:pt>
              </c:strCache>
            </c:strRef>
          </c:tx>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Sheet1!$C$2:$C$12</c:f>
              <c:numCache>
                <c:formatCode>General</c:formatCode>
                <c:ptCount val="11"/>
                <c:pt idx="0">
                  <c:v>0.75</c:v>
                </c:pt>
                <c:pt idx="1">
                  <c:v>1.0</c:v>
                </c:pt>
                <c:pt idx="2">
                  <c:v>1.75</c:v>
                </c:pt>
                <c:pt idx="3">
                  <c:v>3.0</c:v>
                </c:pt>
                <c:pt idx="4">
                  <c:v>4.75</c:v>
                </c:pt>
                <c:pt idx="5">
                  <c:v>7.0</c:v>
                </c:pt>
                <c:pt idx="6">
                  <c:v>13.0</c:v>
                </c:pt>
                <c:pt idx="7">
                  <c:v>57.0</c:v>
                </c:pt>
                <c:pt idx="8">
                  <c:v>241.0</c:v>
                </c:pt>
                <c:pt idx="9">
                  <c:v>993.0</c:v>
                </c:pt>
                <c:pt idx="10">
                  <c:v>4033.0</c:v>
                </c:pt>
              </c:numCache>
            </c:numRef>
          </c:yVal>
          <c:smooth val="1"/>
        </c:ser>
        <c:ser>
          <c:idx val="2"/>
          <c:order val="2"/>
          <c:tx>
            <c:strRef>
              <c:f>Sheet1!$D$1</c:f>
              <c:strCache>
                <c:ptCount val="1"/>
                <c:pt idx="0">
                  <c:v>3 Clusters</c:v>
                </c:pt>
              </c:strCache>
            </c:strRef>
          </c:tx>
          <c:spPr>
            <a:ln>
              <a:solidFill>
                <a:srgbClr val="D96A2C"/>
              </a:solidFill>
            </a:ln>
          </c:spPr>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Sheet1!$D$2:$D$12</c:f>
              <c:numCache>
                <c:formatCode>General</c:formatCode>
                <c:ptCount val="11"/>
                <c:pt idx="0">
                  <c:v>1.666666666666666</c:v>
                </c:pt>
                <c:pt idx="1">
                  <c:v>1.666666666666666</c:v>
                </c:pt>
                <c:pt idx="2">
                  <c:v>2.0</c:v>
                </c:pt>
                <c:pt idx="3">
                  <c:v>2.666666666666666</c:v>
                </c:pt>
                <c:pt idx="4">
                  <c:v>3.666666666666667</c:v>
                </c:pt>
                <c:pt idx="5">
                  <c:v>5.0</c:v>
                </c:pt>
                <c:pt idx="6">
                  <c:v>8.66666666666667</c:v>
                </c:pt>
                <c:pt idx="7">
                  <c:v>36.66666666666647</c:v>
                </c:pt>
                <c:pt idx="8">
                  <c:v>156.6666666666666</c:v>
                </c:pt>
                <c:pt idx="9">
                  <c:v>652.6666666666666</c:v>
                </c:pt>
                <c:pt idx="10">
                  <c:v>2668.666666666654</c:v>
                </c:pt>
              </c:numCache>
            </c:numRef>
          </c:yVal>
          <c:smooth val="1"/>
        </c:ser>
        <c:ser>
          <c:idx val="3"/>
          <c:order val="3"/>
          <c:tx>
            <c:strRef>
              <c:f>Sheet1!$E$1</c:f>
              <c:strCache>
                <c:ptCount val="1"/>
                <c:pt idx="0">
                  <c:v>4 Clusters</c:v>
                </c:pt>
              </c:strCache>
            </c:strRef>
          </c:tx>
          <c:marker>
            <c:symbol val="none"/>
          </c:marker>
          <c:xVal>
            <c:numRef>
              <c:f>Sheet1!$A$2:$A$12</c:f>
              <c:numCache>
                <c:formatCode>General</c:formatCode>
                <c:ptCount val="11"/>
                <c:pt idx="0">
                  <c:v>1.0</c:v>
                </c:pt>
                <c:pt idx="1">
                  <c:v>2.0</c:v>
                </c:pt>
                <c:pt idx="2">
                  <c:v>3.0</c:v>
                </c:pt>
                <c:pt idx="3">
                  <c:v>4.0</c:v>
                </c:pt>
                <c:pt idx="4">
                  <c:v>5.0</c:v>
                </c:pt>
                <c:pt idx="5">
                  <c:v>6.0</c:v>
                </c:pt>
                <c:pt idx="6">
                  <c:v>8.0</c:v>
                </c:pt>
                <c:pt idx="7">
                  <c:v>16.0</c:v>
                </c:pt>
                <c:pt idx="8">
                  <c:v>32.0</c:v>
                </c:pt>
                <c:pt idx="9">
                  <c:v>64.0</c:v>
                </c:pt>
                <c:pt idx="10">
                  <c:v>128.0</c:v>
                </c:pt>
              </c:numCache>
            </c:numRef>
          </c:xVal>
          <c:yVal>
            <c:numRef>
              <c:f>Sheet1!$E$2:$E$12</c:f>
              <c:numCache>
                <c:formatCode>General</c:formatCode>
                <c:ptCount val="11"/>
                <c:pt idx="0">
                  <c:v>2.625</c:v>
                </c:pt>
                <c:pt idx="1">
                  <c:v>2.5</c:v>
                </c:pt>
                <c:pt idx="2">
                  <c:v>2.625</c:v>
                </c:pt>
                <c:pt idx="3">
                  <c:v>3.0</c:v>
                </c:pt>
                <c:pt idx="4">
                  <c:v>3.625</c:v>
                </c:pt>
                <c:pt idx="5">
                  <c:v>4.5</c:v>
                </c:pt>
                <c:pt idx="6">
                  <c:v>7.0</c:v>
                </c:pt>
                <c:pt idx="7">
                  <c:v>27.0</c:v>
                </c:pt>
                <c:pt idx="8">
                  <c:v>115.0</c:v>
                </c:pt>
                <c:pt idx="9">
                  <c:v>483.0</c:v>
                </c:pt>
                <c:pt idx="10">
                  <c:v>1987.0</c:v>
                </c:pt>
              </c:numCache>
            </c:numRef>
          </c:yVal>
          <c:smooth val="1"/>
        </c:ser>
        <c:dLbls>
          <c:showLegendKey val="0"/>
          <c:showVal val="0"/>
          <c:showCatName val="0"/>
          <c:showSerName val="0"/>
          <c:showPercent val="0"/>
          <c:showBubbleSize val="0"/>
        </c:dLbls>
        <c:axId val="-2123719480"/>
        <c:axId val="-2123713832"/>
      </c:scatterChart>
      <c:valAx>
        <c:axId val="-2123719480"/>
        <c:scaling>
          <c:orientation val="minMax"/>
        </c:scaling>
        <c:delete val="0"/>
        <c:axPos val="b"/>
        <c:majorGridlines/>
        <c:title>
          <c:tx>
            <c:rich>
              <a:bodyPr/>
              <a:lstStyle/>
              <a:p>
                <a:pPr>
                  <a:defRPr/>
                </a:pPr>
                <a:r>
                  <a:rPr lang="en-ZA" dirty="0" smtClean="0"/>
                  <a:t>n</a:t>
                </a:r>
                <a:endParaRPr lang="en-ZA" dirty="0"/>
              </a:p>
            </c:rich>
          </c:tx>
          <c:layout/>
          <c:overlay val="0"/>
        </c:title>
        <c:numFmt formatCode="General" sourceLinked="1"/>
        <c:majorTickMark val="out"/>
        <c:minorTickMark val="none"/>
        <c:tickLblPos val="nextTo"/>
        <c:txPr>
          <a:bodyPr/>
          <a:lstStyle/>
          <a:p>
            <a:pPr>
              <a:defRPr sz="1400"/>
            </a:pPr>
            <a:endParaRPr lang="en-US"/>
          </a:p>
        </c:txPr>
        <c:crossAx val="-2123713832"/>
        <c:crosses val="autoZero"/>
        <c:crossBetween val="midCat"/>
      </c:valAx>
      <c:valAx>
        <c:axId val="-212371383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123719480"/>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ZA"/>
              <a:t>Meta-Data Mining</a:t>
            </a:r>
          </a:p>
        </c:rich>
      </c:tx>
      <c:layout/>
      <c:overlay val="0"/>
    </c:title>
    <c:autoTitleDeleted val="0"/>
    <c:plotArea>
      <c:layout>
        <c:manualLayout>
          <c:layoutTarget val="inner"/>
          <c:xMode val="edge"/>
          <c:yMode val="edge"/>
          <c:x val="0.224785984796883"/>
          <c:y val="0.121778506194592"/>
          <c:w val="0.708651245583921"/>
          <c:h val="0.583089038231158"/>
        </c:manualLayout>
      </c:layout>
      <c:scatterChart>
        <c:scatterStyle val="smoothMarker"/>
        <c:varyColors val="0"/>
        <c:ser>
          <c:idx val="2"/>
          <c:order val="0"/>
          <c:tx>
            <c:strRef>
              <c:f>'Meta-Data Mining'!$A$2</c:f>
              <c:strCache>
                <c:ptCount val="1"/>
                <c:pt idx="0">
                  <c:v>collaborates with</c:v>
                </c:pt>
              </c:strCache>
            </c:strRef>
          </c:tx>
          <c:spPr>
            <a:ln w="47625">
              <a:noFill/>
            </a:ln>
          </c:spPr>
          <c:xVal>
            <c:numRef>
              <c:f>'Meta-Data Mining'!$B$10:$C$10</c:f>
              <c:numCache>
                <c:formatCode>#,##0</c:formatCode>
                <c:ptCount val="2"/>
                <c:pt idx="0">
                  <c:v>12736.0</c:v>
                </c:pt>
                <c:pt idx="1">
                  <c:v>840.0</c:v>
                </c:pt>
              </c:numCache>
            </c:numRef>
          </c:xVal>
          <c:yVal>
            <c:numRef>
              <c:f>'Meta-Data Mining'!$B$2:$C$2</c:f>
              <c:numCache>
                <c:formatCode>#,##0</c:formatCode>
                <c:ptCount val="2"/>
                <c:pt idx="0">
                  <c:v>3875.0</c:v>
                </c:pt>
                <c:pt idx="1">
                  <c:v>650.0</c:v>
                </c:pt>
              </c:numCache>
            </c:numRef>
          </c:yVal>
          <c:smooth val="1"/>
        </c:ser>
        <c:ser>
          <c:idx val="0"/>
          <c:order val="1"/>
          <c:tx>
            <c:strRef>
              <c:f>'Meta-Data Mining'!$A$3</c:f>
              <c:strCache>
                <c:ptCount val="1"/>
                <c:pt idx="0">
                  <c:v>does research in</c:v>
                </c:pt>
              </c:strCache>
            </c:strRef>
          </c:tx>
          <c:spPr>
            <a:ln w="47625">
              <a:noFill/>
            </a:ln>
          </c:spPr>
          <c:xVal>
            <c:numRef>
              <c:f>'Meta-Data Mining'!$B$10:$C$10</c:f>
              <c:numCache>
                <c:formatCode>#,##0</c:formatCode>
                <c:ptCount val="2"/>
                <c:pt idx="0">
                  <c:v>12736.0</c:v>
                </c:pt>
                <c:pt idx="1">
                  <c:v>840.0</c:v>
                </c:pt>
              </c:numCache>
            </c:numRef>
          </c:xVal>
          <c:yVal>
            <c:numRef>
              <c:f>'Meta-Data Mining'!$B$3:$C$3</c:f>
              <c:numCache>
                <c:formatCode>#,##0</c:formatCode>
                <c:ptCount val="2"/>
                <c:pt idx="0">
                  <c:v>4089.0</c:v>
                </c:pt>
                <c:pt idx="1">
                  <c:v>872.0</c:v>
                </c:pt>
              </c:numCache>
            </c:numRef>
          </c:yVal>
          <c:smooth val="1"/>
        </c:ser>
        <c:ser>
          <c:idx val="1"/>
          <c:order val="2"/>
          <c:tx>
            <c:strRef>
              <c:f>'Meta-Data Mining'!$A$4</c:f>
              <c:strCache>
                <c:ptCount val="1"/>
                <c:pt idx="0">
                  <c:v>is a host organisation for</c:v>
                </c:pt>
              </c:strCache>
            </c:strRef>
          </c:tx>
          <c:spPr>
            <a:ln w="47625">
              <a:noFill/>
            </a:ln>
          </c:spPr>
          <c:xVal>
            <c:numRef>
              <c:f>'Meta-Data Mining'!$B$10:$C$10</c:f>
              <c:numCache>
                <c:formatCode>#,##0</c:formatCode>
                <c:ptCount val="2"/>
                <c:pt idx="0">
                  <c:v>12736.0</c:v>
                </c:pt>
                <c:pt idx="1">
                  <c:v>840.0</c:v>
                </c:pt>
              </c:numCache>
            </c:numRef>
          </c:xVal>
          <c:yVal>
            <c:numRef>
              <c:f>'Meta-Data Mining'!$B$4:$C$4</c:f>
              <c:numCache>
                <c:formatCode>#,##0</c:formatCode>
                <c:ptCount val="2"/>
                <c:pt idx="0">
                  <c:v>12775.0</c:v>
                </c:pt>
                <c:pt idx="1">
                  <c:v>358.0</c:v>
                </c:pt>
              </c:numCache>
            </c:numRef>
          </c:yVal>
          <c:smooth val="1"/>
        </c:ser>
        <c:ser>
          <c:idx val="3"/>
          <c:order val="3"/>
          <c:tx>
            <c:strRef>
              <c:f>'Meta-Data Mining'!$A$5</c:f>
              <c:strCache>
                <c:ptCount val="1"/>
                <c:pt idx="0">
                  <c:v>is a term linked to</c:v>
                </c:pt>
              </c:strCache>
            </c:strRef>
          </c:tx>
          <c:spPr>
            <a:ln w="47625">
              <a:noFill/>
            </a:ln>
          </c:spPr>
          <c:xVal>
            <c:numRef>
              <c:f>'Meta-Data Mining'!$B$10:$C$10</c:f>
              <c:numCache>
                <c:formatCode>#,##0</c:formatCode>
                <c:ptCount val="2"/>
                <c:pt idx="0">
                  <c:v>12736.0</c:v>
                </c:pt>
                <c:pt idx="1">
                  <c:v>840.0</c:v>
                </c:pt>
              </c:numCache>
            </c:numRef>
          </c:xVal>
          <c:yVal>
            <c:numRef>
              <c:f>'Meta-Data Mining'!$B$5:$C$5</c:f>
              <c:numCache>
                <c:formatCode>#,##0</c:formatCode>
                <c:ptCount val="2"/>
                <c:pt idx="0">
                  <c:v>23368.0</c:v>
                </c:pt>
                <c:pt idx="1">
                  <c:v>10846.0</c:v>
                </c:pt>
              </c:numCache>
            </c:numRef>
          </c:yVal>
          <c:smooth val="1"/>
        </c:ser>
        <c:ser>
          <c:idx val="4"/>
          <c:order val="4"/>
          <c:tx>
            <c:v>Maximum Relationships</c:v>
          </c:tx>
          <c:marker>
            <c:symbol val="none"/>
          </c:marker>
          <c:xVal>
            <c:numRef>
              <c:f>'Meta-Data Mining'!$B$15:$B$30</c:f>
              <c:numCache>
                <c:formatCode>General</c:formatCode>
                <c:ptCount val="16"/>
                <c:pt idx="0">
                  <c:v>2.0</c:v>
                </c:pt>
                <c:pt idx="1">
                  <c:v>4.0</c:v>
                </c:pt>
                <c:pt idx="2">
                  <c:v>8.0</c:v>
                </c:pt>
                <c:pt idx="3">
                  <c:v>16.0</c:v>
                </c:pt>
                <c:pt idx="4">
                  <c:v>32.0</c:v>
                </c:pt>
                <c:pt idx="5">
                  <c:v>64.0</c:v>
                </c:pt>
                <c:pt idx="6">
                  <c:v>128.0</c:v>
                </c:pt>
                <c:pt idx="7">
                  <c:v>256.0</c:v>
                </c:pt>
                <c:pt idx="8">
                  <c:v>512.0</c:v>
                </c:pt>
                <c:pt idx="9">
                  <c:v>1024.0</c:v>
                </c:pt>
                <c:pt idx="10">
                  <c:v>2048.0</c:v>
                </c:pt>
                <c:pt idx="11">
                  <c:v>4096.0</c:v>
                </c:pt>
                <c:pt idx="12">
                  <c:v>8192.0</c:v>
                </c:pt>
                <c:pt idx="13">
                  <c:v>16384.0</c:v>
                </c:pt>
              </c:numCache>
            </c:numRef>
          </c:xVal>
          <c:yVal>
            <c:numRef>
              <c:f>'Meta-Data Mining'!$C$15:$C$30</c:f>
              <c:numCache>
                <c:formatCode>General</c:formatCode>
                <c:ptCount val="16"/>
                <c:pt idx="0">
                  <c:v>1.0</c:v>
                </c:pt>
                <c:pt idx="1">
                  <c:v>6.0</c:v>
                </c:pt>
                <c:pt idx="2">
                  <c:v>28.0</c:v>
                </c:pt>
                <c:pt idx="3">
                  <c:v>120.0</c:v>
                </c:pt>
                <c:pt idx="4">
                  <c:v>496.0</c:v>
                </c:pt>
                <c:pt idx="5">
                  <c:v>2016.0</c:v>
                </c:pt>
                <c:pt idx="6">
                  <c:v>8128.0</c:v>
                </c:pt>
                <c:pt idx="7">
                  <c:v>32640.0</c:v>
                </c:pt>
                <c:pt idx="8">
                  <c:v>130816.0</c:v>
                </c:pt>
                <c:pt idx="9">
                  <c:v>523776.0</c:v>
                </c:pt>
                <c:pt idx="10">
                  <c:v>2.096128E6</c:v>
                </c:pt>
                <c:pt idx="11">
                  <c:v>8.38656E6</c:v>
                </c:pt>
                <c:pt idx="12">
                  <c:v>3.3550336E7</c:v>
                </c:pt>
                <c:pt idx="13">
                  <c:v>1.34209536E8</c:v>
                </c:pt>
              </c:numCache>
            </c:numRef>
          </c:yVal>
          <c:smooth val="1"/>
        </c:ser>
        <c:ser>
          <c:idx val="5"/>
          <c:order val="5"/>
          <c:tx>
            <c:v>Total</c:v>
          </c:tx>
          <c:spPr>
            <a:ln w="47625">
              <a:noFill/>
            </a:ln>
          </c:spPr>
          <c:xVal>
            <c:numRef>
              <c:f>'Meta-Data Mining'!$B$10:$C$10</c:f>
              <c:numCache>
                <c:formatCode>#,##0</c:formatCode>
                <c:ptCount val="2"/>
                <c:pt idx="0">
                  <c:v>12736.0</c:v>
                </c:pt>
                <c:pt idx="1">
                  <c:v>840.0</c:v>
                </c:pt>
              </c:numCache>
            </c:numRef>
          </c:xVal>
          <c:yVal>
            <c:numRef>
              <c:f>'Meta-Data Mining'!$B$6:$C$6</c:f>
              <c:numCache>
                <c:formatCode>#,##0</c:formatCode>
                <c:ptCount val="2"/>
                <c:pt idx="0">
                  <c:v>44107.0</c:v>
                </c:pt>
                <c:pt idx="1">
                  <c:v>12726.0</c:v>
                </c:pt>
              </c:numCache>
            </c:numRef>
          </c:yVal>
          <c:smooth val="1"/>
        </c:ser>
        <c:dLbls>
          <c:showLegendKey val="0"/>
          <c:showVal val="0"/>
          <c:showCatName val="0"/>
          <c:showSerName val="0"/>
          <c:showPercent val="0"/>
          <c:showBubbleSize val="0"/>
        </c:dLbls>
        <c:axId val="-2123611192"/>
        <c:axId val="-2123605512"/>
      </c:scatterChart>
      <c:valAx>
        <c:axId val="-2123611192"/>
        <c:scaling>
          <c:logBase val="10.0"/>
          <c:orientation val="minMax"/>
        </c:scaling>
        <c:delete val="0"/>
        <c:axPos val="b"/>
        <c:majorGridlines/>
        <c:title>
          <c:tx>
            <c:rich>
              <a:bodyPr/>
              <a:lstStyle/>
              <a:p>
                <a:pPr>
                  <a:defRPr/>
                </a:pPr>
                <a:r>
                  <a:rPr lang="en-ZA"/>
                  <a:t>Number of Unique Entities</a:t>
                </a:r>
              </a:p>
            </c:rich>
          </c:tx>
          <c:layout/>
          <c:overlay val="0"/>
        </c:title>
        <c:numFmt formatCode="#,##0" sourceLinked="1"/>
        <c:majorTickMark val="none"/>
        <c:minorTickMark val="none"/>
        <c:tickLblPos val="nextTo"/>
        <c:txPr>
          <a:bodyPr/>
          <a:lstStyle/>
          <a:p>
            <a:pPr>
              <a:defRPr sz="1400"/>
            </a:pPr>
            <a:endParaRPr lang="en-US"/>
          </a:p>
        </c:txPr>
        <c:crossAx val="-2123605512"/>
        <c:crosses val="autoZero"/>
        <c:crossBetween val="midCat"/>
      </c:valAx>
      <c:valAx>
        <c:axId val="-2123605512"/>
        <c:scaling>
          <c:logBase val="10.0"/>
          <c:orientation val="minMax"/>
          <c:min val="100.0"/>
        </c:scaling>
        <c:delete val="0"/>
        <c:axPos val="l"/>
        <c:minorGridlines/>
        <c:title>
          <c:tx>
            <c:rich>
              <a:bodyPr/>
              <a:lstStyle/>
              <a:p>
                <a:pPr>
                  <a:defRPr/>
                </a:pPr>
                <a:r>
                  <a:rPr lang="en-US" dirty="0" smtClean="0"/>
                  <a:t>Triples</a:t>
                </a:r>
                <a:endParaRPr lang="en-US" dirty="0"/>
              </a:p>
            </c:rich>
          </c:tx>
          <c:layout/>
          <c:overlay val="0"/>
        </c:title>
        <c:numFmt formatCode="#,##0" sourceLinked="1"/>
        <c:majorTickMark val="none"/>
        <c:minorTickMark val="none"/>
        <c:tickLblPos val="nextTo"/>
        <c:txPr>
          <a:bodyPr/>
          <a:lstStyle/>
          <a:p>
            <a:pPr>
              <a:defRPr sz="1400"/>
            </a:pPr>
            <a:endParaRPr lang="en-US"/>
          </a:p>
        </c:txPr>
        <c:crossAx val="-2123611192"/>
        <c:crosses val="autoZero"/>
        <c:crossBetween val="midCat"/>
      </c:valAx>
    </c:plotArea>
    <c:legend>
      <c:legendPos val="b"/>
      <c:layout>
        <c:manualLayout>
          <c:xMode val="edge"/>
          <c:yMode val="edge"/>
          <c:x val="0.0674740484429066"/>
          <c:y val="0.836651688280501"/>
          <c:w val="0.897347174163783"/>
          <c:h val="0.16334831171949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7636287033687"/>
          <c:y val="0.0534522828371875"/>
          <c:w val="0.844122712491805"/>
          <c:h val="0.481377550496599"/>
        </c:manualLayout>
      </c:layout>
      <c:pie3DChart>
        <c:varyColors val="1"/>
        <c:ser>
          <c:idx val="0"/>
          <c:order val="0"/>
          <c:dLbls>
            <c:dLblPos val="ctr"/>
            <c:showLegendKey val="0"/>
            <c:showVal val="1"/>
            <c:showCatName val="0"/>
            <c:showSerName val="0"/>
            <c:showPercent val="0"/>
            <c:showBubbleSize val="0"/>
            <c:showLeaderLines val="1"/>
          </c:dLbls>
          <c:cat>
            <c:strRef>
              <c:f>'Meta-Data Mining'!$A$2:$A$5</c:f>
              <c:strCache>
                <c:ptCount val="4"/>
                <c:pt idx="0">
                  <c:v>collaborates with</c:v>
                </c:pt>
                <c:pt idx="1">
                  <c:v>does research in</c:v>
                </c:pt>
                <c:pt idx="2">
                  <c:v>is a host organisation for</c:v>
                </c:pt>
                <c:pt idx="3">
                  <c:v>is a term linked to</c:v>
                </c:pt>
              </c:strCache>
            </c:strRef>
          </c:cat>
          <c:val>
            <c:numRef>
              <c:f>'Meta-Data Mining'!$B$2:$B$5</c:f>
              <c:numCache>
                <c:formatCode>#,##0</c:formatCode>
                <c:ptCount val="4"/>
                <c:pt idx="0">
                  <c:v>3875.0</c:v>
                </c:pt>
                <c:pt idx="1">
                  <c:v>4089.0</c:v>
                </c:pt>
                <c:pt idx="2">
                  <c:v>12775.0</c:v>
                </c:pt>
                <c:pt idx="3">
                  <c:v>23368.0</c:v>
                </c:pt>
              </c:numCache>
            </c:numRef>
          </c:val>
        </c:ser>
        <c:dLbls>
          <c:dLblPos val="ctr"/>
          <c:showLegendKey val="0"/>
          <c:showVal val="1"/>
          <c:showCatName val="0"/>
          <c:showSerName val="0"/>
          <c:showPercent val="0"/>
          <c:showBubbleSize val="0"/>
          <c:showLeaderLines val="1"/>
        </c:dLbls>
      </c:pie3DChart>
    </c:plotArea>
    <c:legend>
      <c:legendPos val="b"/>
      <c:layout>
        <c:manualLayout>
          <c:xMode val="edge"/>
          <c:yMode val="edge"/>
          <c:x val="0.266642130015706"/>
          <c:y val="0.584107532504278"/>
          <c:w val="0.560757558701527"/>
          <c:h val="0.277619346503076"/>
        </c:manualLayout>
      </c:layout>
      <c:overlay val="0"/>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F72C8-21D2-441C-BDD7-C9D62FF4105C}" type="datetimeFigureOut">
              <a:rPr lang="en-US" smtClean="0"/>
              <a:t>2015/03/18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6DA9-4CD5-4265-9128-F9AC50450112}" type="slidenum">
              <a:rPr lang="en-US" smtClean="0"/>
              <a:t>‹#›</a:t>
            </a:fld>
            <a:endParaRPr lang="en-US"/>
          </a:p>
        </p:txBody>
      </p:sp>
    </p:spTree>
    <p:extLst>
      <p:ext uri="{BB962C8B-B14F-4D97-AF65-F5344CB8AC3E}">
        <p14:creationId xmlns:p14="http://schemas.microsoft.com/office/powerpoint/2010/main" val="370277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71AAF81-E167-4E2A-A70A-C85A0FB3E418}" type="slidenum">
              <a:rPr lang="en-ZA" smtClean="0"/>
              <a:t>36</a:t>
            </a:fld>
            <a:endParaRPr lang="en-ZA"/>
          </a:p>
        </p:txBody>
      </p:sp>
    </p:spTree>
    <p:extLst>
      <p:ext uri="{BB962C8B-B14F-4D97-AF65-F5344CB8AC3E}">
        <p14:creationId xmlns:p14="http://schemas.microsoft.com/office/powerpoint/2010/main" val="419063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15570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499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83887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2015/03/18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6626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0A061-CD05-4DD2-BD6C-C0A6E7B7931E}" type="datetimeFigureOut">
              <a:rPr lang="en-US" smtClean="0"/>
              <a:t>2015/03/18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67229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0A061-CD05-4DD2-BD6C-C0A6E7B7931E}" type="datetimeFigureOut">
              <a:rPr lang="en-US" smtClean="0"/>
              <a:t>2015/03/18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39659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0A061-CD05-4DD2-BD6C-C0A6E7B7931E}" type="datetimeFigureOut">
              <a:rPr lang="en-US" smtClean="0"/>
              <a:t>2015/03/18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405747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0A061-CD05-4DD2-BD6C-C0A6E7B7931E}" type="datetimeFigureOut">
              <a:rPr lang="en-US" smtClean="0"/>
              <a:t>2015/03/18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5017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A061-CD05-4DD2-BD6C-C0A6E7B7931E}" type="datetimeFigureOut">
              <a:rPr lang="en-US" smtClean="0"/>
              <a:t>2015/03/18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7108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2015/03/18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415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2015/03/18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159485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9624"/>
            <a:ext cx="9144000" cy="9183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67544" y="112474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32176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0A061-CD05-4DD2-BD6C-C0A6E7B7931E}" type="datetimeFigureOut">
              <a:rPr lang="en-US" smtClean="0"/>
              <a:t>2015/03/18</a:t>
            </a:fld>
            <a:endParaRPr lang="en-US"/>
          </a:p>
        </p:txBody>
      </p:sp>
      <p:sp>
        <p:nvSpPr>
          <p:cNvPr id="5" name="Footer Placeholder 4"/>
          <p:cNvSpPr>
            <a:spLocks noGrp="1"/>
          </p:cNvSpPr>
          <p:nvPr>
            <p:ph type="ftr" sz="quarter" idx="3"/>
          </p:nvPr>
        </p:nvSpPr>
        <p:spPr>
          <a:xfrm>
            <a:off x="4572000" y="6356350"/>
            <a:ext cx="2592288" cy="38501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0" y="1"/>
            <a:ext cx="755576" cy="260648"/>
          </a:xfrm>
          <a:prstGeom prst="rect">
            <a:avLst/>
          </a:prstGeom>
        </p:spPr>
        <p:txBody>
          <a:bodyPr vert="horz" lIns="91440" tIns="45720" rIns="91440" bIns="45720" rtlCol="0" anchor="ctr"/>
          <a:lstStyle>
            <a:lvl1pPr algn="r">
              <a:defRPr sz="1200">
                <a:solidFill>
                  <a:schemeClr val="tx1">
                    <a:tint val="75000"/>
                  </a:schemeClr>
                </a:solidFill>
              </a:defRPr>
            </a:lvl1pPr>
          </a:lstStyle>
          <a:p>
            <a:fld id="{49EB7EA3-3B12-F049-9947-1E35A10327BF}" type="slidenum">
              <a:rPr lang="en-US" smtClean="0"/>
              <a:t>‹#›</a:t>
            </a:fld>
            <a:r>
              <a:rPr lang="en-US" dirty="0" smtClean="0"/>
              <a:t>/&lt;##&gt;</a:t>
            </a:r>
            <a:endParaRPr lang="en-US" dirty="0"/>
          </a:p>
        </p:txBody>
      </p:sp>
    </p:spTree>
    <p:extLst>
      <p:ext uri="{BB962C8B-B14F-4D97-AF65-F5344CB8AC3E}">
        <p14:creationId xmlns:p14="http://schemas.microsoft.com/office/powerpoint/2010/main" val="393219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4.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re3data.org/" TargetMode="External"/><Relationship Id="rId4" Type="http://schemas.openxmlformats.org/officeDocument/2006/relationships/hyperlink" Target="http://www.crossref.org/" TargetMode="External"/><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orcid.or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codata.org/data_access/policies.html" TargetMode="External"/><Relationship Id="rId4" Type="http://schemas.openxmlformats.org/officeDocument/2006/relationships/hyperlink" Target="http://www.codata.org/GEOSS/GEOdataPolicyBriefingMar07dist.pdf" TargetMode="External"/><Relationship Id="rId5" Type="http://schemas.openxmlformats.org/officeDocument/2006/relationships/hyperlink" Target="http://www.icsu.org/events/ICSU%20Events/international-symposium-the-case-for-international-sharing-of-scientific-date-a-focus-on-developing-countries" TargetMode="External"/><Relationship Id="rId1" Type="http://schemas.openxmlformats.org/officeDocument/2006/relationships/slideLayout" Target="../slideLayouts/slideLayout2.xml"/><Relationship Id="rId2" Type="http://schemas.openxmlformats.org/officeDocument/2006/relationships/hyperlink" Target="http://www.oecd.org/dataoecd/9/61/38500813.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lib.org/dlib/january11/smit/01smit.htm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smtClean="0"/>
              <a:t>NRF Auditorium</a:t>
            </a:r>
            <a:endParaRPr lang="en-US" dirty="0" smtClean="0"/>
          </a:p>
          <a:p>
            <a:r>
              <a:rPr lang="en-US" dirty="0" smtClean="0"/>
              <a:t>18 </a:t>
            </a:r>
            <a:r>
              <a:rPr lang="en-US" dirty="0" smtClean="0"/>
              <a:t>March 2015</a:t>
            </a:r>
            <a:endParaRPr lang="en-US" dirty="0" smtClean="0"/>
          </a:p>
          <a:p>
            <a:r>
              <a:rPr lang="en-US" dirty="0" smtClean="0"/>
              <a:t>Wim Hugo</a:t>
            </a:r>
          </a:p>
          <a:p>
            <a:r>
              <a:rPr lang="en-US" dirty="0" smtClean="0"/>
              <a:t>CDIO - SAEON</a:t>
            </a:r>
            <a:endParaRPr lang="en-US" dirty="0"/>
          </a:p>
        </p:txBody>
      </p:sp>
      <p:sp>
        <p:nvSpPr>
          <p:cNvPr id="4" name="TextBox 3"/>
          <p:cNvSpPr txBox="1"/>
          <p:nvPr/>
        </p:nvSpPr>
        <p:spPr>
          <a:xfrm>
            <a:off x="3701510" y="6021288"/>
            <a:ext cx="1878602" cy="369332"/>
          </a:xfrm>
          <a:prstGeom prst="rect">
            <a:avLst/>
          </a:prstGeom>
          <a:noFill/>
        </p:spPr>
        <p:txBody>
          <a:bodyPr wrap="none" rtlCol="0">
            <a:spAutoFit/>
          </a:bodyPr>
          <a:lstStyle/>
          <a:p>
            <a:r>
              <a:rPr lang="en-US" dirty="0" err="1" smtClean="0"/>
              <a:t>wim@saeon.ac.za</a:t>
            </a:r>
            <a:endParaRPr lang="en-US" dirty="0"/>
          </a:p>
        </p:txBody>
      </p:sp>
      <p:sp>
        <p:nvSpPr>
          <p:cNvPr id="5" name="Title 1"/>
          <p:cNvSpPr txBox="1">
            <a:spLocks/>
          </p:cNvSpPr>
          <p:nvPr/>
        </p:nvSpPr>
        <p:spPr>
          <a:xfrm>
            <a:off x="683568" y="1988840"/>
            <a:ext cx="7992888"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2">
                    <a:lumMod val="60000"/>
                    <a:lumOff val="40000"/>
                  </a:schemeClr>
                </a:solidFill>
                <a:latin typeface="+mj-lt"/>
                <a:ea typeface="+mj-ea"/>
                <a:cs typeface="+mj-cs"/>
              </a:defRPr>
            </a:lvl1pPr>
          </a:lstStyle>
          <a:p>
            <a:endParaRPr lang="en-US" dirty="0"/>
          </a:p>
        </p:txBody>
      </p:sp>
      <p:sp>
        <p:nvSpPr>
          <p:cNvPr id="6" name="Title 5"/>
          <p:cNvSpPr>
            <a:spLocks noGrp="1"/>
          </p:cNvSpPr>
          <p:nvPr>
            <p:ph type="ctrTitle"/>
          </p:nvPr>
        </p:nvSpPr>
        <p:spPr>
          <a:xfrm>
            <a:off x="611560" y="2132856"/>
            <a:ext cx="7772400" cy="1470025"/>
          </a:xfrm>
        </p:spPr>
        <p:txBody>
          <a:bodyPr>
            <a:normAutofit fontScale="90000"/>
          </a:bodyPr>
          <a:lstStyle/>
          <a:p>
            <a:r>
              <a:rPr lang="en-US" dirty="0"/>
              <a:t>Technical </a:t>
            </a:r>
            <a:r>
              <a:rPr lang="en-US" dirty="0" smtClean="0"/>
              <a:t>Requirements</a:t>
            </a:r>
            <a:br>
              <a:rPr lang="en-US" dirty="0" smtClean="0"/>
            </a:br>
            <a:r>
              <a:rPr lang="en-US" dirty="0" smtClean="0"/>
              <a:t>Data Publishing, Repository </a:t>
            </a:r>
            <a:r>
              <a:rPr lang="en-US" dirty="0"/>
              <a:t>Alignment and Associated Standards</a:t>
            </a:r>
            <a:endParaRPr lang="en-US" dirty="0"/>
          </a:p>
        </p:txBody>
      </p:sp>
    </p:spTree>
    <p:extLst>
      <p:ext uri="{BB962C8B-B14F-4D97-AF65-F5344CB8AC3E}">
        <p14:creationId xmlns:p14="http://schemas.microsoft.com/office/powerpoint/2010/main" val="4235772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Open Data</a:t>
            </a:r>
            <a:endParaRPr lang="en-US" dirty="0"/>
          </a:p>
        </p:txBody>
      </p:sp>
      <p:sp>
        <p:nvSpPr>
          <p:cNvPr id="5" name="Content Placeholder 4"/>
          <p:cNvSpPr>
            <a:spLocks noGrp="1"/>
          </p:cNvSpPr>
          <p:nvPr>
            <p:ph idx="1"/>
          </p:nvPr>
        </p:nvSpPr>
        <p:spPr/>
        <p:txBody>
          <a:bodyPr/>
          <a:lstStyle/>
          <a:p>
            <a:endParaRPr lang="en-US" dirty="0" smtClean="0"/>
          </a:p>
          <a:p>
            <a:r>
              <a:rPr lang="en-US" dirty="0" smtClean="0"/>
              <a:t>Network of referenced objects in the web</a:t>
            </a:r>
          </a:p>
          <a:p>
            <a:r>
              <a:rPr lang="en-US" dirty="0" smtClean="0"/>
              <a:t>Dependent on permanent identifiers for the objects</a:t>
            </a:r>
          </a:p>
          <a:p>
            <a:r>
              <a:rPr lang="en-US" dirty="0" smtClean="0"/>
              <a:t>References vocabularies, ontologies, registries, …</a:t>
            </a:r>
            <a:endParaRPr lang="en-US" dirty="0"/>
          </a:p>
        </p:txBody>
      </p:sp>
      <p:pic>
        <p:nvPicPr>
          <p:cNvPr id="4" name="Picture 3"/>
          <p:cNvPicPr>
            <a:picLocks noChangeAspect="1"/>
          </p:cNvPicPr>
          <p:nvPr/>
        </p:nvPicPr>
        <p:blipFill>
          <a:blip r:embed="rId2"/>
          <a:stretch>
            <a:fillRect/>
          </a:stretch>
        </p:blipFill>
        <p:spPr>
          <a:xfrm>
            <a:off x="107504" y="116632"/>
            <a:ext cx="8978900" cy="6680200"/>
          </a:xfrm>
          <a:prstGeom prst="rect">
            <a:avLst/>
          </a:prstGeom>
        </p:spPr>
      </p:pic>
    </p:spTree>
    <p:extLst>
      <p:ext uri="{BB962C8B-B14F-4D97-AF65-F5344CB8AC3E}">
        <p14:creationId xmlns:p14="http://schemas.microsoft.com/office/powerpoint/2010/main" val="4852943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500" y="1104900"/>
            <a:ext cx="8242300" cy="4648200"/>
          </a:xfrm>
          <a:prstGeom prst="rect">
            <a:avLst/>
          </a:prstGeom>
        </p:spPr>
      </p:pic>
      <p:sp>
        <p:nvSpPr>
          <p:cNvPr id="2" name="Title 1"/>
          <p:cNvSpPr>
            <a:spLocks noGrp="1"/>
          </p:cNvSpPr>
          <p:nvPr>
            <p:ph type="title"/>
          </p:nvPr>
        </p:nvSpPr>
        <p:spPr/>
        <p:txBody>
          <a:bodyPr/>
          <a:lstStyle/>
          <a:p>
            <a:r>
              <a:rPr lang="en-US" dirty="0" smtClean="0"/>
              <a:t>Data Citation Indices</a:t>
            </a:r>
            <a:endParaRPr lang="en-US" dirty="0"/>
          </a:p>
        </p:txBody>
      </p:sp>
      <p:sp>
        <p:nvSpPr>
          <p:cNvPr id="3" name="Content Placeholder 2"/>
          <p:cNvSpPr>
            <a:spLocks noGrp="1"/>
          </p:cNvSpPr>
          <p:nvPr>
            <p:ph idx="1"/>
          </p:nvPr>
        </p:nvSpPr>
        <p:spPr>
          <a:xfrm>
            <a:off x="2483768" y="5743797"/>
            <a:ext cx="4176464" cy="781547"/>
          </a:xfrm>
        </p:spPr>
        <p:txBody>
          <a:bodyPr>
            <a:normAutofit fontScale="70000" lnSpcReduction="20000"/>
          </a:bodyPr>
          <a:lstStyle/>
          <a:p>
            <a:endParaRPr lang="en-US" dirty="0" smtClean="0"/>
          </a:p>
          <a:p>
            <a:r>
              <a:rPr lang="en-US" dirty="0" smtClean="0"/>
              <a:t>Thomson-Reuters – Web of Science</a:t>
            </a:r>
          </a:p>
          <a:p>
            <a:pPr lvl="1"/>
            <a:r>
              <a:rPr lang="en-US" dirty="0" smtClean="0"/>
              <a:t>Problem! Not always open access …</a:t>
            </a:r>
          </a:p>
          <a:p>
            <a:pPr lvl="1"/>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381317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of Science</a:t>
            </a:r>
            <a:endParaRPr lang="en-US" dirty="0"/>
          </a:p>
        </p:txBody>
      </p:sp>
      <p:sp>
        <p:nvSpPr>
          <p:cNvPr id="3" name="Content Placeholder 2"/>
          <p:cNvSpPr>
            <a:spLocks noGrp="1"/>
          </p:cNvSpPr>
          <p:nvPr>
            <p:ph idx="1"/>
          </p:nvPr>
        </p:nvSpPr>
        <p:spPr>
          <a:xfrm>
            <a:off x="467544" y="1124744"/>
            <a:ext cx="3960440" cy="4525963"/>
          </a:xfrm>
        </p:spPr>
        <p:txBody>
          <a:bodyPr/>
          <a:lstStyle/>
          <a:p>
            <a:endParaRPr lang="en-US" dirty="0" smtClean="0"/>
          </a:p>
          <a:p>
            <a:r>
              <a:rPr lang="en-US" dirty="0" smtClean="0"/>
              <a:t>Access to original and complete data sets for reproducibility</a:t>
            </a:r>
          </a:p>
          <a:p>
            <a:endParaRPr lang="en-US" dirty="0"/>
          </a:p>
          <a:p>
            <a:r>
              <a:rPr lang="en-US" dirty="0" smtClean="0"/>
              <a:t>Re-usability declines with time</a:t>
            </a:r>
          </a:p>
          <a:p>
            <a:endParaRPr lang="en-US" dirty="0"/>
          </a:p>
          <a:p>
            <a:r>
              <a:rPr lang="en-US" dirty="0" smtClean="0"/>
              <a:t>Availability declines with age</a:t>
            </a:r>
            <a:endParaRPr lang="en-US" dirty="0"/>
          </a:p>
        </p:txBody>
      </p:sp>
      <p:sp>
        <p:nvSpPr>
          <p:cNvPr id="5" name="TextBox 4"/>
          <p:cNvSpPr txBox="1"/>
          <p:nvPr/>
        </p:nvSpPr>
        <p:spPr>
          <a:xfrm>
            <a:off x="2339752" y="5805264"/>
            <a:ext cx="4680520" cy="461665"/>
          </a:xfrm>
          <a:prstGeom prst="rect">
            <a:avLst/>
          </a:prstGeom>
          <a:noFill/>
        </p:spPr>
        <p:txBody>
          <a:bodyPr wrap="square" rtlCol="0">
            <a:spAutoFit/>
          </a:bodyPr>
          <a:lstStyle/>
          <a:p>
            <a:r>
              <a:rPr lang="en-US" sz="1200" dirty="0"/>
              <a:t>http://</a:t>
            </a:r>
            <a:r>
              <a:rPr lang="en-US" sz="1200" dirty="0" err="1"/>
              <a:t>journals.plos.org</a:t>
            </a:r>
            <a:r>
              <a:rPr lang="en-US" sz="1200" dirty="0"/>
              <a:t>/</a:t>
            </a:r>
            <a:r>
              <a:rPr lang="en-US" sz="1200" dirty="0" err="1"/>
              <a:t>plosone</a:t>
            </a:r>
            <a:r>
              <a:rPr lang="en-US" sz="1200" dirty="0"/>
              <a:t>/</a:t>
            </a:r>
            <a:r>
              <a:rPr lang="en-US" sz="1200" dirty="0" err="1"/>
              <a:t>article?id</a:t>
            </a:r>
            <a:r>
              <a:rPr lang="en-US" sz="1200" dirty="0"/>
              <a:t>=10.1371/journal.pone.0000308#pone-0000308-g002</a:t>
            </a:r>
          </a:p>
        </p:txBody>
      </p:sp>
      <p:sp>
        <p:nvSpPr>
          <p:cNvPr id="6" name="TextBox 5"/>
          <p:cNvSpPr txBox="1"/>
          <p:nvPr/>
        </p:nvSpPr>
        <p:spPr>
          <a:xfrm>
            <a:off x="2411760" y="6279703"/>
            <a:ext cx="4680520" cy="276999"/>
          </a:xfrm>
          <a:prstGeom prst="rect">
            <a:avLst/>
          </a:prstGeom>
          <a:noFill/>
        </p:spPr>
        <p:txBody>
          <a:bodyPr wrap="square" rtlCol="0">
            <a:spAutoFit/>
          </a:bodyPr>
          <a:lstStyle/>
          <a:p>
            <a:r>
              <a:rPr lang="en-US" sz="1200" dirty="0"/>
              <a:t>http://</a:t>
            </a:r>
            <a:r>
              <a:rPr lang="en-US" sz="1200" dirty="0" err="1"/>
              <a:t>www.sciencedirect.com</a:t>
            </a:r>
            <a:r>
              <a:rPr lang="en-US" sz="1200" dirty="0"/>
              <a:t>/science/article/</a:t>
            </a:r>
            <a:r>
              <a:rPr lang="en-US" sz="1200" dirty="0" err="1"/>
              <a:t>pii</a:t>
            </a:r>
            <a:r>
              <a:rPr lang="en-US" sz="1200" dirty="0"/>
              <a:t>/S0960982213014000</a:t>
            </a:r>
          </a:p>
        </p:txBody>
      </p:sp>
      <p:pic>
        <p:nvPicPr>
          <p:cNvPr id="7" name="Picture 6"/>
          <p:cNvPicPr>
            <a:picLocks noChangeAspect="1"/>
          </p:cNvPicPr>
          <p:nvPr/>
        </p:nvPicPr>
        <p:blipFill>
          <a:blip r:embed="rId2"/>
          <a:stretch>
            <a:fillRect/>
          </a:stretch>
        </p:blipFill>
        <p:spPr>
          <a:xfrm>
            <a:off x="4211960" y="1556792"/>
            <a:ext cx="4758376" cy="3312368"/>
          </a:xfrm>
          <a:prstGeom prst="rect">
            <a:avLst/>
          </a:prstGeom>
        </p:spPr>
      </p:pic>
    </p:spTree>
    <p:extLst>
      <p:ext uri="{BB962C8B-B14F-4D97-AF65-F5344CB8AC3E}">
        <p14:creationId xmlns:p14="http://schemas.microsoft.com/office/powerpoint/2010/main" val="1293442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and Pressure from Funders</a:t>
            </a:r>
            <a:endParaRPr lang="en-US" dirty="0"/>
          </a:p>
        </p:txBody>
      </p:sp>
      <p:sp>
        <p:nvSpPr>
          <p:cNvPr id="3" name="Content Placeholder 2"/>
          <p:cNvSpPr>
            <a:spLocks noGrp="1"/>
          </p:cNvSpPr>
          <p:nvPr>
            <p:ph idx="1"/>
          </p:nvPr>
        </p:nvSpPr>
        <p:spPr/>
        <p:txBody>
          <a:bodyPr/>
          <a:lstStyle/>
          <a:p>
            <a:endParaRPr lang="en-US" dirty="0" smtClean="0"/>
          </a:p>
          <a:p>
            <a:r>
              <a:rPr lang="en-US" dirty="0" smtClean="0"/>
              <a:t>Many ‘Open Access’ type statements</a:t>
            </a:r>
          </a:p>
          <a:p>
            <a:pPr lvl="1"/>
            <a:r>
              <a:rPr lang="en-US" dirty="0" smtClean="0"/>
              <a:t>For example the Berlin Declaration</a:t>
            </a:r>
          </a:p>
          <a:p>
            <a:r>
              <a:rPr lang="en-US" dirty="0" smtClean="0"/>
              <a:t>Requirements for </a:t>
            </a:r>
            <a:r>
              <a:rPr lang="en-US" b="1" i="1" dirty="0" smtClean="0"/>
              <a:t>complete</a:t>
            </a:r>
            <a:r>
              <a:rPr lang="en-US" dirty="0" smtClean="0"/>
              <a:t> open access deposit</a:t>
            </a:r>
            <a:endParaRPr lang="en-US" dirty="0"/>
          </a:p>
          <a:p>
            <a:r>
              <a:rPr lang="en-US" dirty="0" smtClean="0"/>
              <a:t>Data Management Plans</a:t>
            </a:r>
          </a:p>
          <a:p>
            <a:r>
              <a:rPr lang="en-US" dirty="0" smtClean="0"/>
              <a:t>NRF is a recent signatory and has published an Open Access Statement</a:t>
            </a:r>
          </a:p>
          <a:p>
            <a:r>
              <a:rPr lang="en-US" dirty="0" smtClean="0"/>
              <a:t>Can be seen as an intent to follow up with policy</a:t>
            </a:r>
          </a:p>
          <a:p>
            <a:endParaRPr lang="en-US" dirty="0" smtClean="0"/>
          </a:p>
          <a:p>
            <a:endParaRPr lang="en-US" dirty="0"/>
          </a:p>
          <a:p>
            <a:endParaRPr lang="en-US" dirty="0"/>
          </a:p>
        </p:txBody>
      </p:sp>
      <p:sp>
        <p:nvSpPr>
          <p:cNvPr id="4" name="TextBox 3"/>
          <p:cNvSpPr txBox="1"/>
          <p:nvPr/>
        </p:nvSpPr>
        <p:spPr>
          <a:xfrm>
            <a:off x="2339752" y="6165304"/>
            <a:ext cx="4583306" cy="369332"/>
          </a:xfrm>
          <a:prstGeom prst="rect">
            <a:avLst/>
          </a:prstGeom>
          <a:noFill/>
        </p:spPr>
        <p:txBody>
          <a:bodyPr wrap="none" rtlCol="0">
            <a:spAutoFit/>
          </a:bodyPr>
          <a:lstStyle/>
          <a:p>
            <a:r>
              <a:rPr lang="en-US" dirty="0"/>
              <a:t>http://</a:t>
            </a:r>
            <a:r>
              <a:rPr lang="en-US" dirty="0" err="1"/>
              <a:t>openaccess.mpg.de</a:t>
            </a:r>
            <a:r>
              <a:rPr lang="en-US" dirty="0"/>
              <a:t>/319790/Signatories</a:t>
            </a:r>
          </a:p>
        </p:txBody>
      </p:sp>
      <p:pic>
        <p:nvPicPr>
          <p:cNvPr id="5" name="Picture 4"/>
          <p:cNvPicPr>
            <a:picLocks noChangeAspect="1"/>
          </p:cNvPicPr>
          <p:nvPr/>
        </p:nvPicPr>
        <p:blipFill>
          <a:blip r:embed="rId2"/>
          <a:stretch>
            <a:fillRect/>
          </a:stretch>
        </p:blipFill>
        <p:spPr>
          <a:xfrm>
            <a:off x="467544" y="4797152"/>
            <a:ext cx="8165707" cy="648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36766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0" y="548680"/>
            <a:ext cx="9144000" cy="63093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E71D9F9F-51CB-4576-B549-CF27696BB3B2}" type="slidenum">
              <a:rPr lang="en-ZA" smtClean="0"/>
              <a:t>14</a:t>
            </a:fld>
            <a:endParaRPr lang="en-ZA"/>
          </a:p>
        </p:txBody>
      </p:sp>
      <p:sp>
        <p:nvSpPr>
          <p:cNvPr id="5" name="Oval 4"/>
          <p:cNvSpPr/>
          <p:nvPr/>
        </p:nvSpPr>
        <p:spPr>
          <a:xfrm>
            <a:off x="5999718" y="3031513"/>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Citation</a:t>
            </a:r>
            <a:endParaRPr lang="en-ZA" sz="1200" dirty="0"/>
          </a:p>
        </p:txBody>
      </p:sp>
      <p:sp>
        <p:nvSpPr>
          <p:cNvPr id="6" name="Oval 5"/>
          <p:cNvSpPr/>
          <p:nvPr/>
        </p:nvSpPr>
        <p:spPr>
          <a:xfrm>
            <a:off x="7410814" y="2308696"/>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Coverage</a:t>
            </a:r>
          </a:p>
          <a:p>
            <a:pPr algn="ctr"/>
            <a:r>
              <a:rPr lang="en-ZA" sz="1200" dirty="0" smtClean="0"/>
              <a:t>(Temporal, Spatial, Topic)</a:t>
            </a:r>
            <a:endParaRPr lang="en-ZA" sz="1200" dirty="0"/>
          </a:p>
        </p:txBody>
      </p:sp>
      <p:sp>
        <p:nvSpPr>
          <p:cNvPr id="7" name="Oval 6"/>
          <p:cNvSpPr/>
          <p:nvPr/>
        </p:nvSpPr>
        <p:spPr>
          <a:xfrm>
            <a:off x="7245513" y="4253562"/>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Use, Caveats, Lineage,  Methods, and Licenses</a:t>
            </a:r>
            <a:endParaRPr lang="en-ZA" sz="1200" dirty="0"/>
          </a:p>
        </p:txBody>
      </p:sp>
      <p:sp>
        <p:nvSpPr>
          <p:cNvPr id="22" name="Oval 21"/>
          <p:cNvSpPr/>
          <p:nvPr/>
        </p:nvSpPr>
        <p:spPr>
          <a:xfrm>
            <a:off x="6467593" y="620688"/>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Publisher</a:t>
            </a:r>
            <a:endParaRPr lang="en-ZA" sz="1200" dirty="0"/>
          </a:p>
        </p:txBody>
      </p:sp>
      <p:sp>
        <p:nvSpPr>
          <p:cNvPr id="28" name="Oval 27"/>
          <p:cNvSpPr/>
          <p:nvPr/>
        </p:nvSpPr>
        <p:spPr>
          <a:xfrm>
            <a:off x="1950144" y="1891352"/>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People</a:t>
            </a:r>
            <a:endParaRPr lang="en-ZA" sz="1200" dirty="0"/>
          </a:p>
        </p:txBody>
      </p:sp>
      <p:sp>
        <p:nvSpPr>
          <p:cNvPr id="30" name="Oval 29"/>
          <p:cNvSpPr/>
          <p:nvPr/>
        </p:nvSpPr>
        <p:spPr>
          <a:xfrm>
            <a:off x="668745" y="3345977"/>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Institutions</a:t>
            </a:r>
            <a:endParaRPr lang="en-ZA" sz="1200" dirty="0"/>
          </a:p>
        </p:txBody>
      </p:sp>
      <p:sp>
        <p:nvSpPr>
          <p:cNvPr id="32" name="Oval 31"/>
          <p:cNvSpPr/>
          <p:nvPr/>
        </p:nvSpPr>
        <p:spPr>
          <a:xfrm>
            <a:off x="5108807" y="1869740"/>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RDI Outputs/ Online Resources</a:t>
            </a:r>
            <a:endParaRPr lang="en-ZA" sz="1200" dirty="0"/>
          </a:p>
        </p:txBody>
      </p:sp>
      <p:sp>
        <p:nvSpPr>
          <p:cNvPr id="33" name="Oval 32"/>
          <p:cNvSpPr/>
          <p:nvPr/>
        </p:nvSpPr>
        <p:spPr>
          <a:xfrm>
            <a:off x="2743202" y="3769058"/>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Projects</a:t>
            </a:r>
            <a:endParaRPr lang="en-ZA" sz="1200" dirty="0"/>
          </a:p>
        </p:txBody>
      </p:sp>
      <p:sp>
        <p:nvSpPr>
          <p:cNvPr id="34" name="Oval 33"/>
          <p:cNvSpPr/>
          <p:nvPr/>
        </p:nvSpPr>
        <p:spPr>
          <a:xfrm>
            <a:off x="4615209" y="4267203"/>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Initiatives</a:t>
            </a:r>
            <a:endParaRPr lang="en-ZA" sz="1200" dirty="0"/>
          </a:p>
        </p:txBody>
      </p:sp>
      <p:sp>
        <p:nvSpPr>
          <p:cNvPr id="35" name="Oval 34"/>
          <p:cNvSpPr/>
          <p:nvPr/>
        </p:nvSpPr>
        <p:spPr>
          <a:xfrm>
            <a:off x="1414819" y="4785819"/>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Networks</a:t>
            </a:r>
            <a:endParaRPr lang="en-ZA" sz="1200" dirty="0"/>
          </a:p>
        </p:txBody>
      </p:sp>
      <p:sp>
        <p:nvSpPr>
          <p:cNvPr id="36" name="Oval 35"/>
          <p:cNvSpPr/>
          <p:nvPr/>
        </p:nvSpPr>
        <p:spPr>
          <a:xfrm>
            <a:off x="1000836" y="5920858"/>
            <a:ext cx="1501254" cy="84616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Funders</a:t>
            </a:r>
            <a:endParaRPr lang="en-ZA" sz="1200" dirty="0"/>
          </a:p>
        </p:txBody>
      </p:sp>
      <p:cxnSp>
        <p:nvCxnSpPr>
          <p:cNvPr id="37" name="Curved Connector 36"/>
          <p:cNvCxnSpPr>
            <a:stCxn id="30" idx="0"/>
            <a:endCxn id="28" idx="4"/>
          </p:cNvCxnSpPr>
          <p:nvPr/>
        </p:nvCxnSpPr>
        <p:spPr>
          <a:xfrm rot="5400000" flipH="1" flipV="1">
            <a:off x="1755840" y="2401047"/>
            <a:ext cx="608463" cy="1281399"/>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0" idx="6"/>
            <a:endCxn id="33" idx="2"/>
          </p:cNvCxnSpPr>
          <p:nvPr/>
        </p:nvCxnSpPr>
        <p:spPr>
          <a:xfrm>
            <a:off x="2169999" y="3769058"/>
            <a:ext cx="573203" cy="423081"/>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36" idx="6"/>
            <a:endCxn id="33" idx="4"/>
          </p:cNvCxnSpPr>
          <p:nvPr/>
        </p:nvCxnSpPr>
        <p:spPr>
          <a:xfrm flipV="1">
            <a:off x="2502090" y="4615220"/>
            <a:ext cx="991739" cy="1728719"/>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6" idx="7"/>
            <a:endCxn id="35" idx="4"/>
          </p:cNvCxnSpPr>
          <p:nvPr/>
        </p:nvCxnSpPr>
        <p:spPr>
          <a:xfrm rot="16200000" flipV="1">
            <a:off x="2017444" y="5779984"/>
            <a:ext cx="412795" cy="11679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6" idx="2"/>
            <a:endCxn id="30" idx="2"/>
          </p:cNvCxnSpPr>
          <p:nvPr/>
        </p:nvCxnSpPr>
        <p:spPr>
          <a:xfrm rot="10800000">
            <a:off x="668746" y="3769059"/>
            <a:ext cx="332091" cy="2574881"/>
          </a:xfrm>
          <a:prstGeom prst="curvedConnector3">
            <a:avLst>
              <a:gd name="adj1" fmla="val 22637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28" idx="6"/>
            <a:endCxn id="34" idx="0"/>
          </p:cNvCxnSpPr>
          <p:nvPr/>
        </p:nvCxnSpPr>
        <p:spPr>
          <a:xfrm>
            <a:off x="3451398" y="2314433"/>
            <a:ext cx="1914438" cy="195277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0" idx="7"/>
            <a:endCxn id="34" idx="1"/>
          </p:cNvCxnSpPr>
          <p:nvPr/>
        </p:nvCxnSpPr>
        <p:spPr>
          <a:xfrm rot="16200000" flipH="1">
            <a:off x="2931991" y="2488049"/>
            <a:ext cx="921226" cy="2884918"/>
          </a:xfrm>
          <a:prstGeom prst="curvedConnector3">
            <a:avLst>
              <a:gd name="adj1" fmla="val -382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33" idx="6"/>
            <a:endCxn id="32" idx="4"/>
          </p:cNvCxnSpPr>
          <p:nvPr/>
        </p:nvCxnSpPr>
        <p:spPr>
          <a:xfrm flipV="1">
            <a:off x="4244456" y="2715902"/>
            <a:ext cx="1614978" cy="1476237"/>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0" idx="1"/>
            <a:endCxn id="32" idx="1"/>
          </p:cNvCxnSpPr>
          <p:nvPr/>
        </p:nvCxnSpPr>
        <p:spPr>
          <a:xfrm rot="5400000" flipH="1" flipV="1">
            <a:off x="2370512" y="511746"/>
            <a:ext cx="1476237" cy="4440062"/>
          </a:xfrm>
          <a:prstGeom prst="curvedConnector3">
            <a:avLst>
              <a:gd name="adj1" fmla="val 13867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3" idx="1"/>
            <a:endCxn id="32" idx="2"/>
          </p:cNvCxnSpPr>
          <p:nvPr/>
        </p:nvCxnSpPr>
        <p:spPr>
          <a:xfrm rot="5400000" flipH="1" flipV="1">
            <a:off x="3235854" y="2020024"/>
            <a:ext cx="1600155" cy="214575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0" idx="3"/>
            <a:endCxn id="35" idx="1"/>
          </p:cNvCxnSpPr>
          <p:nvPr/>
        </p:nvCxnSpPr>
        <p:spPr>
          <a:xfrm rot="16200000" flipH="1">
            <a:off x="840878" y="4115942"/>
            <a:ext cx="841516" cy="746074"/>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8" idx="2"/>
            <a:endCxn id="35" idx="2"/>
          </p:cNvCxnSpPr>
          <p:nvPr/>
        </p:nvCxnSpPr>
        <p:spPr>
          <a:xfrm rot="10800000" flipV="1">
            <a:off x="1414820" y="2314432"/>
            <a:ext cx="535325" cy="2894467"/>
          </a:xfrm>
          <a:prstGeom prst="curvedConnector3">
            <a:avLst>
              <a:gd name="adj1" fmla="val 3109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5" idx="5"/>
            <a:endCxn id="34" idx="3"/>
          </p:cNvCxnSpPr>
          <p:nvPr/>
        </p:nvCxnSpPr>
        <p:spPr>
          <a:xfrm rot="5400000" flipH="1" flipV="1">
            <a:off x="3506333" y="4179333"/>
            <a:ext cx="518616" cy="2138844"/>
          </a:xfrm>
          <a:prstGeom prst="curvedConnector3">
            <a:avLst>
              <a:gd name="adj1" fmla="val -6797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35" idx="0"/>
            <a:endCxn id="35" idx="7"/>
          </p:cNvCxnSpPr>
          <p:nvPr/>
        </p:nvCxnSpPr>
        <p:spPr>
          <a:xfrm rot="16200000" flipH="1">
            <a:off x="2368873" y="4582392"/>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30" idx="5"/>
            <a:endCxn id="30" idx="4"/>
          </p:cNvCxnSpPr>
          <p:nvPr/>
        </p:nvCxnSpPr>
        <p:spPr>
          <a:xfrm rot="5400000">
            <a:off x="1622800" y="3864794"/>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36" idx="1"/>
            <a:endCxn id="36" idx="0"/>
          </p:cNvCxnSpPr>
          <p:nvPr/>
        </p:nvCxnSpPr>
        <p:spPr>
          <a:xfrm rot="5400000" flipH="1" flipV="1">
            <a:off x="1424117" y="5717431"/>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33" idx="0"/>
            <a:endCxn id="33" idx="7"/>
          </p:cNvCxnSpPr>
          <p:nvPr/>
        </p:nvCxnSpPr>
        <p:spPr>
          <a:xfrm rot="16200000" flipH="1">
            <a:off x="3697256" y="3565631"/>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28" idx="0"/>
            <a:endCxn id="28" idx="7"/>
          </p:cNvCxnSpPr>
          <p:nvPr/>
        </p:nvCxnSpPr>
        <p:spPr>
          <a:xfrm rot="16200000" flipH="1">
            <a:off x="2904198" y="1687925"/>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34" idx="5"/>
            <a:endCxn id="34" idx="4"/>
          </p:cNvCxnSpPr>
          <p:nvPr/>
        </p:nvCxnSpPr>
        <p:spPr>
          <a:xfrm rot="5400000">
            <a:off x="5569264" y="4786020"/>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22" idx="3"/>
            <a:endCxn id="32" idx="7"/>
          </p:cNvCxnSpPr>
          <p:nvPr/>
        </p:nvCxnSpPr>
        <p:spPr>
          <a:xfrm rot="5400000">
            <a:off x="6213464" y="1519675"/>
            <a:ext cx="650726" cy="29724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28" idx="5"/>
            <a:endCxn id="5" idx="1"/>
          </p:cNvCxnSpPr>
          <p:nvPr/>
        </p:nvCxnSpPr>
        <p:spPr>
          <a:xfrm rot="16200000" flipH="1">
            <a:off x="4454641" y="1390499"/>
            <a:ext cx="541835" cy="298802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32" idx="5"/>
            <a:endCxn id="5" idx="0"/>
          </p:cNvCxnSpPr>
          <p:nvPr/>
        </p:nvCxnSpPr>
        <p:spPr>
          <a:xfrm rot="16200000" flipH="1">
            <a:off x="6350512" y="2631679"/>
            <a:ext cx="439529" cy="36013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2" idx="4"/>
            <a:endCxn id="5" idx="7"/>
          </p:cNvCxnSpPr>
          <p:nvPr/>
        </p:nvCxnSpPr>
        <p:spPr>
          <a:xfrm rot="16200000" flipH="1">
            <a:off x="6405379" y="2279691"/>
            <a:ext cx="1688581" cy="6289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32" idx="6"/>
            <a:endCxn id="6" idx="2"/>
          </p:cNvCxnSpPr>
          <p:nvPr/>
        </p:nvCxnSpPr>
        <p:spPr>
          <a:xfrm>
            <a:off x="6610061" y="2292821"/>
            <a:ext cx="800753" cy="438956"/>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30" idx="7"/>
            <a:endCxn id="5" idx="2"/>
          </p:cNvCxnSpPr>
          <p:nvPr/>
        </p:nvCxnSpPr>
        <p:spPr>
          <a:xfrm rot="5400000" flipH="1" flipV="1">
            <a:off x="3967281" y="1437459"/>
            <a:ext cx="15301" cy="4049573"/>
          </a:xfrm>
          <a:prstGeom prst="curvedConnector4">
            <a:avLst>
              <a:gd name="adj1" fmla="val 3367120"/>
              <a:gd name="adj2" fmla="val 62488"/>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32" idx="3"/>
            <a:endCxn id="7" idx="2"/>
          </p:cNvCxnSpPr>
          <p:nvPr/>
        </p:nvCxnSpPr>
        <p:spPr>
          <a:xfrm rot="16200000" flipH="1">
            <a:off x="5244758" y="2675887"/>
            <a:ext cx="2084659" cy="1916852"/>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2" idx="6"/>
            <a:endCxn id="7" idx="6"/>
          </p:cNvCxnSpPr>
          <p:nvPr/>
        </p:nvCxnSpPr>
        <p:spPr>
          <a:xfrm>
            <a:off x="7968847" y="1043769"/>
            <a:ext cx="777920" cy="3632874"/>
          </a:xfrm>
          <a:prstGeom prst="curvedConnector3">
            <a:avLst>
              <a:gd name="adj1" fmla="val 12938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6219573" y="4615220"/>
            <a:ext cx="350703" cy="1161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p:nvPr/>
        </p:nvCxnSpPr>
        <p:spPr>
          <a:xfrm flipH="1" flipV="1">
            <a:off x="5792704" y="5336275"/>
            <a:ext cx="426870" cy="44014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0" name="Straight Arrow Connector 89"/>
          <p:cNvCxnSpPr/>
          <p:nvPr/>
        </p:nvCxnSpPr>
        <p:spPr>
          <a:xfrm flipH="1" flipV="1">
            <a:off x="4615209" y="5556347"/>
            <a:ext cx="1604364" cy="22007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2" name="TextBox 91"/>
          <p:cNvSpPr txBox="1"/>
          <p:nvPr/>
        </p:nvSpPr>
        <p:spPr>
          <a:xfrm>
            <a:off x="3203848" y="5859269"/>
            <a:ext cx="5940152" cy="954107"/>
          </a:xfrm>
          <a:prstGeom prst="rect">
            <a:avLst/>
          </a:prstGeom>
          <a:noFill/>
        </p:spPr>
        <p:txBody>
          <a:bodyPr wrap="square" rtlCol="0">
            <a:spAutoFit/>
          </a:bodyPr>
          <a:lstStyle/>
          <a:p>
            <a:r>
              <a:rPr lang="en-ZA" sz="1400" dirty="0" smtClean="0"/>
              <a:t>Relationships are contributed by (1) publication (2) meta-data mining (3) information from websites conforming to schema (4) social-media-type sites and VREs (5)  existing network contributions (6) scraping existing websites (7) ontologies and vocabularies (…)</a:t>
            </a:r>
            <a:endParaRPr lang="en-ZA" sz="1400" dirty="0"/>
          </a:p>
        </p:txBody>
      </p:sp>
      <p:cxnSp>
        <p:nvCxnSpPr>
          <p:cNvPr id="15" name="Curved Connector 14"/>
          <p:cNvCxnSpPr>
            <a:stCxn id="35" idx="6"/>
            <a:endCxn id="32" idx="3"/>
          </p:cNvCxnSpPr>
          <p:nvPr/>
        </p:nvCxnSpPr>
        <p:spPr>
          <a:xfrm flipV="1">
            <a:off x="2916073" y="2591984"/>
            <a:ext cx="2412588" cy="2616916"/>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0" y="0"/>
            <a:ext cx="9144000" cy="451556"/>
          </a:xfrm>
        </p:spPr>
        <p:txBody>
          <a:bodyPr>
            <a:normAutofit fontScale="90000"/>
          </a:bodyPr>
          <a:lstStyle/>
          <a:p>
            <a:r>
              <a:rPr lang="en-US" sz="2400" dirty="0" smtClean="0"/>
              <a:t>Typical Research Workflow Network Elements</a:t>
            </a:r>
            <a:endParaRPr lang="en-US" sz="2400" dirty="0"/>
          </a:p>
        </p:txBody>
      </p:sp>
      <p:sp>
        <p:nvSpPr>
          <p:cNvPr id="56" name="Oval 55"/>
          <p:cNvSpPr/>
          <p:nvPr/>
        </p:nvSpPr>
        <p:spPr>
          <a:xfrm>
            <a:off x="664191" y="726348"/>
            <a:ext cx="1501254" cy="846162"/>
          </a:xfrm>
          <a:prstGeom prst="ellipse">
            <a:avLst/>
          </a:prstGeom>
          <a:ln w="38100" cmpd="sng"/>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Trusted Digital Repositories</a:t>
            </a:r>
            <a:endParaRPr lang="en-ZA" sz="1200" dirty="0"/>
          </a:p>
        </p:txBody>
      </p:sp>
      <p:cxnSp>
        <p:nvCxnSpPr>
          <p:cNvPr id="57" name="Curved Connector 56"/>
          <p:cNvCxnSpPr>
            <a:stCxn id="56" idx="6"/>
            <a:endCxn id="32" idx="0"/>
          </p:cNvCxnSpPr>
          <p:nvPr/>
        </p:nvCxnSpPr>
        <p:spPr>
          <a:xfrm>
            <a:off x="2165445" y="1149429"/>
            <a:ext cx="3693989" cy="72031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56" idx="7"/>
            <a:endCxn id="22" idx="2"/>
          </p:cNvCxnSpPr>
          <p:nvPr/>
        </p:nvCxnSpPr>
        <p:spPr>
          <a:xfrm rot="16200000" flipH="1">
            <a:off x="4109840" y="-1313984"/>
            <a:ext cx="193503" cy="4522002"/>
          </a:xfrm>
          <a:prstGeom prst="curvedConnector4">
            <a:avLst>
              <a:gd name="adj1" fmla="val -118138"/>
              <a:gd name="adj2" fmla="val 5243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36" idx="3"/>
            <a:endCxn id="56" idx="1"/>
          </p:cNvCxnSpPr>
          <p:nvPr/>
        </p:nvCxnSpPr>
        <p:spPr>
          <a:xfrm rot="5400000" flipH="1">
            <a:off x="-1844050" y="3578362"/>
            <a:ext cx="5792836" cy="336645"/>
          </a:xfrm>
          <a:prstGeom prst="curvedConnector5">
            <a:avLst>
              <a:gd name="adj1" fmla="val -3946"/>
              <a:gd name="adj2" fmla="val 344669"/>
              <a:gd name="adj3" fmla="val 10394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8" idx="1"/>
            <a:endCxn id="56" idx="5"/>
          </p:cNvCxnSpPr>
          <p:nvPr/>
        </p:nvCxnSpPr>
        <p:spPr>
          <a:xfrm rot="16200000" flipV="1">
            <a:off x="1774456" y="1619727"/>
            <a:ext cx="566678" cy="224407"/>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30" idx="1"/>
            <a:endCxn id="56" idx="3"/>
          </p:cNvCxnSpPr>
          <p:nvPr/>
        </p:nvCxnSpPr>
        <p:spPr>
          <a:xfrm rot="16200000" flipV="1">
            <a:off x="-124329" y="2456967"/>
            <a:ext cx="2021303" cy="455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610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Initiatives of Varying Maturity to Consider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0490569"/>
              </p:ext>
            </p:extLst>
          </p:nvPr>
        </p:nvGraphicFramePr>
        <p:xfrm>
          <a:off x="-7350" y="980728"/>
          <a:ext cx="9151349" cy="4734560"/>
        </p:xfrm>
        <a:graphic>
          <a:graphicData uri="http://schemas.openxmlformats.org/drawingml/2006/table">
            <a:tbl>
              <a:tblPr firstRow="1" bandRow="1">
                <a:tableStyleId>{FABFCF23-3B69-468F-B69F-88F6DE6A72F2}</a:tableStyleId>
              </a:tblPr>
              <a:tblGrid>
                <a:gridCol w="3050450"/>
                <a:gridCol w="4524074"/>
                <a:gridCol w="1576825"/>
              </a:tblGrid>
              <a:tr h="370840">
                <a:tc>
                  <a:txBody>
                    <a:bodyPr/>
                    <a:lstStyle/>
                    <a:p>
                      <a:r>
                        <a:rPr lang="en-US" sz="1600" dirty="0" smtClean="0"/>
                        <a:t>Initiative</a:t>
                      </a:r>
                      <a:endParaRPr lang="en-US" sz="1600" dirty="0"/>
                    </a:p>
                  </a:txBody>
                  <a:tcPr/>
                </a:tc>
                <a:tc>
                  <a:txBody>
                    <a:bodyPr/>
                    <a:lstStyle/>
                    <a:p>
                      <a:r>
                        <a:rPr lang="en-US" sz="1600" dirty="0" smtClean="0"/>
                        <a:t>Focus</a:t>
                      </a:r>
                      <a:endParaRPr lang="en-US" sz="1600" dirty="0"/>
                    </a:p>
                  </a:txBody>
                  <a:tcPr/>
                </a:tc>
                <a:tc>
                  <a:txBody>
                    <a:bodyPr/>
                    <a:lstStyle/>
                    <a:p>
                      <a:r>
                        <a:rPr lang="en-US" sz="1600" dirty="0" smtClean="0"/>
                        <a:t>Involvement/ Implication</a:t>
                      </a:r>
                      <a:endParaRPr lang="en-US" sz="1600" dirty="0"/>
                    </a:p>
                  </a:txBody>
                  <a:tcPr/>
                </a:tc>
              </a:tr>
              <a:tr h="370840">
                <a:tc>
                  <a:txBody>
                    <a:bodyPr/>
                    <a:lstStyle/>
                    <a:p>
                      <a:r>
                        <a:rPr lang="en-US" sz="1600" dirty="0" smtClean="0"/>
                        <a:t>RDA: Data Publication and Citation</a:t>
                      </a:r>
                      <a:endParaRPr lang="en-US" sz="1600" dirty="0"/>
                    </a:p>
                  </a:txBody>
                  <a:tcPr/>
                </a:tc>
                <a:tc>
                  <a:txBody>
                    <a:bodyPr/>
                    <a:lstStyle/>
                    <a:p>
                      <a:r>
                        <a:rPr lang="en-US" sz="1600" dirty="0" smtClean="0"/>
                        <a:t>Workflows,</a:t>
                      </a:r>
                      <a:r>
                        <a:rPr lang="en-US" sz="1600" baseline="0" dirty="0" smtClean="0"/>
                        <a:t> citing constantly updated data sets and subsets of large data sets</a:t>
                      </a:r>
                      <a:endParaRPr lang="en-US" sz="1600" dirty="0"/>
                    </a:p>
                  </a:txBody>
                  <a:tcPr/>
                </a:tc>
                <a:tc>
                  <a:txBody>
                    <a:bodyPr/>
                    <a:lstStyle/>
                    <a:p>
                      <a:r>
                        <a:rPr lang="en-US" sz="1600" dirty="0" smtClean="0"/>
                        <a:t>WG</a:t>
                      </a:r>
                      <a:r>
                        <a:rPr lang="en-US" sz="1600" baseline="0" dirty="0" smtClean="0"/>
                        <a:t> Member</a:t>
                      </a:r>
                    </a:p>
                    <a:p>
                      <a:r>
                        <a:rPr lang="en-US" sz="1600" baseline="0" dirty="0" smtClean="0"/>
                        <a:t>Specification</a:t>
                      </a:r>
                      <a:endParaRPr lang="en-US" sz="1600" dirty="0"/>
                    </a:p>
                  </a:txBody>
                  <a:tcPr/>
                </a:tc>
              </a:tr>
              <a:tr h="370840">
                <a:tc>
                  <a:txBody>
                    <a:bodyPr/>
                    <a:lstStyle/>
                    <a:p>
                      <a:r>
                        <a:rPr lang="en-US" sz="1600" dirty="0" smtClean="0"/>
                        <a:t>RDA: Certification of Digital Repositories</a:t>
                      </a:r>
                      <a:endParaRPr lang="en-US" sz="1600" dirty="0"/>
                    </a:p>
                  </a:txBody>
                  <a:tcPr/>
                </a:tc>
                <a:tc>
                  <a:txBody>
                    <a:bodyPr/>
                    <a:lstStyle/>
                    <a:p>
                      <a:r>
                        <a:rPr lang="en-US" sz="1600" dirty="0" smtClean="0"/>
                        <a:t>Alignment of certification</a:t>
                      </a:r>
                      <a:r>
                        <a:rPr lang="en-US" sz="1600" baseline="0" dirty="0" smtClean="0"/>
                        <a:t> schemes, development of maturity models for repository assessment and improvement</a:t>
                      </a:r>
                      <a:endParaRPr lang="en-US" sz="1600" dirty="0"/>
                    </a:p>
                  </a:txBody>
                  <a:tcPr/>
                </a:tc>
                <a:tc>
                  <a:txBody>
                    <a:bodyPr/>
                    <a:lstStyle/>
                    <a:p>
                      <a:r>
                        <a:rPr lang="en-US" sz="1600" dirty="0" smtClean="0"/>
                        <a:t>WG</a:t>
                      </a:r>
                      <a:r>
                        <a:rPr lang="en-US" sz="1600" baseline="0" dirty="0" smtClean="0"/>
                        <a:t> Member</a:t>
                      </a:r>
                    </a:p>
                    <a:p>
                      <a:r>
                        <a:rPr lang="en-US" sz="1600" baseline="0" dirty="0" smtClean="0"/>
                        <a:t>Specification</a:t>
                      </a:r>
                    </a:p>
                  </a:txBody>
                  <a:tcPr/>
                </a:tc>
              </a:tr>
              <a:tr h="370840">
                <a:tc>
                  <a:txBody>
                    <a:bodyPr/>
                    <a:lstStyle/>
                    <a:p>
                      <a:r>
                        <a:rPr lang="en-US" sz="1600" dirty="0" smtClean="0"/>
                        <a:t>RDA: Registry</a:t>
                      </a:r>
                      <a:r>
                        <a:rPr lang="en-US" sz="1600" baseline="0" dirty="0" smtClean="0"/>
                        <a:t> of Trusted Digital Repositories</a:t>
                      </a:r>
                      <a:endParaRPr lang="en-US" sz="1600" dirty="0"/>
                    </a:p>
                  </a:txBody>
                  <a:tcPr/>
                </a:tc>
                <a:tc>
                  <a:txBody>
                    <a:bodyPr/>
                    <a:lstStyle/>
                    <a:p>
                      <a:r>
                        <a:rPr lang="en-US" sz="1600" dirty="0" smtClean="0"/>
                        <a:t>Development of WDS-aligned,</a:t>
                      </a:r>
                      <a:r>
                        <a:rPr lang="en-US" sz="1600" baseline="0" dirty="0" smtClean="0"/>
                        <a:t> </a:t>
                      </a:r>
                      <a:r>
                        <a:rPr lang="en-US" sz="1600" baseline="0" dirty="0" err="1" smtClean="0"/>
                        <a:t>DataCite</a:t>
                      </a:r>
                      <a:r>
                        <a:rPr lang="en-US" sz="1600" baseline="0" dirty="0" smtClean="0"/>
                        <a:t>-linked registry of trusted repositories, building on re3data and </a:t>
                      </a:r>
                      <a:r>
                        <a:rPr lang="en-US" sz="1600" baseline="0" dirty="0" err="1" smtClean="0"/>
                        <a:t>DataBib</a:t>
                      </a:r>
                      <a:r>
                        <a:rPr lang="en-US" sz="1600" baseline="0" dirty="0" smtClean="0"/>
                        <a:t> </a:t>
                      </a:r>
                      <a:endParaRPr lang="en-US" sz="1600" dirty="0"/>
                    </a:p>
                  </a:txBody>
                  <a:tcPr/>
                </a:tc>
                <a:tc>
                  <a:txBody>
                    <a:bodyPr/>
                    <a:lstStyle/>
                    <a:p>
                      <a:r>
                        <a:rPr lang="en-US" sz="1600" dirty="0" smtClean="0"/>
                        <a:t>WG Member</a:t>
                      </a:r>
                    </a:p>
                    <a:p>
                      <a:r>
                        <a:rPr lang="en-US" sz="1600" dirty="0" smtClean="0"/>
                        <a:t>Specification</a:t>
                      </a:r>
                      <a:endParaRPr lang="en-US" sz="1600" dirty="0"/>
                    </a:p>
                  </a:txBody>
                  <a:tcPr/>
                </a:tc>
              </a:tr>
              <a:tr h="370840">
                <a:tc>
                  <a:txBody>
                    <a:bodyPr/>
                    <a:lstStyle/>
                    <a:p>
                      <a:r>
                        <a:rPr lang="en-US" sz="1600" dirty="0" smtClean="0"/>
                        <a:t>GEO/ GEOSS, and RDA:</a:t>
                      </a:r>
                      <a:r>
                        <a:rPr lang="en-US" sz="1600" baseline="0" dirty="0" smtClean="0"/>
                        <a:t> Brokering</a:t>
                      </a:r>
                      <a:endParaRPr lang="en-US" sz="1600" dirty="0"/>
                    </a:p>
                  </a:txBody>
                  <a:tcPr/>
                </a:tc>
                <a:tc>
                  <a:txBody>
                    <a:bodyPr/>
                    <a:lstStyle/>
                    <a:p>
                      <a:r>
                        <a:rPr lang="en-US" sz="1600" dirty="0" smtClean="0"/>
                        <a:t>Meta-data and data brokering</a:t>
                      </a:r>
                      <a:endParaRPr lang="en-US" sz="1600" dirty="0"/>
                    </a:p>
                  </a:txBody>
                  <a:tcPr/>
                </a:tc>
                <a:tc>
                  <a:txBody>
                    <a:bodyPr/>
                    <a:lstStyle/>
                    <a:p>
                      <a:r>
                        <a:rPr lang="en-US" sz="1600" dirty="0" smtClean="0"/>
                        <a:t>WG Member</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Common Repository APIs</a:t>
                      </a:r>
                      <a:endParaRPr lang="en-US" sz="1600" dirty="0"/>
                    </a:p>
                  </a:txBody>
                  <a:tcPr/>
                </a:tc>
                <a:tc>
                  <a:txBody>
                    <a:bodyPr/>
                    <a:lstStyle/>
                    <a:p>
                      <a:r>
                        <a:rPr lang="en-US" sz="1600" dirty="0" smtClean="0"/>
                        <a:t>Piloting </a:t>
                      </a:r>
                      <a:r>
                        <a:rPr lang="en-US" sz="1600" b="0" i="0" u="none" strike="noStrike" kern="1200" baseline="0" dirty="0" smtClean="0">
                          <a:solidFill>
                            <a:schemeClr val="dk1"/>
                          </a:solidFill>
                          <a:latin typeface="+mn-lt"/>
                          <a:ea typeface="+mn-ea"/>
                          <a:cs typeface="+mn-cs"/>
                        </a:rPr>
                        <a:t> common API model</a:t>
                      </a:r>
                    </a:p>
                    <a:p>
                      <a:r>
                        <a:rPr lang="en-US" sz="1600" b="0" i="0" u="none" strike="noStrike" kern="1200" baseline="0" dirty="0" smtClean="0">
                          <a:solidFill>
                            <a:schemeClr val="dk1"/>
                          </a:solidFill>
                          <a:latin typeface="+mn-lt"/>
                          <a:ea typeface="+mn-ea"/>
                          <a:cs typeface="+mn-cs"/>
                        </a:rPr>
                        <a:t>for data repositories</a:t>
                      </a:r>
                      <a:endParaRPr lang="en-US" sz="1600" dirty="0"/>
                    </a:p>
                  </a:txBody>
                  <a:tcPr/>
                </a:tc>
                <a:tc>
                  <a:txBody>
                    <a:bodyPr/>
                    <a:lstStyle/>
                    <a:p>
                      <a:r>
                        <a:rPr lang="en-US" sz="1600" dirty="0" smtClean="0"/>
                        <a:t>Specification</a:t>
                      </a:r>
                      <a:endParaRPr lang="en-US" sz="1600" dirty="0"/>
                    </a:p>
                  </a:txBody>
                  <a:tcPr/>
                </a:tc>
              </a:tr>
              <a:tr h="370840">
                <a:tc>
                  <a:txBody>
                    <a:bodyPr/>
                    <a:lstStyle/>
                    <a:p>
                      <a:r>
                        <a:rPr lang="en-US" sz="1600" dirty="0" err="1" smtClean="0"/>
                        <a:t>DataCite</a:t>
                      </a:r>
                      <a:r>
                        <a:rPr lang="en-US" sz="1600" dirty="0" smtClean="0"/>
                        <a:t>/ </a:t>
                      </a:r>
                      <a:r>
                        <a:rPr lang="en-US" sz="1800" b="0" i="0" u="none" strike="noStrike" kern="1200" baseline="0" dirty="0" smtClean="0">
                          <a:solidFill>
                            <a:schemeClr val="dk1"/>
                          </a:solidFill>
                          <a:latin typeface="+mn-lt"/>
                          <a:ea typeface="+mn-ea"/>
                          <a:cs typeface="+mn-cs"/>
                        </a:rPr>
                        <a:t> </a:t>
                      </a:r>
                      <a:r>
                        <a:rPr lang="en-US" sz="1600" b="0" i="0" u="none" strike="noStrike" kern="1200" baseline="0" dirty="0" smtClean="0">
                          <a:solidFill>
                            <a:schemeClr val="dk1"/>
                          </a:solidFill>
                          <a:latin typeface="+mn-lt"/>
                          <a:ea typeface="+mn-ea"/>
                          <a:cs typeface="+mn-cs"/>
                        </a:rPr>
                        <a:t>Identifiers, Metadata, and Machine Accessibility Group</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Minimum Meta-Data</a:t>
                      </a:r>
                      <a:r>
                        <a:rPr lang="en-US" sz="1600" baseline="0" dirty="0" smtClean="0"/>
                        <a:t> Scope</a:t>
                      </a:r>
                      <a:endParaRPr lang="en-US" sz="1600" dirty="0" smtClean="0"/>
                    </a:p>
                  </a:txBody>
                  <a:tcPr/>
                </a:tc>
                <a:tc>
                  <a:txBody>
                    <a:bodyPr/>
                    <a:lstStyle/>
                    <a:p>
                      <a:r>
                        <a:rPr lang="en-US" sz="1600" dirty="0" smtClean="0"/>
                        <a:t>Specification</a:t>
                      </a:r>
                      <a:endParaRPr lang="en-US" sz="1600" dirty="0"/>
                    </a:p>
                  </a:txBody>
                  <a:tcPr/>
                </a:tc>
              </a:tr>
              <a:tr h="370840">
                <a:tc>
                  <a:txBody>
                    <a:bodyPr/>
                    <a:lstStyle/>
                    <a:p>
                      <a:r>
                        <a:rPr lang="en-US" sz="1600" dirty="0" err="1" smtClean="0"/>
                        <a:t>CoDATA</a:t>
                      </a:r>
                      <a:r>
                        <a:rPr lang="en-US" sz="1600" dirty="0" smtClean="0"/>
                        <a:t>/ Creative</a:t>
                      </a:r>
                      <a:r>
                        <a:rPr lang="en-US" sz="1600" baseline="0" dirty="0" smtClean="0"/>
                        <a:t> Commons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License and Policy Guidance</a:t>
                      </a:r>
                    </a:p>
                  </a:txBody>
                  <a:tcPr/>
                </a:tc>
                <a:tc>
                  <a:txBody>
                    <a:bodyPr/>
                    <a:lstStyle/>
                    <a:p>
                      <a:r>
                        <a:rPr lang="en-US" sz="1600" dirty="0" smtClean="0"/>
                        <a:t>Specification</a:t>
                      </a:r>
                      <a:endParaRPr lang="en-US" sz="1600" dirty="0"/>
                    </a:p>
                  </a:txBody>
                  <a:tcPr/>
                </a:tc>
              </a:tr>
            </a:tbl>
          </a:graphicData>
        </a:graphic>
      </p:graphicFrame>
      <p:sp>
        <p:nvSpPr>
          <p:cNvPr id="3" name="TextBox 2"/>
          <p:cNvSpPr txBox="1"/>
          <p:nvPr/>
        </p:nvSpPr>
        <p:spPr>
          <a:xfrm>
            <a:off x="2550448" y="6093296"/>
            <a:ext cx="3749744" cy="369332"/>
          </a:xfrm>
          <a:prstGeom prst="rect">
            <a:avLst/>
          </a:prstGeom>
          <a:noFill/>
        </p:spPr>
        <p:txBody>
          <a:bodyPr wrap="none" rtlCol="0">
            <a:spAutoFit/>
          </a:bodyPr>
          <a:lstStyle/>
          <a:p>
            <a:r>
              <a:rPr lang="en-US" dirty="0" smtClean="0"/>
              <a:t>WDS a major driver for RDA initiatives</a:t>
            </a:r>
            <a:endParaRPr lang="en-US" dirty="0"/>
          </a:p>
        </p:txBody>
      </p:sp>
    </p:spTree>
    <p:extLst>
      <p:ext uri="{BB962C8B-B14F-4D97-AF65-F5344CB8AC3E}">
        <p14:creationId xmlns:p14="http://schemas.microsoft.com/office/powerpoint/2010/main" val="1232505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934539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Requirements</a:t>
            </a:r>
            <a:endParaRPr lang="en-US" dirty="0"/>
          </a:p>
        </p:txBody>
      </p:sp>
      <p:sp>
        <p:nvSpPr>
          <p:cNvPr id="3" name="Content Placeholder 2"/>
          <p:cNvSpPr>
            <a:spLocks noGrp="1"/>
          </p:cNvSpPr>
          <p:nvPr>
            <p:ph idx="1"/>
          </p:nvPr>
        </p:nvSpPr>
        <p:spPr/>
        <p:txBody>
          <a:bodyPr/>
          <a:lstStyle/>
          <a:p>
            <a:r>
              <a:rPr lang="en-US" dirty="0" smtClean="0"/>
              <a:t>Data Citation and DOIs</a:t>
            </a:r>
          </a:p>
          <a:p>
            <a:endParaRPr lang="en-US" dirty="0"/>
          </a:p>
          <a:p>
            <a:r>
              <a:rPr lang="en-US" dirty="0" smtClean="0"/>
              <a:t>Trusted Digital Repositories</a:t>
            </a:r>
          </a:p>
          <a:p>
            <a:endParaRPr lang="en-US" dirty="0"/>
          </a:p>
          <a:p>
            <a:r>
              <a:rPr lang="en-US" dirty="0" smtClean="0"/>
              <a:t>Researcher Registration</a:t>
            </a:r>
          </a:p>
          <a:p>
            <a:endParaRPr lang="en-US" dirty="0"/>
          </a:p>
          <a:p>
            <a:r>
              <a:rPr lang="en-US" dirty="0" smtClean="0"/>
              <a:t>Registry of Institutions</a:t>
            </a:r>
          </a:p>
          <a:p>
            <a:endParaRPr lang="en-US" dirty="0"/>
          </a:p>
          <a:p>
            <a:r>
              <a:rPr lang="en-US" dirty="0" smtClean="0"/>
              <a:t>Registry of Funders (Belmont Forum?)</a:t>
            </a:r>
            <a:endParaRPr lang="en-US" dirty="0"/>
          </a:p>
        </p:txBody>
      </p:sp>
    </p:spTree>
    <p:extLst>
      <p:ext uri="{BB962C8B-B14F-4D97-AF65-F5344CB8AC3E}">
        <p14:creationId xmlns:p14="http://schemas.microsoft.com/office/powerpoint/2010/main" val="223425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object identifiers</a:t>
            </a:r>
            <a:endParaRPr lang="en-US" dirty="0"/>
          </a:p>
        </p:txBody>
      </p:sp>
      <p:sp>
        <p:nvSpPr>
          <p:cNvPr id="3" name="Text Placeholder 2"/>
          <p:cNvSpPr>
            <a:spLocks noGrp="1"/>
          </p:cNvSpPr>
          <p:nvPr>
            <p:ph type="body" idx="1"/>
          </p:nvPr>
        </p:nvSpPr>
        <p:spPr/>
        <p:txBody>
          <a:bodyPr/>
          <a:lstStyle/>
          <a:p>
            <a:r>
              <a:rPr lang="en-US" dirty="0" smtClean="0"/>
              <a:t>Technical – Section 1</a:t>
            </a:r>
            <a:endParaRPr lang="en-US" dirty="0"/>
          </a:p>
        </p:txBody>
      </p:sp>
    </p:spTree>
    <p:extLst>
      <p:ext uri="{BB962C8B-B14F-4D97-AF65-F5344CB8AC3E}">
        <p14:creationId xmlns:p14="http://schemas.microsoft.com/office/powerpoint/2010/main" val="957149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8680"/>
            <a:ext cx="9144000" cy="63093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E71D9F9F-51CB-4576-B549-CF27696BB3B2}" type="slidenum">
              <a:rPr lang="en-ZA" smtClean="0"/>
              <a:t>19</a:t>
            </a:fld>
            <a:endParaRPr lang="en-ZA"/>
          </a:p>
        </p:txBody>
      </p:sp>
      <p:sp>
        <p:nvSpPr>
          <p:cNvPr id="5" name="Oval 4"/>
          <p:cNvSpPr/>
          <p:nvPr/>
        </p:nvSpPr>
        <p:spPr>
          <a:xfrm>
            <a:off x="5999718" y="3031513"/>
            <a:ext cx="1501254" cy="84616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200" dirty="0" smtClean="0"/>
              <a:t>Citations</a:t>
            </a:r>
          </a:p>
          <a:p>
            <a:pPr algn="ctr"/>
            <a:r>
              <a:rPr lang="en-ZA" sz="1200" dirty="0" smtClean="0"/>
              <a:t>(DataCite)</a:t>
            </a:r>
            <a:endParaRPr lang="en-ZA" sz="1200" dirty="0"/>
          </a:p>
        </p:txBody>
      </p:sp>
      <p:sp>
        <p:nvSpPr>
          <p:cNvPr id="6" name="Oval 5"/>
          <p:cNvSpPr/>
          <p:nvPr/>
        </p:nvSpPr>
        <p:spPr>
          <a:xfrm>
            <a:off x="7410814" y="2308696"/>
            <a:ext cx="1501254" cy="846162"/>
          </a:xfrm>
          <a:prstGeom prst="ellipse">
            <a:avLst/>
          </a:prstGeom>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Coverage</a:t>
            </a:r>
          </a:p>
          <a:p>
            <a:pPr algn="ctr"/>
            <a:r>
              <a:rPr lang="en-ZA" sz="1200" dirty="0" smtClean="0"/>
              <a:t>(Temporal, Spatial, Topic)</a:t>
            </a:r>
            <a:endParaRPr lang="en-ZA" sz="1200" dirty="0"/>
          </a:p>
        </p:txBody>
      </p:sp>
      <p:sp>
        <p:nvSpPr>
          <p:cNvPr id="7" name="Oval 6"/>
          <p:cNvSpPr/>
          <p:nvPr/>
        </p:nvSpPr>
        <p:spPr>
          <a:xfrm>
            <a:off x="7245513" y="4253562"/>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Use, Caveats, Lineage,  Methods</a:t>
            </a:r>
          </a:p>
          <a:p>
            <a:pPr algn="ctr"/>
            <a:endParaRPr lang="en-ZA" sz="1200" dirty="0"/>
          </a:p>
        </p:txBody>
      </p:sp>
      <p:sp>
        <p:nvSpPr>
          <p:cNvPr id="22" name="Oval 21"/>
          <p:cNvSpPr/>
          <p:nvPr/>
        </p:nvSpPr>
        <p:spPr>
          <a:xfrm>
            <a:off x="6467593" y="620688"/>
            <a:ext cx="1501254" cy="846162"/>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Publishers</a:t>
            </a:r>
          </a:p>
          <a:p>
            <a:pPr algn="ctr"/>
            <a:r>
              <a:rPr lang="en-ZA" sz="1200" dirty="0" smtClean="0"/>
              <a:t>(CrossRef?)</a:t>
            </a:r>
            <a:endParaRPr lang="en-ZA" sz="1200" dirty="0"/>
          </a:p>
        </p:txBody>
      </p:sp>
      <p:sp>
        <p:nvSpPr>
          <p:cNvPr id="28" name="Oval 27"/>
          <p:cNvSpPr/>
          <p:nvPr/>
        </p:nvSpPr>
        <p:spPr>
          <a:xfrm>
            <a:off x="1950144" y="1891352"/>
            <a:ext cx="1501254" cy="846162"/>
          </a:xfrm>
          <a:prstGeom prst="ellipse">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People</a:t>
            </a:r>
          </a:p>
          <a:p>
            <a:pPr algn="ctr"/>
            <a:r>
              <a:rPr lang="en-ZA" sz="1200" dirty="0" smtClean="0"/>
              <a:t>(ORCID)</a:t>
            </a:r>
            <a:endParaRPr lang="en-ZA" sz="1200" dirty="0"/>
          </a:p>
        </p:txBody>
      </p:sp>
      <p:sp>
        <p:nvSpPr>
          <p:cNvPr id="30" name="Oval 29"/>
          <p:cNvSpPr/>
          <p:nvPr/>
        </p:nvSpPr>
        <p:spPr>
          <a:xfrm>
            <a:off x="668745" y="3345977"/>
            <a:ext cx="1501254" cy="846162"/>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Institutions</a:t>
            </a:r>
          </a:p>
          <a:p>
            <a:pPr algn="ctr"/>
            <a:r>
              <a:rPr lang="en-ZA" sz="1200" dirty="0" smtClean="0"/>
              <a:t>(?)</a:t>
            </a:r>
            <a:endParaRPr lang="en-ZA" sz="1200" dirty="0"/>
          </a:p>
        </p:txBody>
      </p:sp>
      <p:sp>
        <p:nvSpPr>
          <p:cNvPr id="32" name="Oval 31"/>
          <p:cNvSpPr/>
          <p:nvPr/>
        </p:nvSpPr>
        <p:spPr>
          <a:xfrm>
            <a:off x="5108807" y="1869740"/>
            <a:ext cx="1501254" cy="84616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200" dirty="0" smtClean="0"/>
              <a:t>RDI Outputs/ Online Resources</a:t>
            </a:r>
            <a:endParaRPr lang="en-ZA" sz="1200" dirty="0"/>
          </a:p>
        </p:txBody>
      </p:sp>
      <p:sp>
        <p:nvSpPr>
          <p:cNvPr id="33" name="Oval 32"/>
          <p:cNvSpPr/>
          <p:nvPr/>
        </p:nvSpPr>
        <p:spPr>
          <a:xfrm>
            <a:off x="2743202" y="3769058"/>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Projects</a:t>
            </a:r>
            <a:endParaRPr lang="en-ZA" sz="1200" dirty="0"/>
          </a:p>
        </p:txBody>
      </p:sp>
      <p:sp>
        <p:nvSpPr>
          <p:cNvPr id="34" name="Oval 33"/>
          <p:cNvSpPr/>
          <p:nvPr/>
        </p:nvSpPr>
        <p:spPr>
          <a:xfrm>
            <a:off x="4615209" y="4267203"/>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Initiatives</a:t>
            </a:r>
            <a:endParaRPr lang="en-ZA" sz="1200" dirty="0"/>
          </a:p>
        </p:txBody>
      </p:sp>
      <p:sp>
        <p:nvSpPr>
          <p:cNvPr id="35" name="Oval 34"/>
          <p:cNvSpPr/>
          <p:nvPr/>
        </p:nvSpPr>
        <p:spPr>
          <a:xfrm>
            <a:off x="1414819" y="4785819"/>
            <a:ext cx="1501254" cy="846162"/>
          </a:xfrm>
          <a:prstGeom prst="ellipse">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Networks</a:t>
            </a:r>
            <a:endParaRPr lang="en-ZA" sz="1200" dirty="0"/>
          </a:p>
        </p:txBody>
      </p:sp>
      <p:sp>
        <p:nvSpPr>
          <p:cNvPr id="36" name="Oval 35"/>
          <p:cNvSpPr/>
          <p:nvPr/>
        </p:nvSpPr>
        <p:spPr>
          <a:xfrm>
            <a:off x="1000836" y="5920858"/>
            <a:ext cx="1501254" cy="846162"/>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Funders</a:t>
            </a:r>
          </a:p>
          <a:p>
            <a:pPr algn="ctr"/>
            <a:r>
              <a:rPr lang="en-ZA" sz="1200" dirty="0" smtClean="0"/>
              <a:t>(?)</a:t>
            </a:r>
            <a:endParaRPr lang="en-ZA" sz="1200" dirty="0"/>
          </a:p>
        </p:txBody>
      </p:sp>
      <p:cxnSp>
        <p:nvCxnSpPr>
          <p:cNvPr id="37" name="Curved Connector 36"/>
          <p:cNvCxnSpPr>
            <a:stCxn id="30" idx="0"/>
            <a:endCxn id="28" idx="4"/>
          </p:cNvCxnSpPr>
          <p:nvPr/>
        </p:nvCxnSpPr>
        <p:spPr>
          <a:xfrm rot="5400000" flipH="1" flipV="1">
            <a:off x="1755840" y="2401047"/>
            <a:ext cx="608463" cy="1281399"/>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0" idx="6"/>
            <a:endCxn id="33" idx="2"/>
          </p:cNvCxnSpPr>
          <p:nvPr/>
        </p:nvCxnSpPr>
        <p:spPr>
          <a:xfrm>
            <a:off x="2169999" y="3769058"/>
            <a:ext cx="573203" cy="423081"/>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36" idx="6"/>
            <a:endCxn id="33" idx="4"/>
          </p:cNvCxnSpPr>
          <p:nvPr/>
        </p:nvCxnSpPr>
        <p:spPr>
          <a:xfrm flipV="1">
            <a:off x="2502090" y="4615220"/>
            <a:ext cx="991739" cy="1728719"/>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6" idx="7"/>
            <a:endCxn id="35" idx="4"/>
          </p:cNvCxnSpPr>
          <p:nvPr/>
        </p:nvCxnSpPr>
        <p:spPr>
          <a:xfrm rot="16200000" flipV="1">
            <a:off x="2017444" y="5779984"/>
            <a:ext cx="412795" cy="11679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6" idx="2"/>
            <a:endCxn id="30" idx="2"/>
          </p:cNvCxnSpPr>
          <p:nvPr/>
        </p:nvCxnSpPr>
        <p:spPr>
          <a:xfrm rot="10800000">
            <a:off x="668746" y="3769059"/>
            <a:ext cx="332091" cy="2574881"/>
          </a:xfrm>
          <a:prstGeom prst="curvedConnector3">
            <a:avLst>
              <a:gd name="adj1" fmla="val 22637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28" idx="6"/>
            <a:endCxn id="34" idx="0"/>
          </p:cNvCxnSpPr>
          <p:nvPr/>
        </p:nvCxnSpPr>
        <p:spPr>
          <a:xfrm>
            <a:off x="3451398" y="2314433"/>
            <a:ext cx="1914438" cy="195277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0" idx="7"/>
            <a:endCxn id="34" idx="1"/>
          </p:cNvCxnSpPr>
          <p:nvPr/>
        </p:nvCxnSpPr>
        <p:spPr>
          <a:xfrm rot="16200000" flipH="1">
            <a:off x="2931991" y="2488049"/>
            <a:ext cx="921226" cy="2884918"/>
          </a:xfrm>
          <a:prstGeom prst="curvedConnector3">
            <a:avLst>
              <a:gd name="adj1" fmla="val -382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33" idx="6"/>
            <a:endCxn id="32" idx="4"/>
          </p:cNvCxnSpPr>
          <p:nvPr/>
        </p:nvCxnSpPr>
        <p:spPr>
          <a:xfrm flipV="1">
            <a:off x="4244456" y="2715902"/>
            <a:ext cx="1614978" cy="1476237"/>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0" idx="1"/>
            <a:endCxn id="32" idx="1"/>
          </p:cNvCxnSpPr>
          <p:nvPr/>
        </p:nvCxnSpPr>
        <p:spPr>
          <a:xfrm rot="5400000" flipH="1" flipV="1">
            <a:off x="2370512" y="511746"/>
            <a:ext cx="1476237" cy="4440062"/>
          </a:xfrm>
          <a:prstGeom prst="curvedConnector3">
            <a:avLst>
              <a:gd name="adj1" fmla="val 13867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3" idx="1"/>
            <a:endCxn id="32" idx="2"/>
          </p:cNvCxnSpPr>
          <p:nvPr/>
        </p:nvCxnSpPr>
        <p:spPr>
          <a:xfrm rot="5400000" flipH="1" flipV="1">
            <a:off x="3235854" y="2020024"/>
            <a:ext cx="1600155" cy="214575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0" idx="3"/>
            <a:endCxn id="35" idx="1"/>
          </p:cNvCxnSpPr>
          <p:nvPr/>
        </p:nvCxnSpPr>
        <p:spPr>
          <a:xfrm rot="16200000" flipH="1">
            <a:off x="840878" y="4115942"/>
            <a:ext cx="841516" cy="746074"/>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8" idx="2"/>
            <a:endCxn id="35" idx="2"/>
          </p:cNvCxnSpPr>
          <p:nvPr/>
        </p:nvCxnSpPr>
        <p:spPr>
          <a:xfrm rot="10800000" flipV="1">
            <a:off x="1414820" y="2314432"/>
            <a:ext cx="535325" cy="2894467"/>
          </a:xfrm>
          <a:prstGeom prst="curvedConnector3">
            <a:avLst>
              <a:gd name="adj1" fmla="val 31096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5" idx="5"/>
            <a:endCxn id="34" idx="3"/>
          </p:cNvCxnSpPr>
          <p:nvPr/>
        </p:nvCxnSpPr>
        <p:spPr>
          <a:xfrm rot="5400000" flipH="1" flipV="1">
            <a:off x="3506333" y="4179333"/>
            <a:ext cx="518616" cy="2138844"/>
          </a:xfrm>
          <a:prstGeom prst="curvedConnector3">
            <a:avLst>
              <a:gd name="adj1" fmla="val -6797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35" idx="0"/>
            <a:endCxn id="35" idx="7"/>
          </p:cNvCxnSpPr>
          <p:nvPr/>
        </p:nvCxnSpPr>
        <p:spPr>
          <a:xfrm rot="16200000" flipH="1">
            <a:off x="2368873" y="4582392"/>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30" idx="5"/>
            <a:endCxn id="30" idx="4"/>
          </p:cNvCxnSpPr>
          <p:nvPr/>
        </p:nvCxnSpPr>
        <p:spPr>
          <a:xfrm rot="5400000">
            <a:off x="1622800" y="3864794"/>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36" idx="1"/>
            <a:endCxn id="36" idx="0"/>
          </p:cNvCxnSpPr>
          <p:nvPr/>
        </p:nvCxnSpPr>
        <p:spPr>
          <a:xfrm rot="5400000" flipH="1" flipV="1">
            <a:off x="1424117" y="5717431"/>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33" idx="0"/>
            <a:endCxn id="33" idx="7"/>
          </p:cNvCxnSpPr>
          <p:nvPr/>
        </p:nvCxnSpPr>
        <p:spPr>
          <a:xfrm rot="16200000" flipH="1">
            <a:off x="3697256" y="3565631"/>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28" idx="0"/>
            <a:endCxn id="28" idx="7"/>
          </p:cNvCxnSpPr>
          <p:nvPr/>
        </p:nvCxnSpPr>
        <p:spPr>
          <a:xfrm rot="16200000" flipH="1">
            <a:off x="2904198" y="1687925"/>
            <a:ext cx="123918" cy="530773"/>
          </a:xfrm>
          <a:prstGeom prst="curvedConnector3">
            <a:avLst>
              <a:gd name="adj1" fmla="val -1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34" idx="5"/>
            <a:endCxn id="34" idx="4"/>
          </p:cNvCxnSpPr>
          <p:nvPr/>
        </p:nvCxnSpPr>
        <p:spPr>
          <a:xfrm rot="5400000">
            <a:off x="5569264" y="4786020"/>
            <a:ext cx="123918" cy="530773"/>
          </a:xfrm>
          <a:prstGeom prst="curvedConnector3">
            <a:avLst>
              <a:gd name="adj1" fmla="val 284477"/>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22" idx="3"/>
            <a:endCxn id="32" idx="7"/>
          </p:cNvCxnSpPr>
          <p:nvPr/>
        </p:nvCxnSpPr>
        <p:spPr>
          <a:xfrm rot="5400000">
            <a:off x="6213464" y="1519675"/>
            <a:ext cx="650726" cy="29724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28" idx="5"/>
            <a:endCxn id="5" idx="1"/>
          </p:cNvCxnSpPr>
          <p:nvPr/>
        </p:nvCxnSpPr>
        <p:spPr>
          <a:xfrm rot="16200000" flipH="1">
            <a:off x="4454641" y="1390499"/>
            <a:ext cx="541835" cy="298802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32" idx="5"/>
            <a:endCxn id="5" idx="0"/>
          </p:cNvCxnSpPr>
          <p:nvPr/>
        </p:nvCxnSpPr>
        <p:spPr>
          <a:xfrm rot="16200000" flipH="1">
            <a:off x="6350512" y="2631679"/>
            <a:ext cx="439529" cy="36013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2" idx="4"/>
            <a:endCxn id="5" idx="7"/>
          </p:cNvCxnSpPr>
          <p:nvPr/>
        </p:nvCxnSpPr>
        <p:spPr>
          <a:xfrm rot="16200000" flipH="1">
            <a:off x="6405379" y="2279691"/>
            <a:ext cx="1688581" cy="62898"/>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32" idx="6"/>
            <a:endCxn id="6" idx="2"/>
          </p:cNvCxnSpPr>
          <p:nvPr/>
        </p:nvCxnSpPr>
        <p:spPr>
          <a:xfrm>
            <a:off x="6610061" y="2292821"/>
            <a:ext cx="800753" cy="438956"/>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30" idx="7"/>
            <a:endCxn id="5" idx="2"/>
          </p:cNvCxnSpPr>
          <p:nvPr/>
        </p:nvCxnSpPr>
        <p:spPr>
          <a:xfrm rot="5400000" flipH="1" flipV="1">
            <a:off x="3967281" y="1437459"/>
            <a:ext cx="15301" cy="4049573"/>
          </a:xfrm>
          <a:prstGeom prst="curvedConnector4">
            <a:avLst>
              <a:gd name="adj1" fmla="val 3367120"/>
              <a:gd name="adj2" fmla="val 62488"/>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32" idx="3"/>
            <a:endCxn id="7" idx="2"/>
          </p:cNvCxnSpPr>
          <p:nvPr/>
        </p:nvCxnSpPr>
        <p:spPr>
          <a:xfrm rot="16200000" flipH="1">
            <a:off x="5244758" y="2675887"/>
            <a:ext cx="2084659" cy="1916852"/>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2" idx="6"/>
            <a:endCxn id="7" idx="6"/>
          </p:cNvCxnSpPr>
          <p:nvPr/>
        </p:nvCxnSpPr>
        <p:spPr>
          <a:xfrm>
            <a:off x="7968847" y="1043769"/>
            <a:ext cx="777920" cy="3632874"/>
          </a:xfrm>
          <a:prstGeom prst="curvedConnector3">
            <a:avLst>
              <a:gd name="adj1" fmla="val 12938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35" idx="6"/>
            <a:endCxn id="32" idx="3"/>
          </p:cNvCxnSpPr>
          <p:nvPr/>
        </p:nvCxnSpPr>
        <p:spPr>
          <a:xfrm flipV="1">
            <a:off x="2916073" y="2591984"/>
            <a:ext cx="2412588" cy="2616916"/>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0" y="0"/>
            <a:ext cx="9144000" cy="493889"/>
          </a:xfrm>
        </p:spPr>
        <p:txBody>
          <a:bodyPr>
            <a:normAutofit/>
          </a:bodyPr>
          <a:lstStyle/>
          <a:p>
            <a:r>
              <a:rPr lang="en-US" sz="2400" dirty="0" smtClean="0"/>
              <a:t>Global RDI Ecosystem – Knowledge Network</a:t>
            </a:r>
            <a:endParaRPr lang="en-US" sz="2400" dirty="0"/>
          </a:p>
        </p:txBody>
      </p:sp>
      <p:sp>
        <p:nvSpPr>
          <p:cNvPr id="56" name="Oval 55"/>
          <p:cNvSpPr/>
          <p:nvPr/>
        </p:nvSpPr>
        <p:spPr>
          <a:xfrm>
            <a:off x="664191" y="726348"/>
            <a:ext cx="1501254" cy="846162"/>
          </a:xfrm>
          <a:prstGeom prst="ellipse">
            <a:avLst/>
          </a:prstGeom>
          <a:ln w="57150" cmpd="sng">
            <a:solidFill>
              <a:schemeClr val="accent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r>
              <a:rPr lang="en-ZA" sz="1200" dirty="0" smtClean="0"/>
              <a:t>TDRs</a:t>
            </a:r>
          </a:p>
          <a:p>
            <a:pPr algn="ctr"/>
            <a:r>
              <a:rPr lang="en-ZA" sz="1200" dirty="0" smtClean="0"/>
              <a:t>(WDS, DSA, DataCite*)</a:t>
            </a:r>
            <a:endParaRPr lang="en-ZA" sz="1200" dirty="0"/>
          </a:p>
        </p:txBody>
      </p:sp>
      <p:cxnSp>
        <p:nvCxnSpPr>
          <p:cNvPr id="57" name="Curved Connector 56"/>
          <p:cNvCxnSpPr>
            <a:stCxn id="56" idx="6"/>
            <a:endCxn id="32" idx="0"/>
          </p:cNvCxnSpPr>
          <p:nvPr/>
        </p:nvCxnSpPr>
        <p:spPr>
          <a:xfrm>
            <a:off x="2165445" y="1149429"/>
            <a:ext cx="3693989" cy="720311"/>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56" idx="7"/>
            <a:endCxn id="22" idx="2"/>
          </p:cNvCxnSpPr>
          <p:nvPr/>
        </p:nvCxnSpPr>
        <p:spPr>
          <a:xfrm rot="16200000" flipH="1">
            <a:off x="4109840" y="-1313984"/>
            <a:ext cx="193503" cy="4522002"/>
          </a:xfrm>
          <a:prstGeom prst="curvedConnector4">
            <a:avLst>
              <a:gd name="adj1" fmla="val -118138"/>
              <a:gd name="adj2" fmla="val 5243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36" idx="3"/>
            <a:endCxn id="56" idx="1"/>
          </p:cNvCxnSpPr>
          <p:nvPr/>
        </p:nvCxnSpPr>
        <p:spPr>
          <a:xfrm rot="5400000" flipH="1">
            <a:off x="-1844050" y="3578362"/>
            <a:ext cx="5792836" cy="336645"/>
          </a:xfrm>
          <a:prstGeom prst="curvedConnector5">
            <a:avLst>
              <a:gd name="adj1" fmla="val -3946"/>
              <a:gd name="adj2" fmla="val 344669"/>
              <a:gd name="adj3" fmla="val 103946"/>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8" idx="1"/>
            <a:endCxn id="56" idx="5"/>
          </p:cNvCxnSpPr>
          <p:nvPr/>
        </p:nvCxnSpPr>
        <p:spPr>
          <a:xfrm rot="16200000" flipV="1">
            <a:off x="1774456" y="1619727"/>
            <a:ext cx="566678" cy="224407"/>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30" idx="1"/>
            <a:endCxn id="56" idx="3"/>
          </p:cNvCxnSpPr>
          <p:nvPr/>
        </p:nvCxnSpPr>
        <p:spPr>
          <a:xfrm rot="16200000" flipV="1">
            <a:off x="-124329" y="2456967"/>
            <a:ext cx="2021303" cy="455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281119" y="4874007"/>
            <a:ext cx="1501254" cy="846162"/>
          </a:xfrm>
          <a:prstGeom prst="ellipse">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200" dirty="0" smtClean="0"/>
              <a:t>Licenses</a:t>
            </a:r>
          </a:p>
          <a:p>
            <a:pPr algn="ctr"/>
            <a:r>
              <a:rPr lang="en-ZA" sz="1200" dirty="0" smtClean="0"/>
              <a:t>(CoDATA, Creative Commons)</a:t>
            </a:r>
            <a:endParaRPr lang="en-ZA" sz="1200" dirty="0"/>
          </a:p>
        </p:txBody>
      </p:sp>
      <p:sp>
        <p:nvSpPr>
          <p:cNvPr id="2" name="Oval 1"/>
          <p:cNvSpPr/>
          <p:nvPr/>
        </p:nvSpPr>
        <p:spPr>
          <a:xfrm>
            <a:off x="5094406" y="6289615"/>
            <a:ext cx="765028" cy="47740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smtClean="0"/>
              <a:t>Exists</a:t>
            </a:r>
            <a:endParaRPr lang="en-US" sz="1000" dirty="0"/>
          </a:p>
        </p:txBody>
      </p:sp>
      <p:sp>
        <p:nvSpPr>
          <p:cNvPr id="67" name="Oval 66"/>
          <p:cNvSpPr/>
          <p:nvPr/>
        </p:nvSpPr>
        <p:spPr>
          <a:xfrm>
            <a:off x="5985318" y="6280779"/>
            <a:ext cx="765028" cy="47740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Maybe</a:t>
            </a:r>
            <a:endParaRPr lang="en-US" sz="1000" dirty="0"/>
          </a:p>
        </p:txBody>
      </p:sp>
      <p:sp>
        <p:nvSpPr>
          <p:cNvPr id="70" name="Oval 69"/>
          <p:cNvSpPr/>
          <p:nvPr/>
        </p:nvSpPr>
        <p:spPr>
          <a:xfrm>
            <a:off x="6890242" y="6269304"/>
            <a:ext cx="765028" cy="477405"/>
          </a:xfrm>
          <a:prstGeom prst="ellipse">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Not Now</a:t>
            </a:r>
            <a:endParaRPr lang="en-US" sz="1000" dirty="0"/>
          </a:p>
        </p:txBody>
      </p:sp>
      <p:sp>
        <p:nvSpPr>
          <p:cNvPr id="71" name="Oval 70"/>
          <p:cNvSpPr/>
          <p:nvPr/>
        </p:nvSpPr>
        <p:spPr>
          <a:xfrm>
            <a:off x="7782057" y="6269304"/>
            <a:ext cx="765028" cy="477405"/>
          </a:xfrm>
          <a:prstGeom prst="ellipse">
            <a:avLst/>
          </a:prstGeom>
          <a:ln w="38100" cmpd="sng">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WDS</a:t>
            </a:r>
            <a:endParaRPr lang="en-US" sz="1000" dirty="0"/>
          </a:p>
        </p:txBody>
      </p:sp>
      <p:sp>
        <p:nvSpPr>
          <p:cNvPr id="9" name="TextBox 8"/>
          <p:cNvSpPr txBox="1"/>
          <p:nvPr/>
        </p:nvSpPr>
        <p:spPr>
          <a:xfrm>
            <a:off x="5024141" y="5931889"/>
            <a:ext cx="1955959" cy="276999"/>
          </a:xfrm>
          <a:prstGeom prst="rect">
            <a:avLst/>
          </a:prstGeom>
          <a:noFill/>
        </p:spPr>
        <p:txBody>
          <a:bodyPr wrap="none" rtlCol="0">
            <a:spAutoFit/>
          </a:bodyPr>
          <a:lstStyle/>
          <a:p>
            <a:r>
              <a:rPr lang="en-US" sz="1200" dirty="0" smtClean="0"/>
              <a:t>* Including</a:t>
            </a:r>
            <a:r>
              <a:rPr lang="en-ZA" sz="1200" dirty="0" smtClean="0"/>
              <a:t> </a:t>
            </a:r>
            <a:r>
              <a:rPr lang="en-ZA" sz="1200" dirty="0"/>
              <a:t>re3data, DataBib</a:t>
            </a:r>
            <a:endParaRPr lang="en-US" sz="1200" dirty="0"/>
          </a:p>
        </p:txBody>
      </p:sp>
    </p:spTree>
    <p:extLst>
      <p:ext uri="{BB962C8B-B14F-4D97-AF65-F5344CB8AC3E}">
        <p14:creationId xmlns:p14="http://schemas.microsoft.com/office/powerpoint/2010/main" val="21302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400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Cite Data?</a:t>
            </a:r>
            <a:endParaRPr lang="en-US" dirty="0"/>
          </a:p>
        </p:txBody>
      </p:sp>
      <p:sp>
        <p:nvSpPr>
          <p:cNvPr id="3" name="Content Placeholder 2"/>
          <p:cNvSpPr>
            <a:spLocks noGrp="1"/>
          </p:cNvSpPr>
          <p:nvPr>
            <p:ph idx="1"/>
          </p:nvPr>
        </p:nvSpPr>
        <p:spPr>
          <a:xfrm>
            <a:off x="467544" y="1412776"/>
            <a:ext cx="8229600" cy="4525963"/>
          </a:xfrm>
        </p:spPr>
        <p:txBody>
          <a:bodyPr/>
          <a:lstStyle/>
          <a:p>
            <a:r>
              <a:rPr lang="en-US" dirty="0" smtClean="0"/>
              <a:t>It is as important an output as a scholarly publication</a:t>
            </a:r>
          </a:p>
          <a:p>
            <a:r>
              <a:rPr lang="en-US" dirty="0" smtClean="0"/>
              <a:t>Credit and attribution need to be </a:t>
            </a:r>
            <a:r>
              <a:rPr lang="en-US" dirty="0" err="1" smtClean="0"/>
              <a:t>formalised</a:t>
            </a:r>
            <a:endParaRPr lang="en-US" dirty="0" smtClean="0"/>
          </a:p>
          <a:p>
            <a:r>
              <a:rPr lang="en-US" dirty="0" err="1" smtClean="0"/>
              <a:t>Reproducability</a:t>
            </a:r>
            <a:r>
              <a:rPr lang="en-US" dirty="0" smtClean="0"/>
              <a:t> and evidence for claims</a:t>
            </a:r>
          </a:p>
          <a:p>
            <a:endParaRPr lang="en-US" dirty="0" smtClean="0"/>
          </a:p>
          <a:p>
            <a:r>
              <a:rPr lang="en-US" dirty="0" smtClean="0"/>
              <a:t>Broad-based requirements for citation</a:t>
            </a:r>
            <a:endParaRPr lang="en-US" dirty="0"/>
          </a:p>
          <a:p>
            <a:pPr lvl="1"/>
            <a:r>
              <a:rPr lang="en-US" dirty="0" smtClean="0"/>
              <a:t>Machine-readable and actionable unique identifiers</a:t>
            </a:r>
          </a:p>
          <a:p>
            <a:pPr lvl="1"/>
            <a:r>
              <a:rPr lang="en-US" dirty="0" smtClean="0"/>
              <a:t>Access to data sets and evidence</a:t>
            </a:r>
          </a:p>
          <a:p>
            <a:pPr lvl="1"/>
            <a:r>
              <a:rPr lang="en-US" dirty="0" smtClean="0"/>
              <a:t>Persistence and version management</a:t>
            </a:r>
          </a:p>
          <a:p>
            <a:pPr lvl="1"/>
            <a:r>
              <a:rPr lang="en-US" dirty="0" smtClean="0"/>
              <a:t>Links to meta-data for verification and re-use</a:t>
            </a:r>
          </a:p>
          <a:p>
            <a:pPr lvl="1"/>
            <a:r>
              <a:rPr lang="en-US" dirty="0" smtClean="0"/>
              <a:t>Allow diversity and interoperability</a:t>
            </a:r>
          </a:p>
          <a:p>
            <a:endParaRPr lang="en-US" dirty="0" smtClean="0"/>
          </a:p>
          <a:p>
            <a:endParaRPr lang="en-US" dirty="0" smtClean="0"/>
          </a:p>
          <a:p>
            <a:endParaRPr lang="en-US" dirty="0"/>
          </a:p>
        </p:txBody>
      </p:sp>
    </p:spTree>
    <p:extLst>
      <p:ext uri="{BB962C8B-B14F-4D97-AF65-F5344CB8AC3E}">
        <p14:creationId xmlns:p14="http://schemas.microsoft.com/office/powerpoint/2010/main" val="951695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Identifiers in the Web</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Several working alternatives</a:t>
            </a:r>
          </a:p>
          <a:p>
            <a:pPr lvl="1"/>
            <a:r>
              <a:rPr lang="en-US" dirty="0" smtClean="0"/>
              <a:t>Handle System (CNRI)</a:t>
            </a:r>
          </a:p>
          <a:p>
            <a:pPr lvl="1"/>
            <a:r>
              <a:rPr lang="en-US" dirty="0" smtClean="0"/>
              <a:t>DOI (</a:t>
            </a:r>
            <a:r>
              <a:rPr lang="en-US" dirty="0" err="1" smtClean="0"/>
              <a:t>DataCite</a:t>
            </a:r>
            <a:r>
              <a:rPr lang="en-US" dirty="0" smtClean="0"/>
              <a:t> and </a:t>
            </a:r>
            <a:r>
              <a:rPr lang="en-US" dirty="0" err="1" smtClean="0"/>
              <a:t>Crossref</a:t>
            </a:r>
            <a:r>
              <a:rPr lang="en-US" dirty="0" smtClean="0"/>
              <a:t>) </a:t>
            </a:r>
          </a:p>
          <a:p>
            <a:pPr lvl="1"/>
            <a:r>
              <a:rPr lang="en-US" dirty="0" smtClean="0"/>
              <a:t>URI (native HTTP, or </a:t>
            </a:r>
            <a:r>
              <a:rPr lang="en-US" dirty="0" err="1" smtClean="0"/>
              <a:t>Identifiers.org</a:t>
            </a:r>
            <a:r>
              <a:rPr lang="en-US" dirty="0" smtClean="0"/>
              <a:t>)</a:t>
            </a:r>
          </a:p>
          <a:p>
            <a:pPr lvl="1"/>
            <a:r>
              <a:rPr lang="en-US" dirty="0" smtClean="0"/>
              <a:t>PURL (OCLC)</a:t>
            </a:r>
          </a:p>
          <a:p>
            <a:pPr lvl="1"/>
            <a:r>
              <a:rPr lang="en-US" dirty="0" smtClean="0"/>
              <a:t>ARK (Consortium)</a:t>
            </a:r>
          </a:p>
          <a:p>
            <a:pPr lvl="1"/>
            <a:r>
              <a:rPr lang="en-US" dirty="0" smtClean="0"/>
              <a:t>NBN </a:t>
            </a:r>
          </a:p>
          <a:p>
            <a:pPr lvl="1"/>
            <a:endParaRPr lang="en-US" dirty="0"/>
          </a:p>
          <a:p>
            <a:r>
              <a:rPr lang="en-US" dirty="0" smtClean="0"/>
              <a:t>Why </a:t>
            </a:r>
            <a:r>
              <a:rPr lang="en-US" dirty="0" err="1" smtClean="0"/>
              <a:t>DataCite</a:t>
            </a:r>
            <a:r>
              <a:rPr lang="en-US" dirty="0"/>
              <a:t> </a:t>
            </a:r>
            <a:r>
              <a:rPr lang="en-US" dirty="0" smtClean="0"/>
              <a:t>and DOIs?</a:t>
            </a:r>
          </a:p>
          <a:p>
            <a:pPr lvl="1"/>
            <a:r>
              <a:rPr lang="en-US" dirty="0" smtClean="0"/>
              <a:t>Strongly linked into data publication workflows and agreements with key industry stakeholders</a:t>
            </a:r>
          </a:p>
          <a:p>
            <a:pPr lvl="1"/>
            <a:r>
              <a:rPr lang="en-US" dirty="0" smtClean="0"/>
              <a:t>Added value services (indices, citation formatting, resolvers)</a:t>
            </a:r>
          </a:p>
          <a:p>
            <a:pPr lvl="1"/>
            <a:r>
              <a:rPr lang="en-US" dirty="0" smtClean="0"/>
              <a:t>Brokers diversity of publication workflows and practices on our behalf</a:t>
            </a:r>
          </a:p>
          <a:p>
            <a:pPr lvl="1"/>
            <a:r>
              <a:rPr lang="en-US" dirty="0" smtClean="0"/>
              <a:t>No need for Data Publication – but not discouraged</a:t>
            </a:r>
          </a:p>
          <a:p>
            <a:pPr lvl="1"/>
            <a:endParaRPr lang="en-US" dirty="0" smtClean="0"/>
          </a:p>
          <a:p>
            <a:pPr lvl="1"/>
            <a:endParaRPr lang="en-US" dirty="0"/>
          </a:p>
        </p:txBody>
      </p:sp>
    </p:spTree>
    <p:extLst>
      <p:ext uri="{BB962C8B-B14F-4D97-AF65-F5344CB8AC3E}">
        <p14:creationId xmlns:p14="http://schemas.microsoft.com/office/powerpoint/2010/main" val="11946928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SAEON, NRF, and </a:t>
            </a:r>
            <a:r>
              <a:rPr lang="en-US" dirty="0" err="1" smtClean="0"/>
              <a:t>DataCite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DataCite</a:t>
            </a:r>
            <a:r>
              <a:rPr lang="en-US" dirty="0" smtClean="0"/>
              <a:t> members act as allocating agents on a regional or country basis</a:t>
            </a:r>
          </a:p>
          <a:p>
            <a:endParaRPr lang="en-US" dirty="0"/>
          </a:p>
          <a:p>
            <a:r>
              <a:rPr lang="en-US" dirty="0" smtClean="0"/>
              <a:t>SAEON currently holds a license for South Africa and operates this on behalf of NRF</a:t>
            </a:r>
          </a:p>
          <a:p>
            <a:pPr marL="0" indent="0">
              <a:buNone/>
            </a:pPr>
            <a:endParaRPr lang="en-US" dirty="0"/>
          </a:p>
          <a:p>
            <a:r>
              <a:rPr lang="en-US" dirty="0" smtClean="0"/>
              <a:t>SAEOSS/ Shared Platform implementation is available</a:t>
            </a:r>
          </a:p>
          <a:p>
            <a:endParaRPr lang="en-US" dirty="0"/>
          </a:p>
          <a:p>
            <a:r>
              <a:rPr lang="en-US" dirty="0" smtClean="0"/>
              <a:t>Meta-data aggregator links automatically to </a:t>
            </a:r>
            <a:r>
              <a:rPr lang="en-US" dirty="0" err="1" smtClean="0"/>
              <a:t>DataCite</a:t>
            </a:r>
            <a:r>
              <a:rPr lang="en-US" dirty="0" smtClean="0"/>
              <a:t> and provides depositor services</a:t>
            </a:r>
          </a:p>
          <a:p>
            <a:endParaRPr lang="en-US" dirty="0"/>
          </a:p>
          <a:p>
            <a:r>
              <a:rPr lang="en-US" dirty="0" smtClean="0"/>
              <a:t>NRF Open Access Implementation Workshop</a:t>
            </a:r>
            <a:r>
              <a:rPr lang="en-US" dirty="0"/>
              <a:t>: 18 March 2015</a:t>
            </a:r>
          </a:p>
          <a:p>
            <a:endParaRPr lang="en-US" dirty="0"/>
          </a:p>
        </p:txBody>
      </p:sp>
    </p:spTree>
    <p:extLst>
      <p:ext uri="{BB962C8B-B14F-4D97-AF65-F5344CB8AC3E}">
        <p14:creationId xmlns:p14="http://schemas.microsoft.com/office/powerpoint/2010/main" val="3288433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Main Actors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9896573"/>
              </p:ext>
            </p:extLst>
          </p:nvPr>
        </p:nvGraphicFramePr>
        <p:xfrm>
          <a:off x="0" y="980728"/>
          <a:ext cx="9143999" cy="4700630"/>
        </p:xfrm>
        <a:graphic>
          <a:graphicData uri="http://schemas.openxmlformats.org/drawingml/2006/table">
            <a:tbl>
              <a:tblPr firstRow="1" bandRow="1">
                <a:tableStyleId>{7DF18680-E054-41AD-8BC1-D1AEF772440D}</a:tableStyleId>
              </a:tblPr>
              <a:tblGrid>
                <a:gridCol w="3131840"/>
                <a:gridCol w="2004053"/>
                <a:gridCol w="2004053"/>
                <a:gridCol w="2004053"/>
              </a:tblGrid>
              <a:tr h="513160">
                <a:tc>
                  <a:txBody>
                    <a:bodyPr/>
                    <a:lstStyle/>
                    <a:p>
                      <a:r>
                        <a:rPr lang="en-US" sz="1600" dirty="0" smtClean="0"/>
                        <a:t>Type of Stakeholder</a:t>
                      </a:r>
                      <a:endParaRPr lang="en-US" sz="1600" dirty="0"/>
                    </a:p>
                  </a:txBody>
                  <a:tcPr/>
                </a:tc>
                <a:tc>
                  <a:txBody>
                    <a:bodyPr/>
                    <a:lstStyle/>
                    <a:p>
                      <a:r>
                        <a:rPr lang="en-US" sz="1600" dirty="0" smtClean="0"/>
                        <a:t>Meta-Data Actions</a:t>
                      </a:r>
                      <a:endParaRPr lang="en-US" sz="1600" dirty="0"/>
                    </a:p>
                  </a:txBody>
                  <a:tcPr/>
                </a:tc>
                <a:tc>
                  <a:txBody>
                    <a:bodyPr/>
                    <a:lstStyle/>
                    <a:p>
                      <a:r>
                        <a:rPr lang="en-US" sz="1600" dirty="0" smtClean="0"/>
                        <a:t>Data Actions</a:t>
                      </a:r>
                      <a:endParaRPr lang="en-US" sz="1600" dirty="0"/>
                    </a:p>
                  </a:txBody>
                  <a:tcPr/>
                </a:tc>
                <a:tc>
                  <a:txBody>
                    <a:bodyPr/>
                    <a:lstStyle/>
                    <a:p>
                      <a:r>
                        <a:rPr lang="en-US" sz="1600" dirty="0" smtClean="0"/>
                        <a:t>Example</a:t>
                      </a:r>
                      <a:endParaRPr lang="en-US" sz="1600" dirty="0"/>
                    </a:p>
                  </a:txBody>
                  <a:tcPr/>
                </a:tc>
              </a:tr>
              <a:tr h="885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Individual Depositors</a:t>
                      </a:r>
                    </a:p>
                    <a:p>
                      <a:endParaRPr lang="en-US" sz="1600" dirty="0"/>
                    </a:p>
                  </a:txBody>
                  <a:tcPr/>
                </a:tc>
                <a:tc>
                  <a:txBody>
                    <a:bodyPr/>
                    <a:lstStyle/>
                    <a:p>
                      <a:r>
                        <a:rPr lang="en-US" sz="1600" dirty="0" smtClean="0"/>
                        <a:t>Individually</a:t>
                      </a:r>
                      <a:r>
                        <a:rPr lang="en-US" sz="1600" baseline="0" dirty="0" smtClean="0"/>
                        <a:t> uploaded and maintained</a:t>
                      </a:r>
                      <a:endParaRPr lang="en-US" sz="1600" dirty="0"/>
                    </a:p>
                  </a:txBody>
                  <a:tcPr/>
                </a:tc>
                <a:tc>
                  <a:txBody>
                    <a:bodyPr/>
                    <a:lstStyle/>
                    <a:p>
                      <a:r>
                        <a:rPr lang="en-US" sz="1600" dirty="0" smtClean="0"/>
                        <a:t>Optional upload</a:t>
                      </a:r>
                      <a:r>
                        <a:rPr lang="en-US" sz="1600" baseline="0" dirty="0" smtClean="0"/>
                        <a:t> of data</a:t>
                      </a:r>
                      <a:endParaRPr lang="en-US" sz="1600" dirty="0"/>
                    </a:p>
                  </a:txBody>
                  <a:tcPr/>
                </a:tc>
                <a:tc>
                  <a:txBody>
                    <a:bodyPr/>
                    <a:lstStyle/>
                    <a:p>
                      <a:r>
                        <a:rPr lang="en-US" sz="1600" dirty="0" smtClean="0"/>
                        <a:t>SAEON-hosted postgraduate student</a:t>
                      </a:r>
                      <a:endParaRPr lang="en-US" sz="1600" dirty="0"/>
                    </a:p>
                  </a:txBody>
                  <a:tcPr/>
                </a:tc>
              </a:tr>
              <a:tr h="995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Custodians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(SASDI/ NSIF)</a:t>
                      </a:r>
                    </a:p>
                    <a:p>
                      <a:endParaRPr lang="en-US" sz="1600" dirty="0"/>
                    </a:p>
                  </a:txBody>
                  <a:tcPr/>
                </a:tc>
                <a:tc>
                  <a:txBody>
                    <a:bodyPr/>
                    <a:lstStyle/>
                    <a:p>
                      <a:r>
                        <a:rPr lang="en-US" sz="1600" dirty="0" smtClean="0"/>
                        <a:t>Automated harvester/ automated</a:t>
                      </a:r>
                      <a:r>
                        <a:rPr lang="en-US" sz="1600" baseline="0" dirty="0" smtClean="0"/>
                        <a:t> push service</a:t>
                      </a:r>
                      <a:endParaRPr lang="en-US" sz="1600" dirty="0"/>
                    </a:p>
                  </a:txBody>
                  <a:tcPr/>
                </a:tc>
                <a:tc>
                  <a:txBody>
                    <a:bodyPr/>
                    <a:lstStyle/>
                    <a:p>
                      <a:r>
                        <a:rPr lang="en-US" sz="1600" dirty="0" smtClean="0"/>
                        <a:t>Data</a:t>
                      </a:r>
                      <a:r>
                        <a:rPr lang="en-US" sz="1600" baseline="0" dirty="0" smtClean="0"/>
                        <a:t> hosted with custodian</a:t>
                      </a:r>
                      <a:endParaRPr lang="en-US" sz="1600" dirty="0"/>
                    </a:p>
                  </a:txBody>
                  <a:tcPr/>
                </a:tc>
                <a:tc>
                  <a:txBody>
                    <a:bodyPr/>
                    <a:lstStyle/>
                    <a:p>
                      <a:r>
                        <a:rPr lang="en-US" sz="1600" dirty="0" smtClean="0"/>
                        <a:t>Government</a:t>
                      </a:r>
                      <a:r>
                        <a:rPr lang="en-US" sz="1600" baseline="0" dirty="0" smtClean="0"/>
                        <a:t> Departments, SANSA, Research Councils</a:t>
                      </a:r>
                      <a:endParaRPr lang="en-US" sz="1600" dirty="0"/>
                    </a:p>
                  </a:txBody>
                  <a:tcPr/>
                </a:tc>
              </a:tr>
              <a:tr h="1290529">
                <a:tc>
                  <a:txBody>
                    <a:bodyPr/>
                    <a:lstStyle/>
                    <a:p>
                      <a:r>
                        <a:rPr lang="en-US" sz="1600" dirty="0" smtClean="0"/>
                        <a:t>Institutional Repositories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Automated harvester/ automated</a:t>
                      </a:r>
                      <a:r>
                        <a:rPr lang="en-US" sz="1600" baseline="0" dirty="0" smtClean="0"/>
                        <a:t> push service</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Data</a:t>
                      </a:r>
                      <a:r>
                        <a:rPr lang="en-US" sz="1600" baseline="0" dirty="0" smtClean="0"/>
                        <a:t> hosted in institutional repository or </a:t>
                      </a:r>
                      <a:r>
                        <a:rPr lang="en-US" sz="1600" b="1" baseline="0" dirty="0" smtClean="0">
                          <a:solidFill>
                            <a:srgbClr val="FF0000"/>
                          </a:solidFill>
                        </a:rPr>
                        <a:t>NRF listed repository</a:t>
                      </a:r>
                      <a:endParaRPr lang="en-US" sz="1600" b="1" dirty="0" smtClean="0">
                        <a:solidFill>
                          <a:srgbClr val="FF0000"/>
                        </a:solidFill>
                      </a:endParaRPr>
                    </a:p>
                    <a:p>
                      <a:endParaRPr lang="en-US" sz="1600" dirty="0"/>
                    </a:p>
                  </a:txBody>
                  <a:tcPr/>
                </a:tc>
                <a:tc>
                  <a:txBody>
                    <a:bodyPr/>
                    <a:lstStyle/>
                    <a:p>
                      <a:r>
                        <a:rPr lang="en-US" sz="1600" dirty="0" smtClean="0"/>
                        <a:t>HEIs, NRF National Facilities</a:t>
                      </a:r>
                      <a:endParaRPr lang="en-US" sz="1600" dirty="0"/>
                    </a:p>
                  </a:txBody>
                  <a:tcPr/>
                </a:tc>
              </a:tr>
              <a:tr h="995551">
                <a:tc>
                  <a:txBody>
                    <a:bodyPr/>
                    <a:lstStyle/>
                    <a:p>
                      <a:r>
                        <a:rPr lang="en-US" sz="1600" dirty="0" smtClean="0"/>
                        <a:t>Hosted Data Sets</a:t>
                      </a:r>
                      <a:endParaRPr lang="en-US" sz="1600" dirty="0"/>
                    </a:p>
                  </a:txBody>
                  <a:tcPr/>
                </a:tc>
                <a:tc>
                  <a:txBody>
                    <a:bodyPr/>
                    <a:lstStyle/>
                    <a:p>
                      <a:r>
                        <a:rPr lang="en-US" sz="1600" dirty="0" smtClean="0"/>
                        <a:t>Any method</a:t>
                      </a:r>
                      <a:endParaRPr lang="en-US" sz="1600" dirty="0"/>
                    </a:p>
                  </a:txBody>
                  <a:tcPr/>
                </a:tc>
                <a:tc>
                  <a:txBody>
                    <a:bodyPr/>
                    <a:lstStyle/>
                    <a:p>
                      <a:r>
                        <a:rPr lang="en-US" sz="1600" dirty="0" smtClean="0"/>
                        <a:t>Data hosted</a:t>
                      </a:r>
                      <a:r>
                        <a:rPr lang="en-US" sz="1600" baseline="0" dirty="0" smtClean="0"/>
                        <a:t> in shared platform</a:t>
                      </a:r>
                      <a:endParaRPr lang="en-US" sz="1600" dirty="0"/>
                    </a:p>
                  </a:txBody>
                  <a:tcPr/>
                </a:tc>
                <a:tc>
                  <a:txBody>
                    <a:bodyPr/>
                    <a:lstStyle/>
                    <a:p>
                      <a:r>
                        <a:rPr lang="en-US" sz="1600" dirty="0" smtClean="0"/>
                        <a:t>Projects and pre-arranged stakeholders</a:t>
                      </a:r>
                      <a:endParaRPr lang="en-US" sz="1600" dirty="0"/>
                    </a:p>
                  </a:txBody>
                  <a:tcPr/>
                </a:tc>
              </a:tr>
            </a:tbl>
          </a:graphicData>
        </a:graphic>
      </p:graphicFrame>
      <p:sp>
        <p:nvSpPr>
          <p:cNvPr id="6" name="TextBox 5"/>
          <p:cNvSpPr txBox="1"/>
          <p:nvPr/>
        </p:nvSpPr>
        <p:spPr>
          <a:xfrm>
            <a:off x="2267744" y="5949280"/>
            <a:ext cx="4824536" cy="369332"/>
          </a:xfrm>
          <a:prstGeom prst="rect">
            <a:avLst/>
          </a:prstGeom>
          <a:noFill/>
        </p:spPr>
        <p:txBody>
          <a:bodyPr wrap="square" rtlCol="0">
            <a:spAutoFit/>
          </a:bodyPr>
          <a:lstStyle/>
          <a:p>
            <a:pPr algn="ctr"/>
            <a:r>
              <a:rPr lang="en-US" dirty="0" smtClean="0"/>
              <a:t>* Dryad, </a:t>
            </a:r>
            <a:r>
              <a:rPr lang="en-US" dirty="0" err="1" smtClean="0"/>
              <a:t>Figshare</a:t>
            </a:r>
            <a:r>
              <a:rPr lang="en-US" dirty="0" smtClean="0"/>
              <a:t>, …</a:t>
            </a:r>
            <a:endParaRPr lang="en-US" dirty="0"/>
          </a:p>
        </p:txBody>
      </p:sp>
    </p:spTree>
    <p:extLst>
      <p:ext uri="{BB962C8B-B14F-4D97-AF65-F5344CB8AC3E}">
        <p14:creationId xmlns:p14="http://schemas.microsoft.com/office/powerpoint/2010/main" val="2435422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(1)</a:t>
            </a:r>
            <a:endParaRPr lang="en-US" dirty="0"/>
          </a:p>
        </p:txBody>
      </p:sp>
      <p:sp>
        <p:nvSpPr>
          <p:cNvPr id="4" name="Rectangle 3"/>
          <p:cNvSpPr/>
          <p:nvPr/>
        </p:nvSpPr>
        <p:spPr>
          <a:xfrm>
            <a:off x="2843808"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provides Meta-Data end-point</a:t>
            </a:r>
            <a:endParaRPr lang="en-US" sz="1400" dirty="0"/>
          </a:p>
        </p:txBody>
      </p:sp>
      <p:sp>
        <p:nvSpPr>
          <p:cNvPr id="5" name="Rectangle 4"/>
          <p:cNvSpPr/>
          <p:nvPr/>
        </p:nvSpPr>
        <p:spPr>
          <a:xfrm>
            <a:off x="611560"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registers</a:t>
            </a:r>
          </a:p>
        </p:txBody>
      </p:sp>
      <p:sp>
        <p:nvSpPr>
          <p:cNvPr id="6" name="Rectangle 5"/>
          <p:cNvSpPr/>
          <p:nvPr/>
        </p:nvSpPr>
        <p:spPr>
          <a:xfrm>
            <a:off x="4355976"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Harvested by</a:t>
            </a:r>
          </a:p>
          <a:p>
            <a:pPr algn="ctr"/>
            <a:r>
              <a:rPr lang="en-US" sz="1400" dirty="0" smtClean="0"/>
              <a:t>Allocator </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Allocator Verifies Repository</a:t>
            </a:r>
            <a:endParaRPr lang="en-US" sz="1400" dirty="0"/>
          </a:p>
        </p:txBody>
      </p:sp>
      <p:cxnSp>
        <p:nvCxnSpPr>
          <p:cNvPr id="9" name="Elbow Connector 8"/>
          <p:cNvCxnSpPr>
            <a:stCxn id="5" idx="2"/>
            <a:endCxn id="7" idx="1"/>
          </p:cNvCxnSpPr>
          <p:nvPr/>
        </p:nvCxnSpPr>
        <p:spPr>
          <a:xfrm rot="16200000" flipH="1">
            <a:off x="1007604" y="285293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7" idx="0"/>
            <a:endCxn id="4" idx="1"/>
          </p:cNvCxnSpPr>
          <p:nvPr/>
        </p:nvCxnSpPr>
        <p:spPr>
          <a:xfrm rot="5400000" flipH="1" flipV="1">
            <a:off x="2123728" y="249289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56176"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Verified by</a:t>
            </a:r>
          </a:p>
          <a:p>
            <a:pPr algn="ctr"/>
            <a:r>
              <a:rPr lang="en-US" sz="1400" dirty="0" smtClean="0"/>
              <a:t>Allocator </a:t>
            </a:r>
            <a:endParaRPr lang="en-US" sz="1400" dirty="0"/>
          </a:p>
        </p:txBody>
      </p:sp>
      <p:sp>
        <p:nvSpPr>
          <p:cNvPr id="14" name="Rectangle 13"/>
          <p:cNvSpPr/>
          <p:nvPr/>
        </p:nvSpPr>
        <p:spPr>
          <a:xfrm>
            <a:off x="730830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Corrective Actions</a:t>
            </a:r>
            <a:endParaRPr lang="en-US" sz="1400" dirty="0"/>
          </a:p>
        </p:txBody>
      </p:sp>
      <p:cxnSp>
        <p:nvCxnSpPr>
          <p:cNvPr id="15" name="Elbow Connector 14"/>
          <p:cNvCxnSpPr>
            <a:stCxn id="13" idx="3"/>
            <a:endCxn id="14" idx="2"/>
          </p:cNvCxnSpPr>
          <p:nvPr/>
        </p:nvCxnSpPr>
        <p:spPr>
          <a:xfrm flipV="1">
            <a:off x="7524328" y="2564904"/>
            <a:ext cx="468052"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4" idx="3"/>
          </p:cNvCxnSpPr>
          <p:nvPr/>
        </p:nvCxnSpPr>
        <p:spPr>
          <a:xfrm rot="10800000">
            <a:off x="4211960" y="2168860"/>
            <a:ext cx="309634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4" idx="2"/>
            <a:endCxn id="6" idx="1"/>
          </p:cNvCxnSpPr>
          <p:nvPr/>
        </p:nvCxnSpPr>
        <p:spPr>
          <a:xfrm rot="16200000" flipH="1">
            <a:off x="3419872" y="2672916"/>
            <a:ext cx="1044116" cy="8280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724128" y="3609020"/>
            <a:ext cx="43204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923928"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Create/ Assign </a:t>
            </a:r>
          </a:p>
          <a:p>
            <a:pPr algn="ctr"/>
            <a:r>
              <a:rPr lang="en-US" sz="1400" dirty="0" err="1" smtClean="0"/>
              <a:t>DataCite</a:t>
            </a:r>
            <a:r>
              <a:rPr lang="en-US" sz="1400" dirty="0" smtClean="0"/>
              <a:t> Suffix</a:t>
            </a:r>
            <a:endParaRPr lang="en-US" sz="1400" dirty="0"/>
          </a:p>
        </p:txBody>
      </p:sp>
      <p:cxnSp>
        <p:nvCxnSpPr>
          <p:cNvPr id="30" name="Elbow Connector 29"/>
          <p:cNvCxnSpPr>
            <a:stCxn id="7" idx="2"/>
            <a:endCxn id="29" idx="1"/>
          </p:cNvCxnSpPr>
          <p:nvPr/>
        </p:nvCxnSpPr>
        <p:spPr>
          <a:xfrm rot="16200000" flipH="1">
            <a:off x="2663788" y="3789040"/>
            <a:ext cx="1044116" cy="147616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11560" y="4653136"/>
            <a:ext cx="1368152" cy="7920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smtClean="0"/>
              <a:t>Register in re3data if required</a:t>
            </a:r>
            <a:endParaRPr lang="en-US" sz="1400" dirty="0"/>
          </a:p>
        </p:txBody>
      </p:sp>
      <p:cxnSp>
        <p:nvCxnSpPr>
          <p:cNvPr id="20" name="Elbow Connector 19"/>
          <p:cNvCxnSpPr>
            <a:stCxn id="7" idx="2"/>
            <a:endCxn id="19" idx="3"/>
          </p:cNvCxnSpPr>
          <p:nvPr/>
        </p:nvCxnSpPr>
        <p:spPr>
          <a:xfrm rot="5400000">
            <a:off x="1691680"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32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Meta-Data Endpoints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8037453"/>
              </p:ext>
            </p:extLst>
          </p:nvPr>
        </p:nvGraphicFramePr>
        <p:xfrm>
          <a:off x="35496" y="1052736"/>
          <a:ext cx="9108502" cy="4680520"/>
        </p:xfrm>
        <a:graphic>
          <a:graphicData uri="http://schemas.openxmlformats.org/drawingml/2006/table">
            <a:tbl>
              <a:tblPr firstRow="1" bandRow="1">
                <a:tableStyleId>{7DF18680-E054-41AD-8BC1-D1AEF772440D}</a:tableStyleId>
              </a:tblPr>
              <a:tblGrid>
                <a:gridCol w="1833062"/>
                <a:gridCol w="1455088"/>
                <a:gridCol w="1455088"/>
                <a:gridCol w="1455088"/>
                <a:gridCol w="1455088"/>
                <a:gridCol w="1455088"/>
              </a:tblGrid>
              <a:tr h="468052">
                <a:tc>
                  <a:txBody>
                    <a:bodyPr/>
                    <a:lstStyle/>
                    <a:p>
                      <a:endParaRPr lang="en-US" dirty="0"/>
                    </a:p>
                  </a:txBody>
                  <a:tcPr/>
                </a:tc>
                <a:tc>
                  <a:txBody>
                    <a:bodyPr/>
                    <a:lstStyle/>
                    <a:p>
                      <a:pPr algn="ctr"/>
                      <a:r>
                        <a:rPr lang="en-US" dirty="0" smtClean="0"/>
                        <a:t>CS/W</a:t>
                      </a:r>
                      <a:endParaRPr lang="en-US" dirty="0"/>
                    </a:p>
                  </a:txBody>
                  <a:tcPr/>
                </a:tc>
                <a:tc>
                  <a:txBody>
                    <a:bodyPr/>
                    <a:lstStyle/>
                    <a:p>
                      <a:pPr algn="ctr"/>
                      <a:r>
                        <a:rPr lang="en-US" dirty="0" smtClean="0"/>
                        <a:t>OAI-PMH</a:t>
                      </a:r>
                      <a:endParaRPr lang="en-US" dirty="0"/>
                    </a:p>
                  </a:txBody>
                  <a:tcPr/>
                </a:tc>
                <a:tc>
                  <a:txBody>
                    <a:bodyPr/>
                    <a:lstStyle/>
                    <a:p>
                      <a:pPr algn="ctr"/>
                      <a:r>
                        <a:rPr lang="en-US" dirty="0" smtClean="0"/>
                        <a:t>HTTP</a:t>
                      </a:r>
                      <a:endParaRPr lang="en-US" dirty="0"/>
                    </a:p>
                  </a:txBody>
                  <a:tcPr/>
                </a:tc>
                <a:tc>
                  <a:txBody>
                    <a:bodyPr/>
                    <a:lstStyle/>
                    <a:p>
                      <a:pPr algn="ctr"/>
                      <a:r>
                        <a:rPr lang="en-US" dirty="0" smtClean="0"/>
                        <a:t>FTP</a:t>
                      </a:r>
                      <a:endParaRPr lang="en-US" dirty="0"/>
                    </a:p>
                  </a:txBody>
                  <a:tcPr/>
                </a:tc>
                <a:tc>
                  <a:txBody>
                    <a:bodyPr/>
                    <a:lstStyle/>
                    <a:p>
                      <a:pPr algn="ctr"/>
                      <a:r>
                        <a:rPr lang="en-US" dirty="0" smtClean="0"/>
                        <a:t>IPT</a:t>
                      </a: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Dublin</a:t>
                      </a:r>
                      <a:r>
                        <a:rPr lang="en-US" baseline="0" dirty="0" smtClean="0"/>
                        <a:t> Core</a:t>
                      </a:r>
                      <a:endParaRPr lang="en-US" dirty="0" smtClean="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ISO 19115 …</a:t>
                      </a:r>
                    </a:p>
                  </a:txBody>
                  <a:tcPr/>
                </a:tc>
                <a:tc>
                  <a:txBody>
                    <a:bodyPr/>
                    <a:lstStyle/>
                    <a:p>
                      <a:pPr algn="ctr"/>
                      <a:r>
                        <a:rPr lang="en-US" dirty="0" smtClean="0"/>
                        <a:t>Yes</a:t>
                      </a:r>
                      <a:endParaRPr lang="en-US" dirty="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FGDC</a:t>
                      </a:r>
                    </a:p>
                  </a:txBody>
                  <a:tcPr/>
                </a:tc>
                <a:tc>
                  <a:txBody>
                    <a:bodyPr/>
                    <a:lstStyle/>
                    <a:p>
                      <a:pPr algn="ctr"/>
                      <a:r>
                        <a:rPr lang="en-US" dirty="0" smtClean="0"/>
                        <a:t>Yes</a:t>
                      </a:r>
                      <a:endParaRPr lang="en-US" dirty="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SANS 1878</a:t>
                      </a:r>
                    </a:p>
                  </a:txBody>
                  <a:tcPr/>
                </a:tc>
                <a:tc>
                  <a:txBody>
                    <a:bodyPr/>
                    <a:lstStyle/>
                    <a:p>
                      <a:pPr algn="ctr"/>
                      <a:r>
                        <a:rPr lang="en-US" dirty="0" smtClean="0"/>
                        <a:t>Yes</a:t>
                      </a:r>
                      <a:endParaRPr lang="en-US" dirty="0"/>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EML</a:t>
                      </a:r>
                    </a:p>
                  </a:txBody>
                  <a:tcPr/>
                </a:tc>
                <a:tc>
                  <a:txBody>
                    <a:bodyPr/>
                    <a:lstStyle/>
                    <a:p>
                      <a:pPr algn="ct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DataCite</a:t>
                      </a:r>
                      <a:endParaRPr lang="en-US" dirty="0" smtClean="0"/>
                    </a:p>
                  </a:txBody>
                  <a:tcPr/>
                </a:tc>
                <a:tc>
                  <a:txBody>
                    <a:bodyPr/>
                    <a:lstStyle/>
                    <a:p>
                      <a:pPr algn="ctr"/>
                      <a:endParaRPr lang="en-US" dirty="0"/>
                    </a:p>
                  </a:txBody>
                  <a:tcPr/>
                </a:tc>
                <a:tc>
                  <a:txBody>
                    <a:bodyPr/>
                    <a:lstStyle/>
                    <a:p>
                      <a:pPr algn="ctr"/>
                      <a:r>
                        <a:rPr lang="en-US" dirty="0" smtClean="0"/>
                        <a:t>In</a:t>
                      </a:r>
                      <a:r>
                        <a:rPr lang="en-US" baseline="0" dirty="0" smtClean="0"/>
                        <a:t> Process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a:t>
                      </a:r>
                      <a:endParaRPr lang="en-US" dirty="0" smtClean="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ArcCatalog</a:t>
                      </a:r>
                      <a:endParaRPr lang="en-US" dirty="0" smtClean="0"/>
                    </a:p>
                  </a:txBody>
                  <a:tcPr/>
                </a:tc>
                <a:tc>
                  <a:txBody>
                    <a:bodyPr/>
                    <a:lstStyle/>
                    <a:p>
                      <a:pPr algn="ctr"/>
                      <a:r>
                        <a:rPr lang="en-US" dirty="0" smtClean="0"/>
                        <a:t>Scheduled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DDI</a:t>
                      </a:r>
                    </a:p>
                  </a:txBody>
                  <a:tcPr/>
                </a:tc>
                <a:tc>
                  <a:txBody>
                    <a:bodyPr/>
                    <a:lstStyle/>
                    <a:p>
                      <a:pPr algn="ctr"/>
                      <a:endParaRPr lang="en-US" dirty="0"/>
                    </a:p>
                  </a:txBody>
                  <a:tcPr/>
                </a:tc>
                <a:tc>
                  <a:txBody>
                    <a:bodyPr/>
                    <a:lstStyle/>
                    <a:p>
                      <a:pPr algn="ctr"/>
                      <a:r>
                        <a:rPr lang="en-US" dirty="0" smtClean="0"/>
                        <a:t>In Process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Process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Process</a:t>
                      </a:r>
                      <a:endParaRPr lang="en-US" dirty="0" smtClean="0"/>
                    </a:p>
                  </a:txBody>
                  <a:tcPr/>
                </a:tc>
                <a:tc>
                  <a:txBody>
                    <a:bodyPr/>
                    <a:lstStyle/>
                    <a:p>
                      <a:pPr algn="ctr"/>
                      <a:endParaRPr lang="en-US" dirty="0"/>
                    </a:p>
                  </a:txBody>
                  <a:tcPr/>
                </a:tc>
              </a:tr>
              <a:tr h="468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Darwin Core</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Scheduled</a:t>
                      </a:r>
                      <a:endParaRPr lang="en-US" dirty="0"/>
                    </a:p>
                  </a:txBody>
                  <a:tcPr/>
                </a:tc>
              </a:tr>
            </a:tbl>
          </a:graphicData>
        </a:graphic>
      </p:graphicFrame>
      <p:sp>
        <p:nvSpPr>
          <p:cNvPr id="5" name="TextBox 4"/>
          <p:cNvSpPr txBox="1"/>
          <p:nvPr/>
        </p:nvSpPr>
        <p:spPr>
          <a:xfrm>
            <a:off x="2915816" y="6093296"/>
            <a:ext cx="3185487" cy="369332"/>
          </a:xfrm>
          <a:prstGeom prst="rect">
            <a:avLst/>
          </a:prstGeom>
          <a:noFill/>
        </p:spPr>
        <p:txBody>
          <a:bodyPr wrap="none" rtlCol="0">
            <a:spAutoFit/>
          </a:bodyPr>
          <a:lstStyle/>
          <a:p>
            <a:r>
              <a:rPr lang="en-US" dirty="0" smtClean="0"/>
              <a:t>Database Adapter for DC-CS/W</a:t>
            </a:r>
            <a:endParaRPr lang="en-US" dirty="0"/>
          </a:p>
        </p:txBody>
      </p:sp>
    </p:spTree>
    <p:extLst>
      <p:ext uri="{BB962C8B-B14F-4D97-AF65-F5344CB8AC3E}">
        <p14:creationId xmlns:p14="http://schemas.microsoft.com/office/powerpoint/2010/main" val="615033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Criteria for Meta-Data</a:t>
            </a:r>
            <a:endParaRPr lang="en-US" dirty="0"/>
          </a:p>
        </p:txBody>
      </p:sp>
      <p:sp>
        <p:nvSpPr>
          <p:cNvPr id="3" name="Content Placeholder 2"/>
          <p:cNvSpPr>
            <a:spLocks noGrp="1"/>
          </p:cNvSpPr>
          <p:nvPr>
            <p:ph idx="1"/>
          </p:nvPr>
        </p:nvSpPr>
        <p:spPr/>
        <p:txBody>
          <a:bodyPr/>
          <a:lstStyle/>
          <a:p>
            <a:r>
              <a:rPr lang="en-US" dirty="0" smtClean="0"/>
              <a:t>Requisites</a:t>
            </a:r>
          </a:p>
          <a:p>
            <a:pPr lvl="1"/>
            <a:r>
              <a:rPr lang="en-US" dirty="0" err="1" smtClean="0"/>
              <a:t>DataCite</a:t>
            </a:r>
            <a:r>
              <a:rPr lang="en-US" dirty="0" smtClean="0"/>
              <a:t> Schema or Dublin Core</a:t>
            </a:r>
            <a:endParaRPr lang="en-US" dirty="0"/>
          </a:p>
          <a:p>
            <a:pPr lvl="1"/>
            <a:r>
              <a:rPr lang="en-US" dirty="0" smtClean="0"/>
              <a:t>Unique Identifier in Depositor Collection</a:t>
            </a:r>
          </a:p>
          <a:p>
            <a:pPr lvl="1"/>
            <a:r>
              <a:rPr lang="en-US" dirty="0" smtClean="0"/>
              <a:t>RIMS Grant Identifier</a:t>
            </a:r>
          </a:p>
          <a:p>
            <a:pPr lvl="1"/>
            <a:endParaRPr lang="en-US" dirty="0"/>
          </a:p>
          <a:p>
            <a:r>
              <a:rPr lang="en-US" dirty="0" smtClean="0"/>
              <a:t>Optional but Good</a:t>
            </a:r>
          </a:p>
          <a:p>
            <a:pPr lvl="1"/>
            <a:r>
              <a:rPr lang="en-US" dirty="0" smtClean="0"/>
              <a:t>ORCID</a:t>
            </a:r>
          </a:p>
          <a:p>
            <a:pPr lvl="1"/>
            <a:r>
              <a:rPr lang="en-US" dirty="0" smtClean="0"/>
              <a:t>Coverages as Linked Open </a:t>
            </a:r>
            <a:r>
              <a:rPr lang="en-US" dirty="0" smtClean="0"/>
              <a:t>Data</a:t>
            </a:r>
          </a:p>
          <a:p>
            <a:pPr lvl="2"/>
            <a:r>
              <a:rPr lang="en-US" dirty="0" smtClean="0"/>
              <a:t>Spatial Reference</a:t>
            </a:r>
          </a:p>
          <a:p>
            <a:pPr lvl="2"/>
            <a:r>
              <a:rPr lang="en-US" dirty="0" smtClean="0"/>
              <a:t>Temporal Reference</a:t>
            </a:r>
          </a:p>
          <a:p>
            <a:pPr lvl="2"/>
            <a:r>
              <a:rPr lang="en-US" dirty="0" smtClean="0"/>
              <a:t>Topic Reference</a:t>
            </a:r>
          </a:p>
          <a:p>
            <a:pPr lvl="3"/>
            <a:r>
              <a:rPr lang="en-US" dirty="0" smtClean="0"/>
              <a:t>Controlled vocabularies, formal taxonomies, …</a:t>
            </a:r>
            <a:endParaRPr lang="en-US" dirty="0"/>
          </a:p>
        </p:txBody>
      </p:sp>
    </p:spTree>
    <p:extLst>
      <p:ext uri="{BB962C8B-B14F-4D97-AF65-F5344CB8AC3E}">
        <p14:creationId xmlns:p14="http://schemas.microsoft.com/office/powerpoint/2010/main" val="21399992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(2)</a:t>
            </a:r>
            <a:endParaRPr lang="en-US" dirty="0"/>
          </a:p>
        </p:txBody>
      </p:sp>
      <p:sp>
        <p:nvSpPr>
          <p:cNvPr id="5" name="Rectangle 4"/>
          <p:cNvSpPr/>
          <p:nvPr/>
        </p:nvSpPr>
        <p:spPr>
          <a:xfrm>
            <a:off x="611560"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Preferences</a:t>
            </a:r>
          </a:p>
        </p:txBody>
      </p:sp>
      <p:sp>
        <p:nvSpPr>
          <p:cNvPr id="6" name="Rectangle 5"/>
          <p:cNvSpPr/>
          <p:nvPr/>
        </p:nvSpPr>
        <p:spPr>
          <a:xfrm>
            <a:off x="4067944"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Update Meta-Data Record</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Automated Meta-Data Push</a:t>
            </a:r>
            <a:endParaRPr lang="en-US" sz="1400" dirty="0"/>
          </a:p>
        </p:txBody>
      </p:sp>
      <p:cxnSp>
        <p:nvCxnSpPr>
          <p:cNvPr id="9" name="Elbow Connector 8"/>
          <p:cNvCxnSpPr>
            <a:stCxn id="5" idx="2"/>
            <a:endCxn id="7" idx="1"/>
          </p:cNvCxnSpPr>
          <p:nvPr/>
        </p:nvCxnSpPr>
        <p:spPr>
          <a:xfrm rot="16200000" flipH="1">
            <a:off x="1007604" y="285293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Service or REST interface</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links DOI and UID</a:t>
            </a:r>
            <a:endParaRPr lang="en-US" sz="1400" dirty="0"/>
          </a:p>
        </p:txBody>
      </p:sp>
      <p:cxnSp>
        <p:nvCxnSpPr>
          <p:cNvPr id="15" name="Elbow Connector 14"/>
          <p:cNvCxnSpPr>
            <a:stCxn id="13" idx="3"/>
            <a:endCxn id="14" idx="2"/>
          </p:cNvCxnSpPr>
          <p:nvPr/>
        </p:nvCxnSpPr>
        <p:spPr>
          <a:xfrm flipV="1">
            <a:off x="7380312" y="2564904"/>
            <a:ext cx="684076"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436096" y="3609020"/>
            <a:ext cx="57606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flipH="1" flipV="1">
            <a:off x="-72516" y="2528900"/>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87824"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Lodge </a:t>
            </a:r>
            <a:r>
              <a:rPr lang="en-US" sz="1400" dirty="0" err="1" smtClean="0"/>
              <a:t>DataCite</a:t>
            </a:r>
            <a:r>
              <a:rPr lang="en-US" sz="1400" dirty="0" smtClean="0"/>
              <a:t> Record</a:t>
            </a:r>
            <a:endParaRPr lang="en-US" sz="1400" dirty="0"/>
          </a:p>
        </p:txBody>
      </p:sp>
      <p:cxnSp>
        <p:nvCxnSpPr>
          <p:cNvPr id="19" name="Elbow Connector 18"/>
          <p:cNvCxnSpPr/>
          <p:nvPr/>
        </p:nvCxnSpPr>
        <p:spPr>
          <a:xfrm rot="16200000" flipH="1">
            <a:off x="2195736"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flipH="1" flipV="1">
            <a:off x="3347863" y="393305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63888" y="6021288"/>
            <a:ext cx="1585102" cy="369332"/>
          </a:xfrm>
          <a:prstGeom prst="rect">
            <a:avLst/>
          </a:prstGeom>
          <a:noFill/>
        </p:spPr>
        <p:txBody>
          <a:bodyPr wrap="none" rtlCol="0">
            <a:spAutoFit/>
          </a:bodyPr>
          <a:lstStyle/>
          <a:p>
            <a:r>
              <a:rPr lang="en-US" dirty="0" smtClean="0"/>
              <a:t>Asynchronous!</a:t>
            </a:r>
            <a:endParaRPr lang="en-US" dirty="0"/>
          </a:p>
        </p:txBody>
      </p:sp>
      <p:sp>
        <p:nvSpPr>
          <p:cNvPr id="27" name="Rectangle 26"/>
          <p:cNvSpPr/>
          <p:nvPr/>
        </p:nvSpPr>
        <p:spPr>
          <a:xfrm>
            <a:off x="298782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Meta-Data Push Service</a:t>
            </a:r>
          </a:p>
        </p:txBody>
      </p:sp>
      <p:cxnSp>
        <p:nvCxnSpPr>
          <p:cNvPr id="28" name="Elbow Connector 27"/>
          <p:cNvCxnSpPr>
            <a:stCxn id="27" idx="1"/>
            <a:endCxn id="7" idx="0"/>
          </p:cNvCxnSpPr>
          <p:nvPr/>
        </p:nvCxnSpPr>
        <p:spPr>
          <a:xfrm rot="10800000" flipV="1">
            <a:off x="2447764" y="2168860"/>
            <a:ext cx="540060"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132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(3)</a:t>
            </a:r>
            <a:endParaRPr lang="en-US" dirty="0"/>
          </a:p>
        </p:txBody>
      </p:sp>
      <p:sp>
        <p:nvSpPr>
          <p:cNvPr id="6" name="Rectangle 5"/>
          <p:cNvSpPr/>
          <p:nvPr/>
        </p:nvSpPr>
        <p:spPr>
          <a:xfrm>
            <a:off x="4067944"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Update Meta-Data Record</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Automated Meta-Data Push</a:t>
            </a:r>
            <a:endParaRPr lang="en-US" sz="1400" dirty="0"/>
          </a:p>
        </p:txBody>
      </p:sp>
      <p:sp>
        <p:nvSpPr>
          <p:cNvPr id="13" name="Rectangle 12"/>
          <p:cNvSpPr/>
          <p:nvPr/>
        </p:nvSpPr>
        <p:spPr>
          <a:xfrm>
            <a:off x="6012160"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Service or REST interface</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links DOI and UID</a:t>
            </a:r>
            <a:endParaRPr lang="en-US" sz="1400" dirty="0"/>
          </a:p>
        </p:txBody>
      </p:sp>
      <p:cxnSp>
        <p:nvCxnSpPr>
          <p:cNvPr id="15" name="Elbow Connector 14"/>
          <p:cNvCxnSpPr>
            <a:stCxn id="13" idx="3"/>
            <a:endCxn id="14" idx="2"/>
          </p:cNvCxnSpPr>
          <p:nvPr/>
        </p:nvCxnSpPr>
        <p:spPr>
          <a:xfrm flipV="1">
            <a:off x="7380312" y="2564904"/>
            <a:ext cx="684076"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436096" y="3609020"/>
            <a:ext cx="57606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87824"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Lodge </a:t>
            </a:r>
            <a:r>
              <a:rPr lang="en-US" sz="1400" dirty="0" err="1" smtClean="0"/>
              <a:t>DataCite</a:t>
            </a:r>
            <a:r>
              <a:rPr lang="en-US" sz="1400" dirty="0" smtClean="0"/>
              <a:t> Record</a:t>
            </a:r>
            <a:endParaRPr lang="en-US" sz="1400" dirty="0"/>
          </a:p>
        </p:txBody>
      </p:sp>
      <p:cxnSp>
        <p:nvCxnSpPr>
          <p:cNvPr id="19" name="Elbow Connector 18"/>
          <p:cNvCxnSpPr/>
          <p:nvPr/>
        </p:nvCxnSpPr>
        <p:spPr>
          <a:xfrm rot="16200000" flipH="1">
            <a:off x="2195736"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flipH="1" flipV="1">
            <a:off x="3347863" y="393305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87824" y="6021288"/>
            <a:ext cx="3241843" cy="369332"/>
          </a:xfrm>
          <a:prstGeom prst="rect">
            <a:avLst/>
          </a:prstGeom>
          <a:noFill/>
        </p:spPr>
        <p:txBody>
          <a:bodyPr wrap="none" rtlCol="0">
            <a:spAutoFit/>
          </a:bodyPr>
          <a:lstStyle/>
          <a:p>
            <a:r>
              <a:rPr lang="en-US" dirty="0" smtClean="0"/>
              <a:t>Synchronous: Request-Response</a:t>
            </a:r>
            <a:endParaRPr lang="en-US" dirty="0"/>
          </a:p>
        </p:txBody>
      </p:sp>
      <p:sp>
        <p:nvSpPr>
          <p:cNvPr id="27" name="Rectangle 26"/>
          <p:cNvSpPr/>
          <p:nvPr/>
        </p:nvSpPr>
        <p:spPr>
          <a:xfrm>
            <a:off x="46754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Meta-Data Push Service</a:t>
            </a:r>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24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(4)</a:t>
            </a:r>
            <a:endParaRPr lang="en-US" dirty="0"/>
          </a:p>
        </p:txBody>
      </p:sp>
      <p:sp>
        <p:nvSpPr>
          <p:cNvPr id="6" name="Rectangle 5"/>
          <p:cNvSpPr/>
          <p:nvPr/>
        </p:nvSpPr>
        <p:spPr>
          <a:xfrm>
            <a:off x="4067944"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Update Meta-Data Record</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Automated Meta-Data Push</a:t>
            </a:r>
            <a:endParaRPr lang="en-US" sz="1400" dirty="0"/>
          </a:p>
        </p:txBody>
      </p:sp>
      <p:sp>
        <p:nvSpPr>
          <p:cNvPr id="13" name="Rectangle 12"/>
          <p:cNvSpPr/>
          <p:nvPr/>
        </p:nvSpPr>
        <p:spPr>
          <a:xfrm>
            <a:off x="6012160"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Service or REST interface</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links DOI and UID</a:t>
            </a:r>
            <a:endParaRPr lang="en-US" sz="1400" dirty="0"/>
          </a:p>
        </p:txBody>
      </p:sp>
      <p:cxnSp>
        <p:nvCxnSpPr>
          <p:cNvPr id="15" name="Elbow Connector 14"/>
          <p:cNvCxnSpPr>
            <a:stCxn id="13" idx="3"/>
            <a:endCxn id="14" idx="2"/>
          </p:cNvCxnSpPr>
          <p:nvPr/>
        </p:nvCxnSpPr>
        <p:spPr>
          <a:xfrm flipV="1">
            <a:off x="7380312" y="2564904"/>
            <a:ext cx="684076"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5436096" y="3609020"/>
            <a:ext cx="576064"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87824" y="4653136"/>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Lodge </a:t>
            </a:r>
            <a:r>
              <a:rPr lang="en-US" sz="1400" dirty="0" err="1" smtClean="0"/>
              <a:t>DataCite</a:t>
            </a:r>
            <a:r>
              <a:rPr lang="en-US" sz="1400" dirty="0" smtClean="0"/>
              <a:t> Record</a:t>
            </a:r>
            <a:endParaRPr lang="en-US" sz="1400" dirty="0"/>
          </a:p>
        </p:txBody>
      </p:sp>
      <p:cxnSp>
        <p:nvCxnSpPr>
          <p:cNvPr id="19" name="Elbow Connector 18"/>
          <p:cNvCxnSpPr/>
          <p:nvPr/>
        </p:nvCxnSpPr>
        <p:spPr>
          <a:xfrm rot="16200000" flipH="1">
            <a:off x="2195736" y="4293096"/>
            <a:ext cx="1044116" cy="46805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flipH="1" flipV="1">
            <a:off x="3347863" y="3933056"/>
            <a:ext cx="1044116" cy="3960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87824" y="6021288"/>
            <a:ext cx="3241843" cy="369332"/>
          </a:xfrm>
          <a:prstGeom prst="rect">
            <a:avLst/>
          </a:prstGeom>
          <a:noFill/>
        </p:spPr>
        <p:txBody>
          <a:bodyPr wrap="none" rtlCol="0">
            <a:spAutoFit/>
          </a:bodyPr>
          <a:lstStyle/>
          <a:p>
            <a:r>
              <a:rPr lang="en-US" dirty="0" smtClean="0"/>
              <a:t>Synchronous: Request-Response</a:t>
            </a:r>
            <a:endParaRPr lang="en-US" dirty="0"/>
          </a:p>
        </p:txBody>
      </p:sp>
      <p:sp>
        <p:nvSpPr>
          <p:cNvPr id="27" name="Rectangle 26"/>
          <p:cNvSpPr/>
          <p:nvPr/>
        </p:nvSpPr>
        <p:spPr>
          <a:xfrm>
            <a:off x="46754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On-Site</a:t>
            </a:r>
          </a:p>
          <a:p>
            <a:pPr algn="ctr"/>
            <a:r>
              <a:rPr lang="en-US" sz="1400" dirty="0" smtClean="0"/>
              <a:t>Self-Deposit</a:t>
            </a:r>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0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Excepting the funding model, Open Access publishing for textual RDI outputs is well established.</a:t>
            </a:r>
          </a:p>
          <a:p>
            <a:endParaRPr lang="en-US" dirty="0"/>
          </a:p>
          <a:p>
            <a:r>
              <a:rPr lang="en-US" dirty="0" smtClean="0"/>
              <a:t>This discussion focuses on OA publishing of data, which is much less clear-cut and significantly more complicated.</a:t>
            </a:r>
          </a:p>
          <a:p>
            <a:endParaRPr lang="en-US" dirty="0"/>
          </a:p>
          <a:p>
            <a:r>
              <a:rPr lang="en-US" dirty="0" smtClean="0"/>
              <a:t>We are assuming that the library infrastructure at institutions will be involved with or responsible for data curation in the medium term.</a:t>
            </a:r>
            <a:endParaRPr lang="en-US" dirty="0"/>
          </a:p>
        </p:txBody>
      </p:sp>
    </p:spTree>
    <p:extLst>
      <p:ext uri="{BB962C8B-B14F-4D97-AF65-F5344CB8AC3E}">
        <p14:creationId xmlns:p14="http://schemas.microsoft.com/office/powerpoint/2010/main" val="7673615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Management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Once a DOI has been issued, a data set must remain available, together with its meta-data record.</a:t>
            </a:r>
          </a:p>
          <a:p>
            <a:endParaRPr lang="en-US" dirty="0"/>
          </a:p>
          <a:p>
            <a:r>
              <a:rPr lang="en-US" dirty="0" smtClean="0"/>
              <a:t>Some meta-data software environments allow succession of data versions and meta-data based on small improvements and corrections – deprecating the earlier version and rendering it inaccessible through the web.</a:t>
            </a:r>
          </a:p>
          <a:p>
            <a:endParaRPr lang="en-US" dirty="0"/>
          </a:p>
          <a:p>
            <a:r>
              <a:rPr lang="en-US" u="sng" dirty="0" smtClean="0"/>
              <a:t>This cannot be done</a:t>
            </a:r>
            <a:r>
              <a:rPr lang="en-US" dirty="0" smtClean="0"/>
              <a:t>: the data set in one of its previous versions may already have been cited.</a:t>
            </a:r>
          </a:p>
          <a:p>
            <a:endParaRPr lang="en-US" dirty="0"/>
          </a:p>
          <a:p>
            <a:r>
              <a:rPr lang="en-US" dirty="0" smtClean="0"/>
              <a:t>Best practice: store a version chain (parent/ child) element with meta-data.</a:t>
            </a:r>
            <a:endParaRPr lang="en-US" dirty="0"/>
          </a:p>
        </p:txBody>
      </p:sp>
    </p:spTree>
    <p:extLst>
      <p:ext uri="{BB962C8B-B14F-4D97-AF65-F5344CB8AC3E}">
        <p14:creationId xmlns:p14="http://schemas.microsoft.com/office/powerpoint/2010/main" val="23575440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(5)</a:t>
            </a:r>
            <a:endParaRPr lang="en-US" dirty="0"/>
          </a:p>
        </p:txBody>
      </p:sp>
      <p:sp>
        <p:nvSpPr>
          <p:cNvPr id="6" name="Rectangle 5"/>
          <p:cNvSpPr/>
          <p:nvPr/>
        </p:nvSpPr>
        <p:spPr>
          <a:xfrm>
            <a:off x="35638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Compare to Archive</a:t>
            </a:r>
            <a:endParaRPr lang="en-US" sz="1400"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Push or Repeated</a:t>
            </a:r>
          </a:p>
          <a:p>
            <a:pPr algn="ctr"/>
            <a:r>
              <a:rPr lang="en-US" sz="1400" dirty="0" smtClean="0"/>
              <a:t>Harvest</a:t>
            </a:r>
            <a:endParaRPr lang="en-US" sz="1400" dirty="0"/>
          </a:p>
        </p:txBody>
      </p:sp>
      <p:sp>
        <p:nvSpPr>
          <p:cNvPr id="13" name="Rectangle 12"/>
          <p:cNvSpPr/>
          <p:nvPr/>
        </p:nvSpPr>
        <p:spPr>
          <a:xfrm>
            <a:off x="53640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Handle Cases</a:t>
            </a:r>
            <a:endParaRPr lang="en-US" sz="1400" dirty="0"/>
          </a:p>
        </p:txBody>
      </p:sp>
      <p:sp>
        <p:nvSpPr>
          <p:cNvPr id="14" name="Rectangle 13"/>
          <p:cNvSpPr/>
          <p:nvPr/>
        </p:nvSpPr>
        <p:spPr>
          <a:xfrm>
            <a:off x="7380312"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 Actions</a:t>
            </a:r>
            <a:endParaRPr lang="en-US" sz="1400" dirty="0"/>
          </a:p>
        </p:txBody>
      </p:sp>
      <p:cxnSp>
        <p:nvCxnSpPr>
          <p:cNvPr id="15" name="Elbow Connector 14"/>
          <p:cNvCxnSpPr>
            <a:stCxn id="13" idx="3"/>
            <a:endCxn id="14" idx="2"/>
          </p:cNvCxnSpPr>
          <p:nvPr/>
        </p:nvCxnSpPr>
        <p:spPr>
          <a:xfrm flipV="1">
            <a:off x="6732240" y="2564904"/>
            <a:ext cx="1332148"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3"/>
            <a:endCxn id="13" idx="1"/>
          </p:cNvCxnSpPr>
          <p:nvPr/>
        </p:nvCxnSpPr>
        <p:spPr>
          <a:xfrm>
            <a:off x="4932040" y="3609020"/>
            <a:ext cx="43204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a:endCxn id="6" idx="1"/>
          </p:cNvCxnSpPr>
          <p:nvPr/>
        </p:nvCxnSpPr>
        <p:spPr>
          <a:xfrm>
            <a:off x="3131840" y="3609020"/>
            <a:ext cx="43204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6021288"/>
            <a:ext cx="1509924" cy="369332"/>
          </a:xfrm>
          <a:prstGeom prst="rect">
            <a:avLst/>
          </a:prstGeom>
          <a:noFill/>
        </p:spPr>
        <p:txBody>
          <a:bodyPr wrap="none" rtlCol="0">
            <a:spAutoFit/>
          </a:bodyPr>
          <a:lstStyle/>
          <a:p>
            <a:r>
              <a:rPr lang="en-US" dirty="0" smtClean="0"/>
              <a:t>Asynchronous</a:t>
            </a:r>
            <a:endParaRPr lang="en-US" dirty="0"/>
          </a:p>
        </p:txBody>
      </p:sp>
      <p:sp>
        <p:nvSpPr>
          <p:cNvPr id="27" name="Rectangle 26"/>
          <p:cNvSpPr/>
          <p:nvPr/>
        </p:nvSpPr>
        <p:spPr>
          <a:xfrm>
            <a:off x="467544" y="1772816"/>
            <a:ext cx="13681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Depositor</a:t>
            </a:r>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380312" y="4581128"/>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smtClean="0"/>
              <a:t>DataCite</a:t>
            </a:r>
            <a:r>
              <a:rPr lang="en-US" sz="1400" dirty="0" smtClean="0"/>
              <a:t> Actions</a:t>
            </a:r>
            <a:endParaRPr lang="en-US" sz="1400" dirty="0"/>
          </a:p>
        </p:txBody>
      </p:sp>
      <p:cxnSp>
        <p:nvCxnSpPr>
          <p:cNvPr id="25" name="Elbow Connector 24"/>
          <p:cNvCxnSpPr>
            <a:stCxn id="13" idx="3"/>
            <a:endCxn id="23" idx="0"/>
          </p:cNvCxnSpPr>
          <p:nvPr/>
        </p:nvCxnSpPr>
        <p:spPr>
          <a:xfrm>
            <a:off x="6732240" y="3609020"/>
            <a:ext cx="1332148" cy="97210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380312"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Communicate/ </a:t>
            </a:r>
            <a:r>
              <a:rPr lang="en-US" sz="1400" dirty="0" smtClean="0"/>
              <a:t>Push</a:t>
            </a:r>
            <a:endParaRPr lang="en-US" sz="1400" dirty="0"/>
          </a:p>
        </p:txBody>
      </p:sp>
    </p:spTree>
    <p:extLst>
      <p:ext uri="{BB962C8B-B14F-4D97-AF65-F5344CB8AC3E}">
        <p14:creationId xmlns:p14="http://schemas.microsoft.com/office/powerpoint/2010/main" val="4035470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t>
            </a:r>
            <a:r>
              <a:rPr lang="en-US" dirty="0" err="1" smtClean="0"/>
              <a:t>Synchronisation</a:t>
            </a:r>
            <a:r>
              <a:rPr lang="en-US" dirty="0" smtClean="0"/>
              <a:t> Actions</a:t>
            </a:r>
            <a:endParaRPr lang="en-US" dirty="0"/>
          </a:p>
        </p:txBody>
      </p:sp>
      <p:sp>
        <p:nvSpPr>
          <p:cNvPr id="5" name="TextBox 4"/>
          <p:cNvSpPr txBox="1"/>
          <p:nvPr/>
        </p:nvSpPr>
        <p:spPr>
          <a:xfrm>
            <a:off x="1979712" y="5949280"/>
            <a:ext cx="5314275" cy="646331"/>
          </a:xfrm>
          <a:prstGeom prst="rect">
            <a:avLst/>
          </a:prstGeom>
          <a:noFill/>
        </p:spPr>
        <p:txBody>
          <a:bodyPr wrap="none" rtlCol="0">
            <a:spAutoFit/>
          </a:bodyPr>
          <a:lstStyle/>
          <a:p>
            <a:pPr algn="ctr"/>
            <a:r>
              <a:rPr lang="en-US" dirty="0" smtClean="0"/>
              <a:t>We have identified these in tests with </a:t>
            </a:r>
            <a:r>
              <a:rPr lang="en-US" dirty="0" err="1" smtClean="0"/>
              <a:t>DataFirst</a:t>
            </a:r>
            <a:r>
              <a:rPr lang="en-US" dirty="0" smtClean="0"/>
              <a:t> at UCT</a:t>
            </a:r>
          </a:p>
          <a:p>
            <a:pPr algn="ctr"/>
            <a:r>
              <a:rPr lang="en-US" dirty="0" smtClean="0"/>
              <a:t>There will be more as implementation progresses</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131375828"/>
              </p:ext>
            </p:extLst>
          </p:nvPr>
        </p:nvGraphicFramePr>
        <p:xfrm>
          <a:off x="0" y="1052736"/>
          <a:ext cx="9144001" cy="4680520"/>
        </p:xfrm>
        <a:graphic>
          <a:graphicData uri="http://schemas.openxmlformats.org/drawingml/2006/table">
            <a:tbl>
              <a:tblPr firstRow="1" bandRow="1">
                <a:tableStyleId>{FABFCF23-3B69-468F-B69F-88F6DE6A72F2}</a:tableStyleId>
              </a:tblPr>
              <a:tblGrid>
                <a:gridCol w="2771800"/>
                <a:gridCol w="2520280"/>
                <a:gridCol w="3851921"/>
              </a:tblGrid>
              <a:tr h="409195">
                <a:tc>
                  <a:txBody>
                    <a:bodyPr/>
                    <a:lstStyle/>
                    <a:p>
                      <a:endParaRPr lang="en-US" sz="1600" dirty="0"/>
                    </a:p>
                  </a:txBody>
                  <a:tcPr/>
                </a:tc>
                <a:tc>
                  <a:txBody>
                    <a:bodyPr/>
                    <a:lstStyle/>
                    <a:p>
                      <a:pPr algn="ctr"/>
                      <a:r>
                        <a:rPr lang="en-US" sz="1600" dirty="0" smtClean="0"/>
                        <a:t>Match Result</a:t>
                      </a:r>
                      <a:endParaRPr lang="en-US" sz="1600" dirty="0"/>
                    </a:p>
                  </a:txBody>
                  <a:tcPr/>
                </a:tc>
                <a:tc>
                  <a:txBody>
                    <a:bodyPr/>
                    <a:lstStyle/>
                    <a:p>
                      <a:pPr algn="ctr"/>
                      <a:r>
                        <a:rPr lang="en-US" sz="1600" dirty="0" smtClean="0"/>
                        <a:t>Action</a:t>
                      </a:r>
                      <a:endParaRPr lang="en-US" sz="1600" dirty="0"/>
                    </a:p>
                  </a:txBody>
                  <a:tcPr/>
                </a:tc>
              </a:tr>
              <a:tr h="908077">
                <a:tc>
                  <a:txBody>
                    <a:bodyPr/>
                    <a:lstStyle/>
                    <a:p>
                      <a:r>
                        <a:rPr lang="en-US" sz="1600" dirty="0" smtClean="0"/>
                        <a:t>Same Meta-Data and Data</a:t>
                      </a:r>
                      <a:endParaRPr lang="en-US" sz="1600" dirty="0"/>
                    </a:p>
                  </a:txBody>
                  <a:tcPr/>
                </a:tc>
                <a:tc>
                  <a:txBody>
                    <a:bodyPr/>
                    <a:lstStyle/>
                    <a:p>
                      <a:pPr algn="ctr"/>
                      <a:r>
                        <a:rPr lang="en-US" sz="1600" dirty="0" smtClean="0"/>
                        <a:t>UID Match</a:t>
                      </a:r>
                    </a:p>
                    <a:p>
                      <a:pPr algn="ctr"/>
                      <a:r>
                        <a:rPr lang="en-US" sz="1600" dirty="0" smtClean="0"/>
                        <a:t>Content Match</a:t>
                      </a:r>
                    </a:p>
                    <a:p>
                      <a:pPr algn="ctr"/>
                      <a:r>
                        <a:rPr lang="en-US" sz="1600" dirty="0" smtClean="0"/>
                        <a:t>DOI Match</a:t>
                      </a:r>
                      <a:endParaRPr lang="en-US" sz="1600" dirty="0"/>
                    </a:p>
                  </a:txBody>
                  <a:tcPr/>
                </a:tc>
                <a:tc>
                  <a:txBody>
                    <a:bodyPr/>
                    <a:lstStyle/>
                    <a:p>
                      <a:pPr algn="ctr"/>
                      <a:r>
                        <a:rPr lang="en-US" sz="1600" dirty="0" smtClean="0"/>
                        <a:t>No Action</a:t>
                      </a:r>
                      <a:endParaRPr lang="en-US" sz="1600" dirty="0"/>
                    </a:p>
                  </a:txBody>
                  <a:tcPr/>
                </a:tc>
              </a:tr>
              <a:tr h="908077">
                <a:tc>
                  <a:txBody>
                    <a:bodyPr/>
                    <a:lstStyle/>
                    <a:p>
                      <a:r>
                        <a:rPr lang="en-US" sz="1600" dirty="0" smtClean="0"/>
                        <a:t>Modified Meta-Data</a:t>
                      </a:r>
                      <a:endParaRPr lang="en-US" sz="1600" dirty="0"/>
                    </a:p>
                  </a:txBody>
                  <a:tcPr/>
                </a:tc>
                <a:tc>
                  <a:txBody>
                    <a:bodyPr/>
                    <a:lstStyle/>
                    <a:p>
                      <a:pPr algn="ctr"/>
                      <a:r>
                        <a:rPr lang="en-US" sz="1600" dirty="0" smtClean="0"/>
                        <a:t>UID</a:t>
                      </a:r>
                      <a:r>
                        <a:rPr lang="en-US" sz="1600" baseline="0" dirty="0" smtClean="0"/>
                        <a:t> Match</a:t>
                      </a:r>
                    </a:p>
                    <a:p>
                      <a:pPr algn="ctr"/>
                      <a:r>
                        <a:rPr lang="en-US" sz="1600" baseline="0" dirty="0" smtClean="0"/>
                        <a:t>Content Mismatch</a:t>
                      </a:r>
                    </a:p>
                    <a:p>
                      <a:pPr algn="ctr"/>
                      <a:r>
                        <a:rPr lang="en-US" sz="1600" baseline="0" dirty="0" smtClean="0"/>
                        <a:t>DOI Match</a:t>
                      </a:r>
                      <a:endParaRPr lang="en-US" sz="1600" dirty="0"/>
                    </a:p>
                  </a:txBody>
                  <a:tcPr/>
                </a:tc>
                <a:tc>
                  <a:txBody>
                    <a:bodyPr/>
                    <a:lstStyle/>
                    <a:p>
                      <a:pPr algn="ctr"/>
                      <a:r>
                        <a:rPr lang="en-US" sz="1600" dirty="0" smtClean="0"/>
                        <a:t>Update </a:t>
                      </a:r>
                      <a:r>
                        <a:rPr lang="en-US" sz="1600" dirty="0" err="1" smtClean="0"/>
                        <a:t>DataCite</a:t>
                      </a:r>
                      <a:endParaRPr lang="en-US" sz="1600" dirty="0"/>
                    </a:p>
                  </a:txBody>
                  <a:tcPr/>
                </a:tc>
              </a:tr>
              <a:tr h="908077">
                <a:tc>
                  <a:txBody>
                    <a:bodyPr/>
                    <a:lstStyle/>
                    <a:p>
                      <a:r>
                        <a:rPr lang="en-US" sz="1600" dirty="0" smtClean="0"/>
                        <a:t>New Version (unmanaged)</a:t>
                      </a:r>
                      <a:endParaRPr lang="en-US" sz="1600" dirty="0"/>
                    </a:p>
                  </a:txBody>
                  <a:tcPr/>
                </a:tc>
                <a:tc>
                  <a:txBody>
                    <a:bodyPr/>
                    <a:lstStyle/>
                    <a:p>
                      <a:pPr algn="ctr"/>
                      <a:r>
                        <a:rPr lang="en-US" sz="1600" dirty="0" smtClean="0"/>
                        <a:t>UID Mismatch</a:t>
                      </a:r>
                    </a:p>
                    <a:p>
                      <a:pPr algn="ctr"/>
                      <a:r>
                        <a:rPr lang="en-US" sz="1600" dirty="0" smtClean="0"/>
                        <a:t>Content</a:t>
                      </a:r>
                      <a:r>
                        <a:rPr lang="en-US" sz="1600" baseline="0" dirty="0" smtClean="0"/>
                        <a:t> Match</a:t>
                      </a:r>
                    </a:p>
                    <a:p>
                      <a:pPr algn="ctr"/>
                      <a:r>
                        <a:rPr lang="en-US" sz="1600" baseline="0" dirty="0" smtClean="0"/>
                        <a:t>DOI Match</a:t>
                      </a:r>
                      <a:endParaRPr lang="en-US" sz="1600" dirty="0" smtClean="0"/>
                    </a:p>
                  </a:txBody>
                  <a:tcPr/>
                </a:tc>
                <a:tc>
                  <a:txBody>
                    <a:bodyPr/>
                    <a:lstStyle/>
                    <a:p>
                      <a:pPr algn="ctr"/>
                      <a:r>
                        <a:rPr lang="en-US" sz="1600" dirty="0" smtClean="0"/>
                        <a:t>Notify Depositor</a:t>
                      </a:r>
                      <a:endParaRPr lang="en-US" sz="1600" dirty="0"/>
                    </a:p>
                  </a:txBody>
                  <a:tcPr/>
                </a:tc>
              </a:tr>
              <a:tr h="639017">
                <a:tc>
                  <a:txBody>
                    <a:bodyPr/>
                    <a:lstStyle/>
                    <a:p>
                      <a:r>
                        <a:rPr lang="en-US" sz="1600" dirty="0" smtClean="0"/>
                        <a:t>Missing Meta-Data</a:t>
                      </a:r>
                      <a:endParaRPr lang="en-US" sz="1600" dirty="0"/>
                    </a:p>
                  </a:txBody>
                  <a:tcPr/>
                </a:tc>
                <a:tc>
                  <a:txBody>
                    <a:bodyPr/>
                    <a:lstStyle/>
                    <a:p>
                      <a:pPr algn="ctr"/>
                      <a:r>
                        <a:rPr lang="en-US" sz="1600" dirty="0" smtClean="0"/>
                        <a:t>Depositor: No Record</a:t>
                      </a:r>
                    </a:p>
                    <a:p>
                      <a:pPr algn="ctr"/>
                      <a:r>
                        <a:rPr lang="en-US" sz="1600" dirty="0" smtClean="0"/>
                        <a:t>Allocator: Record</a:t>
                      </a:r>
                      <a:endParaRPr lang="en-US" sz="1600" dirty="0"/>
                    </a:p>
                  </a:txBody>
                  <a:tcPr/>
                </a:tc>
                <a:tc>
                  <a:txBody>
                    <a:bodyPr/>
                    <a:lstStyle/>
                    <a:p>
                      <a:pPr algn="ctr"/>
                      <a:r>
                        <a:rPr lang="en-US" sz="1600" dirty="0" smtClean="0"/>
                        <a:t>Notify</a:t>
                      </a:r>
                      <a:r>
                        <a:rPr lang="en-US" sz="1600" baseline="0" dirty="0" smtClean="0"/>
                        <a:t> Depositor – Confirm Object Removal</a:t>
                      </a:r>
                    </a:p>
                    <a:p>
                      <a:pPr algn="ctr"/>
                      <a:r>
                        <a:rPr lang="en-US" sz="1600" baseline="0" dirty="0" smtClean="0"/>
                        <a:t>Update Allocator Meta-data</a:t>
                      </a:r>
                      <a:endParaRPr lang="en-US" sz="1600" dirty="0"/>
                    </a:p>
                  </a:txBody>
                  <a:tcPr/>
                </a:tc>
              </a:tr>
              <a:tr h="908077">
                <a:tc>
                  <a:txBody>
                    <a:bodyPr/>
                    <a:lstStyle/>
                    <a:p>
                      <a:r>
                        <a:rPr lang="en-US" sz="1600" dirty="0" smtClean="0"/>
                        <a:t>New Meta-Data and Data</a:t>
                      </a:r>
                      <a:endParaRPr lang="en-US" sz="1600" dirty="0"/>
                    </a:p>
                  </a:txBody>
                  <a:tcPr/>
                </a:tc>
                <a:tc>
                  <a:txBody>
                    <a:bodyPr/>
                    <a:lstStyle/>
                    <a:p>
                      <a:pPr algn="ctr"/>
                      <a:r>
                        <a:rPr lang="en-US" sz="1600" dirty="0" smtClean="0"/>
                        <a:t>Depositor: Record</a:t>
                      </a:r>
                    </a:p>
                    <a:p>
                      <a:pPr algn="ctr"/>
                      <a:r>
                        <a:rPr lang="en-US" sz="1600" dirty="0" smtClean="0"/>
                        <a:t>Allocator: No Record</a:t>
                      </a:r>
                    </a:p>
                    <a:p>
                      <a:pPr algn="ctr"/>
                      <a:endParaRPr lang="en-US" sz="1600" dirty="0"/>
                    </a:p>
                  </a:txBody>
                  <a:tcPr/>
                </a:tc>
                <a:tc>
                  <a:txBody>
                    <a:bodyPr/>
                    <a:lstStyle/>
                    <a:p>
                      <a:pPr algn="ctr"/>
                      <a:r>
                        <a:rPr lang="en-US" sz="1600" dirty="0" smtClean="0"/>
                        <a:t>Issue DOI</a:t>
                      </a:r>
                    </a:p>
                    <a:p>
                      <a:pPr algn="ctr"/>
                      <a:r>
                        <a:rPr lang="en-US" sz="1600" dirty="0" smtClean="0"/>
                        <a:t>Push</a:t>
                      </a:r>
                      <a:r>
                        <a:rPr lang="en-US" sz="1600" baseline="0" dirty="0" smtClean="0"/>
                        <a:t> Meta-Data to </a:t>
                      </a:r>
                      <a:r>
                        <a:rPr lang="en-US" sz="1600" baseline="0" dirty="0" err="1" smtClean="0"/>
                        <a:t>DataCite</a:t>
                      </a:r>
                      <a:endParaRPr lang="en-US" sz="1600" dirty="0"/>
                    </a:p>
                  </a:txBody>
                  <a:tcPr/>
                </a:tc>
              </a:tr>
            </a:tbl>
          </a:graphicData>
        </a:graphic>
      </p:graphicFrame>
    </p:spTree>
    <p:extLst>
      <p:ext uri="{BB962C8B-B14F-4D97-AF65-F5344CB8AC3E}">
        <p14:creationId xmlns:p14="http://schemas.microsoft.com/office/powerpoint/2010/main" val="2083226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(6)</a:t>
            </a:r>
            <a:endParaRPr lang="en-US" dirty="0"/>
          </a:p>
        </p:txBody>
      </p:sp>
      <p:sp>
        <p:nvSpPr>
          <p:cNvPr id="7" name="Rectangle 6"/>
          <p:cNvSpPr/>
          <p:nvPr/>
        </p:nvSpPr>
        <p:spPr>
          <a:xfrm>
            <a:off x="1763688" y="3212976"/>
            <a:ext cx="136815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Match RIMS Grant ID</a:t>
            </a:r>
            <a:endParaRPr lang="en-US" sz="1400" dirty="0"/>
          </a:p>
        </p:txBody>
      </p:sp>
      <p:sp>
        <p:nvSpPr>
          <p:cNvPr id="14" name="Rectangle 13"/>
          <p:cNvSpPr/>
          <p:nvPr/>
        </p:nvSpPr>
        <p:spPr>
          <a:xfrm>
            <a:off x="7380312" y="1772816"/>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DOI Response</a:t>
            </a:r>
            <a:endParaRPr lang="en-US" sz="1400" dirty="0"/>
          </a:p>
        </p:txBody>
      </p:sp>
      <p:cxnSp>
        <p:nvCxnSpPr>
          <p:cNvPr id="15" name="Elbow Connector 14"/>
          <p:cNvCxnSpPr>
            <a:stCxn id="7" idx="3"/>
            <a:endCxn id="14" idx="2"/>
          </p:cNvCxnSpPr>
          <p:nvPr/>
        </p:nvCxnSpPr>
        <p:spPr>
          <a:xfrm flipV="1">
            <a:off x="3131840" y="2564904"/>
            <a:ext cx="4932548"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6021288"/>
            <a:ext cx="1392140" cy="369332"/>
          </a:xfrm>
          <a:prstGeom prst="rect">
            <a:avLst/>
          </a:prstGeom>
          <a:noFill/>
        </p:spPr>
        <p:txBody>
          <a:bodyPr wrap="none" rtlCol="0">
            <a:spAutoFit/>
          </a:bodyPr>
          <a:lstStyle/>
          <a:p>
            <a:r>
              <a:rPr lang="en-US" dirty="0"/>
              <a:t>S</a:t>
            </a:r>
            <a:r>
              <a:rPr lang="en-US" dirty="0" smtClean="0"/>
              <a:t>ynchronous</a:t>
            </a:r>
            <a:endParaRPr lang="en-US" dirty="0"/>
          </a:p>
        </p:txBody>
      </p:sp>
      <p:sp>
        <p:nvSpPr>
          <p:cNvPr id="27" name="Rectangle 26"/>
          <p:cNvSpPr/>
          <p:nvPr/>
        </p:nvSpPr>
        <p:spPr>
          <a:xfrm>
            <a:off x="467544" y="1772816"/>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RIMS Request</a:t>
            </a:r>
          </a:p>
        </p:txBody>
      </p:sp>
      <p:cxnSp>
        <p:nvCxnSpPr>
          <p:cNvPr id="28" name="Elbow Connector 27"/>
          <p:cNvCxnSpPr>
            <a:stCxn id="27" idx="2"/>
            <a:endCxn id="7" idx="1"/>
          </p:cNvCxnSpPr>
          <p:nvPr/>
        </p:nvCxnSpPr>
        <p:spPr>
          <a:xfrm rot="16200000" flipH="1">
            <a:off x="935596" y="2780928"/>
            <a:ext cx="1044116" cy="6120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1"/>
            <a:endCxn id="27" idx="3"/>
          </p:cNvCxnSpPr>
          <p:nvPr/>
        </p:nvCxnSpPr>
        <p:spPr>
          <a:xfrm rot="10800000">
            <a:off x="1835696" y="2168860"/>
            <a:ext cx="5544616" cy="12700"/>
          </a:xfrm>
          <a:prstGeom prst="bent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316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digital repositories</a:t>
            </a:r>
            <a:endParaRPr lang="en-US" dirty="0"/>
          </a:p>
        </p:txBody>
      </p:sp>
      <p:sp>
        <p:nvSpPr>
          <p:cNvPr id="3" name="Text Placeholder 2"/>
          <p:cNvSpPr>
            <a:spLocks noGrp="1"/>
          </p:cNvSpPr>
          <p:nvPr>
            <p:ph type="body" idx="1"/>
          </p:nvPr>
        </p:nvSpPr>
        <p:spPr/>
        <p:txBody>
          <a:bodyPr/>
          <a:lstStyle/>
          <a:p>
            <a:r>
              <a:rPr lang="en-US" dirty="0" smtClean="0"/>
              <a:t>Technical – Section 2</a:t>
            </a:r>
            <a:endParaRPr lang="en-US" dirty="0"/>
          </a:p>
        </p:txBody>
      </p:sp>
    </p:spTree>
    <p:extLst>
      <p:ext uri="{BB962C8B-B14F-4D97-AF65-F5344CB8AC3E}">
        <p14:creationId xmlns:p14="http://schemas.microsoft.com/office/powerpoint/2010/main" val="14514062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Accreditation and Certification</a:t>
            </a:r>
            <a:endParaRPr lang="en-US" dirty="0"/>
          </a:p>
        </p:txBody>
      </p:sp>
      <p:sp>
        <p:nvSpPr>
          <p:cNvPr id="4" name="Rectangle 3"/>
          <p:cNvSpPr/>
          <p:nvPr/>
        </p:nvSpPr>
        <p:spPr>
          <a:xfrm>
            <a:off x="3275856" y="162880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TRAC</a:t>
            </a:r>
          </a:p>
        </p:txBody>
      </p:sp>
      <p:cxnSp>
        <p:nvCxnSpPr>
          <p:cNvPr id="5" name="Elbow Connector 4"/>
          <p:cNvCxnSpPr>
            <a:stCxn id="8" idx="3"/>
          </p:cNvCxnSpPr>
          <p:nvPr/>
        </p:nvCxnSpPr>
        <p:spPr>
          <a:xfrm>
            <a:off x="2123728" y="5193196"/>
            <a:ext cx="187220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5576" y="270892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DIN </a:t>
            </a:r>
          </a:p>
        </p:txBody>
      </p:sp>
      <p:sp>
        <p:nvSpPr>
          <p:cNvPr id="7" name="Rectangle 6"/>
          <p:cNvSpPr/>
          <p:nvPr/>
        </p:nvSpPr>
        <p:spPr>
          <a:xfrm>
            <a:off x="755576" y="371703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CCSDS</a:t>
            </a:r>
          </a:p>
        </p:txBody>
      </p:sp>
      <p:sp>
        <p:nvSpPr>
          <p:cNvPr id="8" name="Rectangle 7"/>
          <p:cNvSpPr/>
          <p:nvPr/>
        </p:nvSpPr>
        <p:spPr>
          <a:xfrm>
            <a:off x="755576" y="479715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RAC</a:t>
            </a:r>
          </a:p>
        </p:txBody>
      </p:sp>
      <p:sp>
        <p:nvSpPr>
          <p:cNvPr id="9" name="Rectangle 8"/>
          <p:cNvSpPr/>
          <p:nvPr/>
        </p:nvSpPr>
        <p:spPr>
          <a:xfrm>
            <a:off x="3995936" y="479715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ISO </a:t>
            </a:r>
          </a:p>
          <a:p>
            <a:pPr algn="ctr"/>
            <a:r>
              <a:rPr lang="en-US" sz="1400" dirty="0" smtClean="0"/>
              <a:t>16363:2012</a:t>
            </a:r>
          </a:p>
        </p:txBody>
      </p:sp>
      <p:sp>
        <p:nvSpPr>
          <p:cNvPr id="12" name="Rectangle 11"/>
          <p:cNvSpPr/>
          <p:nvPr/>
        </p:nvSpPr>
        <p:spPr>
          <a:xfrm>
            <a:off x="5364088" y="4797152"/>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ISO</a:t>
            </a:r>
          </a:p>
          <a:p>
            <a:pPr algn="ctr"/>
            <a:r>
              <a:rPr lang="en-US" sz="1400" dirty="0" smtClean="0"/>
              <a:t>16919:2014</a:t>
            </a:r>
          </a:p>
        </p:txBody>
      </p:sp>
      <p:sp>
        <p:nvSpPr>
          <p:cNvPr id="13" name="Rectangle 12"/>
          <p:cNvSpPr/>
          <p:nvPr/>
        </p:nvSpPr>
        <p:spPr>
          <a:xfrm>
            <a:off x="3275856" y="270892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NESTOR</a:t>
            </a:r>
          </a:p>
        </p:txBody>
      </p:sp>
      <p:cxnSp>
        <p:nvCxnSpPr>
          <p:cNvPr id="14" name="Elbow Connector 13"/>
          <p:cNvCxnSpPr>
            <a:stCxn id="6" idx="3"/>
            <a:endCxn id="13" idx="1"/>
          </p:cNvCxnSpPr>
          <p:nvPr/>
        </p:nvCxnSpPr>
        <p:spPr>
          <a:xfrm>
            <a:off x="2123728" y="3104964"/>
            <a:ext cx="115212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5576" y="1628800"/>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OAIS</a:t>
            </a:r>
          </a:p>
        </p:txBody>
      </p:sp>
      <p:cxnSp>
        <p:nvCxnSpPr>
          <p:cNvPr id="18" name="Elbow Connector 17"/>
          <p:cNvCxnSpPr>
            <a:stCxn id="6" idx="3"/>
            <a:endCxn id="9" idx="1"/>
          </p:cNvCxnSpPr>
          <p:nvPr/>
        </p:nvCxnSpPr>
        <p:spPr>
          <a:xfrm>
            <a:off x="2123728" y="3104964"/>
            <a:ext cx="1872208" cy="20882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3"/>
            <a:endCxn id="9" idx="1"/>
          </p:cNvCxnSpPr>
          <p:nvPr/>
        </p:nvCxnSpPr>
        <p:spPr>
          <a:xfrm>
            <a:off x="2123728" y="4113076"/>
            <a:ext cx="1872208" cy="108012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92080" y="1124744"/>
            <a:ext cx="136815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ICSU</a:t>
            </a:r>
          </a:p>
          <a:p>
            <a:pPr algn="ctr"/>
            <a:r>
              <a:rPr lang="en-US" sz="1400" dirty="0" smtClean="0"/>
              <a:t>WDS</a:t>
            </a:r>
          </a:p>
        </p:txBody>
      </p:sp>
      <p:sp>
        <p:nvSpPr>
          <p:cNvPr id="27" name="Rectangle 26"/>
          <p:cNvSpPr/>
          <p:nvPr/>
        </p:nvSpPr>
        <p:spPr>
          <a:xfrm>
            <a:off x="5292080" y="2060848"/>
            <a:ext cx="1368152" cy="7920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DSA</a:t>
            </a:r>
          </a:p>
        </p:txBody>
      </p:sp>
      <p:cxnSp>
        <p:nvCxnSpPr>
          <p:cNvPr id="28" name="Elbow Connector 27"/>
          <p:cNvCxnSpPr>
            <a:stCxn id="17" idx="3"/>
            <a:endCxn id="4" idx="1"/>
          </p:cNvCxnSpPr>
          <p:nvPr/>
        </p:nvCxnSpPr>
        <p:spPr>
          <a:xfrm>
            <a:off x="2123728" y="2024844"/>
            <a:ext cx="115212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4" idx="3"/>
            <a:endCxn id="26" idx="1"/>
          </p:cNvCxnSpPr>
          <p:nvPr/>
        </p:nvCxnSpPr>
        <p:spPr>
          <a:xfrm flipV="1">
            <a:off x="4644008" y="1520788"/>
            <a:ext cx="648072"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4" idx="3"/>
            <a:endCxn id="27" idx="1"/>
          </p:cNvCxnSpPr>
          <p:nvPr/>
        </p:nvCxnSpPr>
        <p:spPr>
          <a:xfrm>
            <a:off x="4644008" y="2024844"/>
            <a:ext cx="648072"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52320" y="1556792"/>
            <a:ext cx="1368152" cy="792088"/>
          </a:xfrm>
          <a:prstGeom prst="rect">
            <a:avLst/>
          </a:prstGeom>
          <a:ln>
            <a:gradFill flip="none" rotWithShape="1">
              <a:gsLst>
                <a:gs pos="0">
                  <a:schemeClr val="accent4"/>
                </a:gs>
                <a:gs pos="100000">
                  <a:schemeClr val="accent6"/>
                </a:gs>
              </a:gsLst>
              <a:lin ang="0" scaled="1"/>
              <a:tileRect/>
            </a:gra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WDS</a:t>
            </a:r>
          </a:p>
          <a:p>
            <a:pPr algn="ctr"/>
            <a:r>
              <a:rPr lang="en-US" sz="1400" dirty="0" smtClean="0"/>
              <a:t>DSA</a:t>
            </a:r>
          </a:p>
        </p:txBody>
      </p:sp>
      <p:cxnSp>
        <p:nvCxnSpPr>
          <p:cNvPr id="40" name="Elbow Connector 39"/>
          <p:cNvCxnSpPr>
            <a:stCxn id="26" idx="3"/>
            <a:endCxn id="39" idx="1"/>
          </p:cNvCxnSpPr>
          <p:nvPr/>
        </p:nvCxnSpPr>
        <p:spPr>
          <a:xfrm>
            <a:off x="6660232" y="1520788"/>
            <a:ext cx="792088"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7" idx="3"/>
            <a:endCxn id="39" idx="1"/>
          </p:cNvCxnSpPr>
          <p:nvPr/>
        </p:nvCxnSpPr>
        <p:spPr>
          <a:xfrm flipV="1">
            <a:off x="6660232" y="1952836"/>
            <a:ext cx="792088" cy="5040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236296" y="1124744"/>
            <a:ext cx="1800200" cy="4464496"/>
          </a:xfrm>
          <a:prstGeom prst="rect">
            <a:avLst/>
          </a:prstGeom>
          <a:noFill/>
          <a:ln>
            <a:solidFill>
              <a:schemeClr val="bg1">
                <a:lumMod val="65000"/>
              </a:schemeClr>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RDA</a:t>
            </a:r>
          </a:p>
          <a:p>
            <a:pPr algn="ctr"/>
            <a:r>
              <a:rPr lang="en-US" sz="1400" dirty="0" smtClean="0"/>
              <a:t>WDS-DSA</a:t>
            </a:r>
          </a:p>
          <a:p>
            <a:pPr algn="ctr"/>
            <a:r>
              <a:rPr lang="en-US" sz="1400" dirty="0" smtClean="0"/>
              <a:t>Working Group:</a:t>
            </a:r>
          </a:p>
          <a:p>
            <a:pPr algn="ctr"/>
            <a:endParaRPr lang="en-US" sz="1400" dirty="0" smtClean="0"/>
          </a:p>
          <a:p>
            <a:pPr algn="ctr"/>
            <a:r>
              <a:rPr lang="en-US" sz="1400" dirty="0" smtClean="0"/>
              <a:t>Aligned Process</a:t>
            </a:r>
            <a:endParaRPr lang="en-US" sz="1400" dirty="0"/>
          </a:p>
          <a:p>
            <a:pPr algn="ctr"/>
            <a:r>
              <a:rPr lang="en-US" sz="1400" dirty="0" smtClean="0"/>
              <a:t>Maturity Model</a:t>
            </a:r>
          </a:p>
        </p:txBody>
      </p:sp>
      <p:sp>
        <p:nvSpPr>
          <p:cNvPr id="47" name="TextBox 46"/>
          <p:cNvSpPr txBox="1"/>
          <p:nvPr/>
        </p:nvSpPr>
        <p:spPr>
          <a:xfrm>
            <a:off x="2195736" y="5951021"/>
            <a:ext cx="5237331" cy="646331"/>
          </a:xfrm>
          <a:prstGeom prst="rect">
            <a:avLst/>
          </a:prstGeom>
          <a:noFill/>
        </p:spPr>
        <p:txBody>
          <a:bodyPr wrap="none" rtlCol="0">
            <a:spAutoFit/>
          </a:bodyPr>
          <a:lstStyle/>
          <a:p>
            <a:r>
              <a:rPr lang="en-US" dirty="0" smtClean="0"/>
              <a:t>All certifications are process-centric</a:t>
            </a:r>
          </a:p>
          <a:p>
            <a:r>
              <a:rPr lang="en-US" dirty="0" smtClean="0"/>
              <a:t>Except ICSU-WDS: adds </a:t>
            </a:r>
            <a:r>
              <a:rPr lang="en-US" b="1" dirty="0" smtClean="0"/>
              <a:t>data quality </a:t>
            </a:r>
            <a:r>
              <a:rPr lang="en-US" dirty="0" smtClean="0"/>
              <a:t>and sustainability</a:t>
            </a:r>
            <a:endParaRPr lang="en-US" dirty="0"/>
          </a:p>
        </p:txBody>
      </p:sp>
    </p:spTree>
    <p:extLst>
      <p:ext uri="{BB962C8B-B14F-4D97-AF65-F5344CB8AC3E}">
        <p14:creationId xmlns:p14="http://schemas.microsoft.com/office/powerpoint/2010/main" val="5788083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a:t>
            </a:r>
            <a:endParaRPr lang="en-ZA" dirty="0"/>
          </a:p>
        </p:txBody>
      </p:sp>
      <p:sp>
        <p:nvSpPr>
          <p:cNvPr id="3" name="Content Placeholder 2"/>
          <p:cNvSpPr>
            <a:spLocks noGrp="1"/>
          </p:cNvSpPr>
          <p:nvPr>
            <p:ph idx="1"/>
          </p:nvPr>
        </p:nvSpPr>
        <p:spPr/>
        <p:txBody>
          <a:bodyPr>
            <a:normAutofit/>
          </a:bodyPr>
          <a:lstStyle/>
          <a:p>
            <a:r>
              <a:rPr lang="en-ZA" dirty="0" smtClean="0"/>
              <a:t>How do we make an objective assessment of a complex, multi-faceted evaluation?</a:t>
            </a:r>
          </a:p>
          <a:p>
            <a:endParaRPr lang="en-ZA" dirty="0"/>
          </a:p>
          <a:p>
            <a:r>
              <a:rPr lang="en-ZA" dirty="0"/>
              <a:t>Will someone else reach the same conclusion</a:t>
            </a:r>
            <a:r>
              <a:rPr lang="en-ZA" dirty="0" smtClean="0"/>
              <a:t>?</a:t>
            </a:r>
          </a:p>
          <a:p>
            <a:endParaRPr lang="en-ZA" dirty="0"/>
          </a:p>
          <a:p>
            <a:r>
              <a:rPr lang="en-ZA" dirty="0" smtClean="0"/>
              <a:t>How do we know where we are in terms of performance, and how do we account for multiple sets of objectives and criteria for compliance?</a:t>
            </a:r>
          </a:p>
          <a:p>
            <a:endParaRPr lang="en-ZA" dirty="0"/>
          </a:p>
          <a:p>
            <a:r>
              <a:rPr lang="en-ZA" dirty="0" smtClean="0"/>
              <a:t>What do we need to do to improve?</a:t>
            </a:r>
          </a:p>
          <a:p>
            <a:endParaRPr lang="en-ZA" dirty="0"/>
          </a:p>
        </p:txBody>
      </p:sp>
      <p:sp>
        <p:nvSpPr>
          <p:cNvPr id="5" name="Rectangle 4"/>
          <p:cNvSpPr/>
          <p:nvPr/>
        </p:nvSpPr>
        <p:spPr>
          <a:xfrm>
            <a:off x="2267744" y="6021288"/>
            <a:ext cx="4824536" cy="461665"/>
          </a:xfrm>
          <a:prstGeom prst="rect">
            <a:avLst/>
          </a:prstGeom>
        </p:spPr>
        <p:txBody>
          <a:bodyPr wrap="square">
            <a:spAutoFit/>
          </a:bodyPr>
          <a:lstStyle/>
          <a:p>
            <a:r>
              <a:rPr lang="en-US" sz="1200" dirty="0">
                <a:solidFill>
                  <a:srgbClr val="35491D"/>
                </a:solidFill>
              </a:rPr>
              <a:t>https://</a:t>
            </a:r>
            <a:r>
              <a:rPr lang="en-US" sz="1200" dirty="0" err="1">
                <a:solidFill>
                  <a:srgbClr val="35491D"/>
                </a:solidFill>
              </a:rPr>
              <a:t>www.icsu-wds.org</a:t>
            </a:r>
            <a:r>
              <a:rPr lang="en-US" sz="1200" dirty="0">
                <a:solidFill>
                  <a:srgbClr val="35491D"/>
                </a:solidFill>
              </a:rPr>
              <a:t>/news/</a:t>
            </a:r>
            <a:r>
              <a:rPr lang="en-US" sz="1200" dirty="0" err="1">
                <a:solidFill>
                  <a:srgbClr val="35491D"/>
                </a:solidFill>
              </a:rPr>
              <a:t>wds</a:t>
            </a:r>
            <a:r>
              <a:rPr lang="en-US" sz="1200" dirty="0">
                <a:solidFill>
                  <a:srgbClr val="35491D"/>
                </a:solidFill>
              </a:rPr>
              <a:t>-related/a-maturity-model-for-digital-data-centers</a:t>
            </a:r>
          </a:p>
        </p:txBody>
      </p:sp>
    </p:spTree>
    <p:extLst>
      <p:ext uri="{BB962C8B-B14F-4D97-AF65-F5344CB8AC3E}">
        <p14:creationId xmlns:p14="http://schemas.microsoft.com/office/powerpoint/2010/main" val="2670988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Alternative Classifications/ Scales of Maturity</a:t>
            </a:r>
            <a:endParaRPr lang="en-ZA"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268760"/>
            <a:ext cx="83724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722046343"/>
              </p:ext>
            </p:extLst>
          </p:nvPr>
        </p:nvGraphicFramePr>
        <p:xfrm>
          <a:off x="385764" y="3429000"/>
          <a:ext cx="8372478" cy="457200"/>
        </p:xfrm>
        <a:graphic>
          <a:graphicData uri="http://schemas.openxmlformats.org/drawingml/2006/table">
            <a:tbl>
              <a:tblPr firstRow="1" bandRow="1">
                <a:tableStyleId>{35758FB7-9AC5-4552-8A53-C91805E547FA}</a:tableStyleId>
              </a:tblPr>
              <a:tblGrid>
                <a:gridCol w="1395413"/>
                <a:gridCol w="1395413"/>
                <a:gridCol w="1395413"/>
                <a:gridCol w="1395413"/>
                <a:gridCol w="1395413"/>
                <a:gridCol w="1395413"/>
              </a:tblGrid>
              <a:tr h="370840">
                <a:tc>
                  <a:txBody>
                    <a:bodyPr/>
                    <a:lstStyle/>
                    <a:p>
                      <a:pPr algn="ctr"/>
                      <a:r>
                        <a:rPr lang="en-ZA" sz="1200" dirty="0" smtClean="0">
                          <a:solidFill>
                            <a:schemeClr val="accent1">
                              <a:lumMod val="50000"/>
                            </a:schemeClr>
                          </a:solidFill>
                        </a:rPr>
                        <a:t>Ignorance</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Awareness</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Adoption</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Implementation</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Management</a:t>
                      </a:r>
                      <a:endParaRPr lang="en-ZA" sz="1200" dirty="0">
                        <a:solidFill>
                          <a:schemeClr val="accent1">
                            <a:lumMod val="50000"/>
                          </a:schemeClr>
                        </a:solidFill>
                      </a:endParaRPr>
                    </a:p>
                  </a:txBody>
                  <a:tcPr/>
                </a:tc>
                <a:tc>
                  <a:txBody>
                    <a:bodyPr/>
                    <a:lstStyle/>
                    <a:p>
                      <a:pPr algn="ctr"/>
                      <a:r>
                        <a:rPr lang="en-ZA" sz="1200" dirty="0" smtClean="0">
                          <a:solidFill>
                            <a:schemeClr val="accent1">
                              <a:lumMod val="50000"/>
                            </a:schemeClr>
                          </a:solidFill>
                        </a:rPr>
                        <a:t>Continuous</a:t>
                      </a:r>
                      <a:r>
                        <a:rPr lang="en-ZA" sz="1200" baseline="0" dirty="0" smtClean="0">
                          <a:solidFill>
                            <a:schemeClr val="accent1">
                              <a:lumMod val="50000"/>
                            </a:schemeClr>
                          </a:solidFill>
                        </a:rPr>
                        <a:t> Improvement</a:t>
                      </a:r>
                      <a:endParaRPr lang="en-ZA" sz="1200" dirty="0">
                        <a:solidFill>
                          <a:schemeClr val="accent1">
                            <a:lumMod val="50000"/>
                          </a:schemeClr>
                        </a:solidFill>
                      </a:endParaRPr>
                    </a:p>
                  </a:txBody>
                  <a:tcPr/>
                </a:tc>
              </a:tr>
            </a:tbl>
          </a:graphicData>
        </a:graphic>
      </p:graphicFrame>
    </p:spTree>
    <p:extLst>
      <p:ext uri="{BB962C8B-B14F-4D97-AF65-F5344CB8AC3E}">
        <p14:creationId xmlns:p14="http://schemas.microsoft.com/office/powerpoint/2010/main" val="420180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Scope of Management</a:t>
            </a:r>
            <a:endParaRPr lang="en-Z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268760"/>
            <a:ext cx="83724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5373861" y="3356992"/>
            <a:ext cx="3384376" cy="1728192"/>
          </a:xfrm>
          <a:prstGeom prst="wedgeRectCallout">
            <a:avLst>
              <a:gd name="adj1" fmla="val -161898"/>
              <a:gd name="adj2" fmla="val -5948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000" dirty="0" smtClean="0"/>
              <a:t>Populated from an ‘Objective Hierarchy’, KPA’s, etc.</a:t>
            </a:r>
            <a:endParaRPr lang="en-ZA" sz="2000" dirty="0"/>
          </a:p>
        </p:txBody>
      </p:sp>
    </p:spTree>
    <p:extLst>
      <p:ext uri="{BB962C8B-B14F-4D97-AF65-F5344CB8AC3E}">
        <p14:creationId xmlns:p14="http://schemas.microsoft.com/office/powerpoint/2010/main" val="1734107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 Hierarchy …</a:t>
            </a:r>
            <a:endParaRPr lang="en-ZA" dirty="0"/>
          </a:p>
        </p:txBody>
      </p:sp>
      <p:sp>
        <p:nvSpPr>
          <p:cNvPr id="4" name="Oval 3"/>
          <p:cNvSpPr/>
          <p:nvPr/>
        </p:nvSpPr>
        <p:spPr>
          <a:xfrm>
            <a:off x="539552"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WDS</a:t>
            </a:r>
            <a:endParaRPr lang="en-ZA" sz="1200" dirty="0"/>
          </a:p>
        </p:txBody>
      </p:sp>
      <p:sp>
        <p:nvSpPr>
          <p:cNvPr id="5" name="Oval 4"/>
          <p:cNvSpPr/>
          <p:nvPr/>
        </p:nvSpPr>
        <p:spPr>
          <a:xfrm>
            <a:off x="2987824"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Governance</a:t>
            </a:r>
            <a:endParaRPr lang="en-ZA" sz="1200" dirty="0"/>
          </a:p>
        </p:txBody>
      </p:sp>
      <p:sp>
        <p:nvSpPr>
          <p:cNvPr id="7" name="Oval 6"/>
          <p:cNvSpPr/>
          <p:nvPr/>
        </p:nvSpPr>
        <p:spPr>
          <a:xfrm>
            <a:off x="2987824" y="2420888"/>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Networking &amp; Sharing</a:t>
            </a:r>
            <a:endParaRPr lang="en-ZA" sz="1200" dirty="0"/>
          </a:p>
        </p:txBody>
      </p:sp>
      <p:cxnSp>
        <p:nvCxnSpPr>
          <p:cNvPr id="12" name="Elbow Connector 11"/>
          <p:cNvCxnSpPr>
            <a:stCxn id="4" idx="6"/>
            <a:endCxn id="5" idx="2"/>
          </p:cNvCxnSpPr>
          <p:nvPr/>
        </p:nvCxnSpPr>
        <p:spPr>
          <a:xfrm>
            <a:off x="2123728" y="1880828"/>
            <a:ext cx="86409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6"/>
            <a:endCxn id="7" idx="2"/>
          </p:cNvCxnSpPr>
          <p:nvPr/>
        </p:nvCxnSpPr>
        <p:spPr>
          <a:xfrm>
            <a:off x="2123728" y="1880828"/>
            <a:ext cx="864096" cy="8640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87824" y="3274807"/>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Policies and Procedures</a:t>
            </a:r>
            <a:endParaRPr lang="en-ZA" sz="1200" dirty="0"/>
          </a:p>
        </p:txBody>
      </p:sp>
      <p:cxnSp>
        <p:nvCxnSpPr>
          <p:cNvPr id="43" name="Elbow Connector 42"/>
          <p:cNvCxnSpPr>
            <a:stCxn id="4" idx="6"/>
            <a:endCxn id="41" idx="2"/>
          </p:cNvCxnSpPr>
          <p:nvPr/>
        </p:nvCxnSpPr>
        <p:spPr>
          <a:xfrm>
            <a:off x="2123728" y="1880828"/>
            <a:ext cx="864096" cy="17180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987824" y="4149080"/>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Infrastructure</a:t>
            </a:r>
            <a:endParaRPr lang="en-ZA" sz="1200" dirty="0"/>
          </a:p>
        </p:txBody>
      </p:sp>
      <p:cxnSp>
        <p:nvCxnSpPr>
          <p:cNvPr id="52" name="Elbow Connector 51"/>
          <p:cNvCxnSpPr>
            <a:stCxn id="4" idx="6"/>
            <a:endCxn id="50" idx="2"/>
          </p:cNvCxnSpPr>
          <p:nvPr/>
        </p:nvCxnSpPr>
        <p:spPr>
          <a:xfrm>
            <a:off x="2123728" y="1880828"/>
            <a:ext cx="864096" cy="259228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75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Trends</a:t>
            </a:r>
            <a:endParaRPr lang="en-US" dirty="0"/>
          </a:p>
        </p:txBody>
      </p:sp>
      <p:sp>
        <p:nvSpPr>
          <p:cNvPr id="3" name="Content Placeholder 2"/>
          <p:cNvSpPr>
            <a:spLocks noGrp="1"/>
          </p:cNvSpPr>
          <p:nvPr>
            <p:ph idx="1"/>
          </p:nvPr>
        </p:nvSpPr>
        <p:spPr>
          <a:xfrm>
            <a:off x="467544" y="1124744"/>
            <a:ext cx="6048672" cy="4525963"/>
          </a:xfrm>
        </p:spPr>
        <p:txBody>
          <a:bodyPr>
            <a:normAutofit fontScale="92500" lnSpcReduction="20000"/>
          </a:bodyPr>
          <a:lstStyle/>
          <a:p>
            <a:endParaRPr lang="en-US" dirty="0" smtClean="0"/>
          </a:p>
          <a:p>
            <a:r>
              <a:rPr lang="en-US" dirty="0" smtClean="0"/>
              <a:t>The Semantic Web</a:t>
            </a:r>
          </a:p>
          <a:p>
            <a:endParaRPr lang="en-US" dirty="0"/>
          </a:p>
          <a:p>
            <a:r>
              <a:rPr lang="en-US" dirty="0" smtClean="0"/>
              <a:t>Linked Open Data</a:t>
            </a:r>
          </a:p>
          <a:p>
            <a:pPr marL="0" indent="0">
              <a:buNone/>
            </a:pPr>
            <a:endParaRPr lang="en-US" dirty="0"/>
          </a:p>
          <a:p>
            <a:r>
              <a:rPr lang="en-US" dirty="0" smtClean="0"/>
              <a:t>Credibility of Science</a:t>
            </a:r>
          </a:p>
          <a:p>
            <a:endParaRPr lang="en-US" dirty="0"/>
          </a:p>
          <a:p>
            <a:r>
              <a:rPr lang="en-US" dirty="0" smtClean="0"/>
              <a:t>Policy and Pressure from Funders</a:t>
            </a:r>
          </a:p>
          <a:p>
            <a:endParaRPr lang="en-US" dirty="0"/>
          </a:p>
          <a:p>
            <a:r>
              <a:rPr lang="en-US" dirty="0"/>
              <a:t>Emergence of Data Citation </a:t>
            </a:r>
            <a:r>
              <a:rPr lang="en-US" dirty="0" smtClean="0"/>
              <a:t>Indices</a:t>
            </a:r>
          </a:p>
          <a:p>
            <a:endParaRPr lang="en-US" dirty="0"/>
          </a:p>
          <a:p>
            <a:r>
              <a:rPr lang="en-US" dirty="0"/>
              <a:t>Industry Consensus on Data Publication Workflows, Roles, and Responsibilities</a:t>
            </a:r>
          </a:p>
          <a:p>
            <a:endParaRPr lang="en-US" dirty="0"/>
          </a:p>
        </p:txBody>
      </p:sp>
      <p:sp>
        <p:nvSpPr>
          <p:cNvPr id="4" name="Up-Down Arrow 3"/>
          <p:cNvSpPr/>
          <p:nvPr/>
        </p:nvSpPr>
        <p:spPr>
          <a:xfrm>
            <a:off x="6444208" y="1412776"/>
            <a:ext cx="1872208" cy="38884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59077" y="980728"/>
            <a:ext cx="925291" cy="369332"/>
          </a:xfrm>
          <a:prstGeom prst="rect">
            <a:avLst/>
          </a:prstGeom>
          <a:noFill/>
        </p:spPr>
        <p:txBody>
          <a:bodyPr wrap="none" rtlCol="0">
            <a:spAutoFit/>
          </a:bodyPr>
          <a:lstStyle/>
          <a:p>
            <a:r>
              <a:rPr lang="en-US" dirty="0" smtClean="0"/>
              <a:t>General</a:t>
            </a:r>
            <a:endParaRPr lang="en-US" dirty="0"/>
          </a:p>
        </p:txBody>
      </p:sp>
      <p:sp>
        <p:nvSpPr>
          <p:cNvPr id="6" name="TextBox 5"/>
          <p:cNvSpPr txBox="1"/>
          <p:nvPr/>
        </p:nvSpPr>
        <p:spPr>
          <a:xfrm>
            <a:off x="6876256" y="5301208"/>
            <a:ext cx="897226" cy="369332"/>
          </a:xfrm>
          <a:prstGeom prst="rect">
            <a:avLst/>
          </a:prstGeom>
          <a:noFill/>
        </p:spPr>
        <p:txBody>
          <a:bodyPr wrap="none" rtlCol="0">
            <a:spAutoFit/>
          </a:bodyPr>
          <a:lstStyle/>
          <a:p>
            <a:r>
              <a:rPr lang="en-US" dirty="0" smtClean="0"/>
              <a:t>Specific</a:t>
            </a:r>
            <a:endParaRPr lang="en-US" dirty="0"/>
          </a:p>
        </p:txBody>
      </p:sp>
    </p:spTree>
    <p:extLst>
      <p:ext uri="{BB962C8B-B14F-4D97-AF65-F5344CB8AC3E}">
        <p14:creationId xmlns:p14="http://schemas.microsoft.com/office/powerpoint/2010/main" val="1668072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 Hierarchy …</a:t>
            </a:r>
            <a:endParaRPr lang="en-ZA" dirty="0"/>
          </a:p>
        </p:txBody>
      </p:sp>
      <p:sp>
        <p:nvSpPr>
          <p:cNvPr id="4" name="Oval 3"/>
          <p:cNvSpPr/>
          <p:nvPr/>
        </p:nvSpPr>
        <p:spPr>
          <a:xfrm>
            <a:off x="539552"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WDS</a:t>
            </a:r>
            <a:endParaRPr lang="en-ZA" sz="1200" dirty="0"/>
          </a:p>
        </p:txBody>
      </p:sp>
      <p:sp>
        <p:nvSpPr>
          <p:cNvPr id="5" name="Oval 4"/>
          <p:cNvSpPr/>
          <p:nvPr/>
        </p:nvSpPr>
        <p:spPr>
          <a:xfrm>
            <a:off x="2627784"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Governance</a:t>
            </a:r>
            <a:endParaRPr lang="en-ZA" sz="1200" dirty="0"/>
          </a:p>
        </p:txBody>
      </p:sp>
      <p:sp>
        <p:nvSpPr>
          <p:cNvPr id="6" name="Oval 5"/>
          <p:cNvSpPr/>
          <p:nvPr/>
        </p:nvSpPr>
        <p:spPr>
          <a:xfrm>
            <a:off x="4716016"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Vision &amp;</a:t>
            </a:r>
          </a:p>
          <a:p>
            <a:pPr algn="ctr"/>
            <a:r>
              <a:rPr lang="en-ZA" sz="1200" dirty="0" smtClean="0"/>
              <a:t>Planning</a:t>
            </a:r>
          </a:p>
        </p:txBody>
      </p:sp>
      <p:sp>
        <p:nvSpPr>
          <p:cNvPr id="7" name="Oval 6"/>
          <p:cNvSpPr/>
          <p:nvPr/>
        </p:nvSpPr>
        <p:spPr>
          <a:xfrm>
            <a:off x="2627784"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Networking &amp; Sharing</a:t>
            </a:r>
            <a:endParaRPr lang="en-ZA" sz="1200" dirty="0"/>
          </a:p>
        </p:txBody>
      </p:sp>
      <p:sp>
        <p:nvSpPr>
          <p:cNvPr id="8" name="Oval 7"/>
          <p:cNvSpPr/>
          <p:nvPr/>
        </p:nvSpPr>
        <p:spPr>
          <a:xfrm>
            <a:off x="4716016"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Expertise</a:t>
            </a:r>
            <a:endParaRPr lang="en-ZA" sz="1200" dirty="0"/>
          </a:p>
        </p:txBody>
      </p:sp>
      <p:sp>
        <p:nvSpPr>
          <p:cNvPr id="9" name="Oval 8"/>
          <p:cNvSpPr/>
          <p:nvPr/>
        </p:nvSpPr>
        <p:spPr>
          <a:xfrm>
            <a:off x="4724072"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Oversight</a:t>
            </a:r>
            <a:endParaRPr lang="en-ZA" sz="1200" dirty="0"/>
          </a:p>
        </p:txBody>
      </p:sp>
      <p:sp>
        <p:nvSpPr>
          <p:cNvPr id="10" name="Oval 9"/>
          <p:cNvSpPr/>
          <p:nvPr/>
        </p:nvSpPr>
        <p:spPr>
          <a:xfrm>
            <a:off x="4728359" y="299695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Mandate</a:t>
            </a:r>
            <a:endParaRPr lang="en-ZA" sz="1200" dirty="0"/>
          </a:p>
        </p:txBody>
      </p:sp>
      <p:cxnSp>
        <p:nvCxnSpPr>
          <p:cNvPr id="12" name="Elbow Connector 11"/>
          <p:cNvCxnSpPr>
            <a:stCxn id="4" idx="6"/>
            <a:endCxn id="5" idx="2"/>
          </p:cNvCxnSpPr>
          <p:nvPr/>
        </p:nvCxnSpPr>
        <p:spPr>
          <a:xfrm>
            <a:off x="2123728"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 idx="6"/>
            <a:endCxn id="6" idx="2"/>
          </p:cNvCxnSpPr>
          <p:nvPr/>
        </p:nvCxnSpPr>
        <p:spPr>
          <a:xfrm>
            <a:off x="4211960"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6"/>
            <a:endCxn id="9" idx="2"/>
          </p:cNvCxnSpPr>
          <p:nvPr/>
        </p:nvCxnSpPr>
        <p:spPr>
          <a:xfrm>
            <a:off x="4211960" y="1880828"/>
            <a:ext cx="512112" cy="72008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 idx="6"/>
            <a:endCxn id="10" idx="2"/>
          </p:cNvCxnSpPr>
          <p:nvPr/>
        </p:nvCxnSpPr>
        <p:spPr>
          <a:xfrm>
            <a:off x="4211960" y="1880828"/>
            <a:ext cx="516399"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6"/>
            <a:endCxn id="7" idx="2"/>
          </p:cNvCxnSpPr>
          <p:nvPr/>
        </p:nvCxnSpPr>
        <p:spPr>
          <a:xfrm>
            <a:off x="2123728" y="1880828"/>
            <a:ext cx="504056" cy="3600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6"/>
            <a:endCxn id="8" idx="2"/>
          </p:cNvCxnSpPr>
          <p:nvPr/>
        </p:nvCxnSpPr>
        <p:spPr>
          <a:xfrm>
            <a:off x="4211960" y="54812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16016" y="376626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25" name="Elbow Connector 24"/>
          <p:cNvCxnSpPr>
            <a:stCxn id="5" idx="6"/>
            <a:endCxn id="23" idx="2"/>
          </p:cNvCxnSpPr>
          <p:nvPr/>
        </p:nvCxnSpPr>
        <p:spPr>
          <a:xfrm>
            <a:off x="4211960" y="1880828"/>
            <a:ext cx="504056" cy="220946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804248"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Science Committee</a:t>
            </a:r>
            <a:endParaRPr lang="en-ZA" sz="1200" dirty="0"/>
          </a:p>
        </p:txBody>
      </p:sp>
      <p:cxnSp>
        <p:nvCxnSpPr>
          <p:cNvPr id="30" name="Elbow Connector 29"/>
          <p:cNvCxnSpPr>
            <a:stCxn id="9" idx="6"/>
            <a:endCxn id="28" idx="2"/>
          </p:cNvCxnSpPr>
          <p:nvPr/>
        </p:nvCxnSpPr>
        <p:spPr>
          <a:xfrm>
            <a:off x="6308248" y="2600908"/>
            <a:ext cx="496000"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804248" y="298556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Tech Steering</a:t>
            </a:r>
          </a:p>
          <a:p>
            <a:pPr algn="ctr"/>
            <a:r>
              <a:rPr lang="en-ZA" sz="1200" dirty="0" smtClean="0"/>
              <a:t>Committee</a:t>
            </a:r>
            <a:endParaRPr lang="en-ZA" sz="1200" dirty="0"/>
          </a:p>
        </p:txBody>
      </p:sp>
      <p:cxnSp>
        <p:nvCxnSpPr>
          <p:cNvPr id="34" name="Elbow Connector 33"/>
          <p:cNvCxnSpPr>
            <a:stCxn id="9" idx="6"/>
            <a:endCxn id="32" idx="2"/>
          </p:cNvCxnSpPr>
          <p:nvPr/>
        </p:nvCxnSpPr>
        <p:spPr>
          <a:xfrm>
            <a:off x="6308248" y="2600908"/>
            <a:ext cx="496000" cy="70869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804248" y="371703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37" name="Elbow Connector 36"/>
          <p:cNvCxnSpPr>
            <a:stCxn id="9" idx="6"/>
            <a:endCxn id="35" idx="2"/>
          </p:cNvCxnSpPr>
          <p:nvPr/>
        </p:nvCxnSpPr>
        <p:spPr>
          <a:xfrm>
            <a:off x="6308248" y="2600908"/>
            <a:ext cx="496000"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804248" y="443711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0" name="Elbow Connector 39"/>
          <p:cNvCxnSpPr>
            <a:stCxn id="9" idx="6"/>
            <a:endCxn id="38" idx="2"/>
          </p:cNvCxnSpPr>
          <p:nvPr/>
        </p:nvCxnSpPr>
        <p:spPr>
          <a:xfrm>
            <a:off x="6308248" y="2600908"/>
            <a:ext cx="496000" cy="21602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27784" y="5867095"/>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3" name="Elbow Connector 42"/>
          <p:cNvCxnSpPr>
            <a:stCxn id="4" idx="6"/>
            <a:endCxn id="41" idx="2"/>
          </p:cNvCxnSpPr>
          <p:nvPr/>
        </p:nvCxnSpPr>
        <p:spPr>
          <a:xfrm>
            <a:off x="2123728" y="1880828"/>
            <a:ext cx="504056" cy="431030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785009"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46" name="Elbow Connector 45"/>
          <p:cNvCxnSpPr>
            <a:stCxn id="8" idx="6"/>
            <a:endCxn id="44" idx="2"/>
          </p:cNvCxnSpPr>
          <p:nvPr/>
        </p:nvCxnSpPr>
        <p:spPr>
          <a:xfrm>
            <a:off x="6300192" y="5481228"/>
            <a:ext cx="484817"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785009" y="587908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9" name="Elbow Connector 48"/>
          <p:cNvCxnSpPr>
            <a:stCxn id="8" idx="6"/>
            <a:endCxn id="47" idx="2"/>
          </p:cNvCxnSpPr>
          <p:nvPr/>
        </p:nvCxnSpPr>
        <p:spPr>
          <a:xfrm>
            <a:off x="6300192" y="5481228"/>
            <a:ext cx="484817" cy="72188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32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or Objective Graph</a:t>
            </a:r>
            <a:endParaRPr lang="en-ZA" dirty="0"/>
          </a:p>
        </p:txBody>
      </p:sp>
      <p:sp>
        <p:nvSpPr>
          <p:cNvPr id="4" name="Oval 3"/>
          <p:cNvSpPr/>
          <p:nvPr/>
        </p:nvSpPr>
        <p:spPr>
          <a:xfrm>
            <a:off x="539552"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WDS</a:t>
            </a:r>
            <a:endParaRPr lang="en-ZA" sz="1200" dirty="0"/>
          </a:p>
        </p:txBody>
      </p:sp>
      <p:sp>
        <p:nvSpPr>
          <p:cNvPr id="5" name="Oval 4"/>
          <p:cNvSpPr/>
          <p:nvPr/>
        </p:nvSpPr>
        <p:spPr>
          <a:xfrm>
            <a:off x="2627784"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Governance</a:t>
            </a:r>
            <a:endParaRPr lang="en-ZA" sz="1200" dirty="0"/>
          </a:p>
        </p:txBody>
      </p:sp>
      <p:sp>
        <p:nvSpPr>
          <p:cNvPr id="6" name="Oval 5"/>
          <p:cNvSpPr/>
          <p:nvPr/>
        </p:nvSpPr>
        <p:spPr>
          <a:xfrm>
            <a:off x="4716016" y="15567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Vision &amp;</a:t>
            </a:r>
          </a:p>
          <a:p>
            <a:pPr algn="ctr"/>
            <a:r>
              <a:rPr lang="en-ZA" sz="1200" dirty="0" smtClean="0"/>
              <a:t>Planning</a:t>
            </a:r>
          </a:p>
        </p:txBody>
      </p:sp>
      <p:sp>
        <p:nvSpPr>
          <p:cNvPr id="7" name="Oval 6"/>
          <p:cNvSpPr/>
          <p:nvPr/>
        </p:nvSpPr>
        <p:spPr>
          <a:xfrm>
            <a:off x="2627784"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Networking &amp; Sharing</a:t>
            </a:r>
            <a:endParaRPr lang="en-ZA" sz="1200" dirty="0"/>
          </a:p>
        </p:txBody>
      </p:sp>
      <p:sp>
        <p:nvSpPr>
          <p:cNvPr id="8" name="Oval 7"/>
          <p:cNvSpPr/>
          <p:nvPr/>
        </p:nvSpPr>
        <p:spPr>
          <a:xfrm>
            <a:off x="4716016"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Expertise</a:t>
            </a:r>
            <a:endParaRPr lang="en-ZA" sz="1200" dirty="0"/>
          </a:p>
        </p:txBody>
      </p:sp>
      <p:sp>
        <p:nvSpPr>
          <p:cNvPr id="9" name="Oval 8"/>
          <p:cNvSpPr/>
          <p:nvPr/>
        </p:nvSpPr>
        <p:spPr>
          <a:xfrm>
            <a:off x="4724072"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Oversight</a:t>
            </a:r>
            <a:endParaRPr lang="en-ZA" sz="1200" dirty="0"/>
          </a:p>
        </p:txBody>
      </p:sp>
      <p:sp>
        <p:nvSpPr>
          <p:cNvPr id="10" name="Oval 9"/>
          <p:cNvSpPr/>
          <p:nvPr/>
        </p:nvSpPr>
        <p:spPr>
          <a:xfrm>
            <a:off x="4728359" y="299695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Mandate</a:t>
            </a:r>
            <a:endParaRPr lang="en-ZA" sz="1200" dirty="0"/>
          </a:p>
        </p:txBody>
      </p:sp>
      <p:cxnSp>
        <p:nvCxnSpPr>
          <p:cNvPr id="12" name="Elbow Connector 11"/>
          <p:cNvCxnSpPr>
            <a:stCxn id="4" idx="6"/>
            <a:endCxn id="5" idx="2"/>
          </p:cNvCxnSpPr>
          <p:nvPr/>
        </p:nvCxnSpPr>
        <p:spPr>
          <a:xfrm>
            <a:off x="2123728"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 idx="6"/>
            <a:endCxn id="6" idx="2"/>
          </p:cNvCxnSpPr>
          <p:nvPr/>
        </p:nvCxnSpPr>
        <p:spPr>
          <a:xfrm>
            <a:off x="4211960" y="18808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6"/>
            <a:endCxn id="9" idx="2"/>
          </p:cNvCxnSpPr>
          <p:nvPr/>
        </p:nvCxnSpPr>
        <p:spPr>
          <a:xfrm>
            <a:off x="4211960" y="1880828"/>
            <a:ext cx="512112" cy="72008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 idx="6"/>
            <a:endCxn id="10" idx="2"/>
          </p:cNvCxnSpPr>
          <p:nvPr/>
        </p:nvCxnSpPr>
        <p:spPr>
          <a:xfrm>
            <a:off x="4211960" y="1880828"/>
            <a:ext cx="516399"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6"/>
            <a:endCxn id="7" idx="2"/>
          </p:cNvCxnSpPr>
          <p:nvPr/>
        </p:nvCxnSpPr>
        <p:spPr>
          <a:xfrm>
            <a:off x="2123728" y="1880828"/>
            <a:ext cx="504056" cy="3600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6"/>
            <a:endCxn id="8" idx="2"/>
          </p:cNvCxnSpPr>
          <p:nvPr/>
        </p:nvCxnSpPr>
        <p:spPr>
          <a:xfrm>
            <a:off x="4211960" y="5481228"/>
            <a:ext cx="50405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16016" y="376626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25" name="Elbow Connector 24"/>
          <p:cNvCxnSpPr>
            <a:stCxn id="5" idx="6"/>
            <a:endCxn id="23" idx="2"/>
          </p:cNvCxnSpPr>
          <p:nvPr/>
        </p:nvCxnSpPr>
        <p:spPr>
          <a:xfrm>
            <a:off x="4211960" y="1880828"/>
            <a:ext cx="504056" cy="220946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804248" y="227687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Science Committee</a:t>
            </a:r>
            <a:endParaRPr lang="en-ZA" sz="1200" dirty="0"/>
          </a:p>
        </p:txBody>
      </p:sp>
      <p:cxnSp>
        <p:nvCxnSpPr>
          <p:cNvPr id="30" name="Elbow Connector 29"/>
          <p:cNvCxnSpPr>
            <a:stCxn id="9" idx="6"/>
            <a:endCxn id="28" idx="2"/>
          </p:cNvCxnSpPr>
          <p:nvPr/>
        </p:nvCxnSpPr>
        <p:spPr>
          <a:xfrm>
            <a:off x="6308248" y="2600908"/>
            <a:ext cx="496000"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804248" y="298556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Tech Steering</a:t>
            </a:r>
          </a:p>
          <a:p>
            <a:pPr algn="ctr"/>
            <a:r>
              <a:rPr lang="en-ZA" sz="1200" dirty="0" smtClean="0"/>
              <a:t>Committee</a:t>
            </a:r>
            <a:endParaRPr lang="en-ZA" sz="1200" dirty="0"/>
          </a:p>
        </p:txBody>
      </p:sp>
      <p:cxnSp>
        <p:nvCxnSpPr>
          <p:cNvPr id="34" name="Elbow Connector 33"/>
          <p:cNvCxnSpPr>
            <a:stCxn id="9" idx="6"/>
            <a:endCxn id="32" idx="2"/>
          </p:cNvCxnSpPr>
          <p:nvPr/>
        </p:nvCxnSpPr>
        <p:spPr>
          <a:xfrm>
            <a:off x="6308248" y="2600908"/>
            <a:ext cx="496000" cy="70869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804248" y="371703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37" name="Elbow Connector 36"/>
          <p:cNvCxnSpPr>
            <a:stCxn id="9" idx="6"/>
            <a:endCxn id="35" idx="2"/>
          </p:cNvCxnSpPr>
          <p:nvPr/>
        </p:nvCxnSpPr>
        <p:spPr>
          <a:xfrm>
            <a:off x="6308248" y="2600908"/>
            <a:ext cx="496000" cy="144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804248" y="443711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0" name="Elbow Connector 39"/>
          <p:cNvCxnSpPr>
            <a:stCxn id="9" idx="6"/>
            <a:endCxn id="38" idx="2"/>
          </p:cNvCxnSpPr>
          <p:nvPr/>
        </p:nvCxnSpPr>
        <p:spPr>
          <a:xfrm>
            <a:off x="6308248" y="2600908"/>
            <a:ext cx="496000" cy="21602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27784" y="5867095"/>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3" name="Elbow Connector 42"/>
          <p:cNvCxnSpPr>
            <a:stCxn id="4" idx="6"/>
            <a:endCxn id="41" idx="2"/>
          </p:cNvCxnSpPr>
          <p:nvPr/>
        </p:nvCxnSpPr>
        <p:spPr>
          <a:xfrm>
            <a:off x="2123728" y="1880828"/>
            <a:ext cx="504056" cy="431030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785009" y="5157192"/>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Network of Experts</a:t>
            </a:r>
            <a:endParaRPr lang="en-ZA" sz="1200" dirty="0"/>
          </a:p>
        </p:txBody>
      </p:sp>
      <p:cxnSp>
        <p:nvCxnSpPr>
          <p:cNvPr id="46" name="Elbow Connector 45"/>
          <p:cNvCxnSpPr>
            <a:stCxn id="8" idx="6"/>
            <a:endCxn id="44" idx="2"/>
          </p:cNvCxnSpPr>
          <p:nvPr/>
        </p:nvCxnSpPr>
        <p:spPr>
          <a:xfrm>
            <a:off x="6300192" y="5481228"/>
            <a:ext cx="484817"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785009" y="5879081"/>
            <a:ext cx="158417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200" dirty="0" smtClean="0"/>
              <a:t>…</a:t>
            </a:r>
            <a:endParaRPr lang="en-ZA" sz="1200" dirty="0"/>
          </a:p>
        </p:txBody>
      </p:sp>
      <p:cxnSp>
        <p:nvCxnSpPr>
          <p:cNvPr id="49" name="Elbow Connector 48"/>
          <p:cNvCxnSpPr>
            <a:stCxn id="8" idx="6"/>
            <a:endCxn id="47" idx="2"/>
          </p:cNvCxnSpPr>
          <p:nvPr/>
        </p:nvCxnSpPr>
        <p:spPr>
          <a:xfrm>
            <a:off x="6300192" y="5481228"/>
            <a:ext cx="484817" cy="72188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4" idx="6"/>
            <a:endCxn id="35" idx="6"/>
          </p:cNvCxnSpPr>
          <p:nvPr/>
        </p:nvCxnSpPr>
        <p:spPr>
          <a:xfrm flipV="1">
            <a:off x="8369185" y="4041068"/>
            <a:ext cx="19239" cy="1440160"/>
          </a:xfrm>
          <a:prstGeom prst="bentConnector3">
            <a:avLst>
              <a:gd name="adj1" fmla="val 2210406"/>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1785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Large and Complex Matrix …</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72671"/>
            <a:ext cx="5271120" cy="32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ight Arrow 36"/>
          <p:cNvSpPr/>
          <p:nvPr/>
        </p:nvSpPr>
        <p:spPr>
          <a:xfrm flipH="1">
            <a:off x="1403648" y="3429000"/>
            <a:ext cx="2232248"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69122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 each with Metrics</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85763" y="2298365"/>
            <a:ext cx="8372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57438" y="5013176"/>
            <a:ext cx="7191026" cy="216024"/>
          </a:xfrm>
          <a:prstGeom prst="rect">
            <a:avLst/>
          </a:prstGeom>
          <a:gradFill>
            <a:gsLst>
              <a:gs pos="0">
                <a:srgbClr val="FF3399"/>
              </a:gs>
              <a:gs pos="25000">
                <a:srgbClr val="FF6633"/>
              </a:gs>
              <a:gs pos="50000">
                <a:srgbClr val="FFFF00"/>
              </a:gs>
              <a:gs pos="75000">
                <a:srgbClr val="01A78F"/>
              </a:gs>
              <a:gs pos="100000">
                <a:srgbClr val="3366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ular Callout 8"/>
          <p:cNvSpPr/>
          <p:nvPr/>
        </p:nvSpPr>
        <p:spPr>
          <a:xfrm>
            <a:off x="755576" y="5085184"/>
            <a:ext cx="3384376" cy="1728192"/>
          </a:xfrm>
          <a:prstGeom prst="wedgeRectCallout">
            <a:avLst>
              <a:gd name="adj1" fmla="val 84090"/>
              <a:gd name="adj2" fmla="val -7685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dirty="0" smtClean="0"/>
              <a:t>Supported by relevant user requirements, specifications, standards, and reference implementations.</a:t>
            </a:r>
          </a:p>
          <a:p>
            <a:pPr algn="ctr"/>
            <a:r>
              <a:rPr lang="en-ZA" sz="1600" dirty="0" smtClean="0"/>
              <a:t>“Good” or “Best” practice</a:t>
            </a:r>
            <a:endParaRPr lang="en-ZA" sz="1600" dirty="0"/>
          </a:p>
        </p:txBody>
      </p:sp>
    </p:spTree>
    <p:extLst>
      <p:ext uri="{BB962C8B-B14F-4D97-AF65-F5344CB8AC3E}">
        <p14:creationId xmlns:p14="http://schemas.microsoft.com/office/powerpoint/2010/main" val="3996887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Current Performance</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195"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564" y="2276872"/>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982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Self-Assessment</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195"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664" y="2276872"/>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4408227" y="2265528"/>
            <a:ext cx="2893325" cy="4039738"/>
          </a:xfrm>
          <a:custGeom>
            <a:avLst/>
            <a:gdLst>
              <a:gd name="connsiteX0" fmla="*/ 1446663 w 2893325"/>
              <a:gd name="connsiteY0" fmla="*/ 0 h 4039738"/>
              <a:gd name="connsiteX1" fmla="*/ 1460310 w 2893325"/>
              <a:gd name="connsiteY1" fmla="*/ 177421 h 4039738"/>
              <a:gd name="connsiteX2" fmla="*/ 2893325 w 2893325"/>
              <a:gd name="connsiteY2" fmla="*/ 191069 h 4039738"/>
              <a:gd name="connsiteX3" fmla="*/ 2893325 w 2893325"/>
              <a:gd name="connsiteY3" fmla="*/ 968991 h 4039738"/>
              <a:gd name="connsiteX4" fmla="*/ 1446663 w 2893325"/>
              <a:gd name="connsiteY4" fmla="*/ 996287 h 4039738"/>
              <a:gd name="connsiteX5" fmla="*/ 1446663 w 2893325"/>
              <a:gd name="connsiteY5" fmla="*/ 1951630 h 4039738"/>
              <a:gd name="connsiteX6" fmla="*/ 0 w 2893325"/>
              <a:gd name="connsiteY6" fmla="*/ 1951630 h 4039738"/>
              <a:gd name="connsiteX7" fmla="*/ 0 w 2893325"/>
              <a:gd name="connsiteY7" fmla="*/ 2101756 h 4039738"/>
              <a:gd name="connsiteX8" fmla="*/ 1460310 w 2893325"/>
              <a:gd name="connsiteY8" fmla="*/ 2129051 h 4039738"/>
              <a:gd name="connsiteX9" fmla="*/ 1460310 w 2893325"/>
              <a:gd name="connsiteY9" fmla="*/ 2784144 h 4039738"/>
              <a:gd name="connsiteX10" fmla="*/ 2893325 w 2893325"/>
              <a:gd name="connsiteY10" fmla="*/ 2756848 h 4039738"/>
              <a:gd name="connsiteX11" fmla="*/ 2893325 w 2893325"/>
              <a:gd name="connsiteY11" fmla="*/ 3398293 h 4039738"/>
              <a:gd name="connsiteX12" fmla="*/ 1446663 w 2893325"/>
              <a:gd name="connsiteY12" fmla="*/ 3398293 h 4039738"/>
              <a:gd name="connsiteX13" fmla="*/ 1446663 w 2893325"/>
              <a:gd name="connsiteY13" fmla="*/ 4039738 h 403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3325" h="4039738">
                <a:moveTo>
                  <a:pt x="1446663" y="0"/>
                </a:moveTo>
                <a:lnTo>
                  <a:pt x="1460310" y="177421"/>
                </a:lnTo>
                <a:lnTo>
                  <a:pt x="2893325" y="191069"/>
                </a:lnTo>
                <a:lnTo>
                  <a:pt x="2893325" y="968991"/>
                </a:lnTo>
                <a:lnTo>
                  <a:pt x="1446663" y="996287"/>
                </a:lnTo>
                <a:lnTo>
                  <a:pt x="1446663" y="1951630"/>
                </a:lnTo>
                <a:lnTo>
                  <a:pt x="0" y="1951630"/>
                </a:lnTo>
                <a:lnTo>
                  <a:pt x="0" y="2101756"/>
                </a:lnTo>
                <a:lnTo>
                  <a:pt x="1460310" y="2129051"/>
                </a:lnTo>
                <a:lnTo>
                  <a:pt x="1460310" y="2784144"/>
                </a:lnTo>
                <a:lnTo>
                  <a:pt x="2893325" y="2756848"/>
                </a:lnTo>
                <a:lnTo>
                  <a:pt x="2893325" y="3398293"/>
                </a:lnTo>
                <a:lnTo>
                  <a:pt x="1446663" y="3398293"/>
                </a:lnTo>
                <a:lnTo>
                  <a:pt x="1446663" y="4039738"/>
                </a:ln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ZA"/>
          </a:p>
        </p:txBody>
      </p:sp>
      <p:sp>
        <p:nvSpPr>
          <p:cNvPr id="5" name="Freeform 4"/>
          <p:cNvSpPr/>
          <p:nvPr/>
        </p:nvSpPr>
        <p:spPr>
          <a:xfrm>
            <a:off x="1528549" y="4708478"/>
            <a:ext cx="5759355" cy="655092"/>
          </a:xfrm>
          <a:custGeom>
            <a:avLst/>
            <a:gdLst>
              <a:gd name="connsiteX0" fmla="*/ 0 w 5759355"/>
              <a:gd name="connsiteY0" fmla="*/ 0 h 655092"/>
              <a:gd name="connsiteX1" fmla="*/ 4312693 w 5759355"/>
              <a:gd name="connsiteY1" fmla="*/ 13647 h 655092"/>
              <a:gd name="connsiteX2" fmla="*/ 4312693 w 5759355"/>
              <a:gd name="connsiteY2" fmla="*/ 368489 h 655092"/>
              <a:gd name="connsiteX3" fmla="*/ 5745708 w 5759355"/>
              <a:gd name="connsiteY3" fmla="*/ 354841 h 655092"/>
              <a:gd name="connsiteX4" fmla="*/ 5759355 w 5759355"/>
              <a:gd name="connsiteY4" fmla="*/ 655092 h 655092"/>
              <a:gd name="connsiteX5" fmla="*/ 13648 w 5759355"/>
              <a:gd name="connsiteY5" fmla="*/ 641444 h 6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9355" h="655092">
                <a:moveTo>
                  <a:pt x="0" y="0"/>
                </a:moveTo>
                <a:lnTo>
                  <a:pt x="4312693" y="13647"/>
                </a:lnTo>
                <a:lnTo>
                  <a:pt x="4312693" y="368489"/>
                </a:lnTo>
                <a:lnTo>
                  <a:pt x="5745708" y="354841"/>
                </a:lnTo>
                <a:lnTo>
                  <a:pt x="5759355" y="655092"/>
                </a:lnTo>
                <a:lnTo>
                  <a:pt x="13648" y="641444"/>
                </a:lnTo>
              </a:path>
            </a:pathLst>
          </a:custGeom>
          <a:ln>
            <a:solidFill>
              <a:srgbClr val="0000FF"/>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a:p>
        </p:txBody>
      </p:sp>
      <p:sp>
        <p:nvSpPr>
          <p:cNvPr id="11" name="Rectangular Callout 10"/>
          <p:cNvSpPr/>
          <p:nvPr/>
        </p:nvSpPr>
        <p:spPr>
          <a:xfrm>
            <a:off x="611560" y="2420888"/>
            <a:ext cx="3384376" cy="1728192"/>
          </a:xfrm>
          <a:prstGeom prst="wedgeRectCallout">
            <a:avLst>
              <a:gd name="adj1" fmla="val 104253"/>
              <a:gd name="adj2" fmla="val -4764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dirty="0" smtClean="0"/>
              <a:t> ‘WDS’</a:t>
            </a:r>
          </a:p>
          <a:p>
            <a:pPr algn="ctr"/>
            <a:r>
              <a:rPr lang="en-ZA" sz="1600" dirty="0" smtClean="0"/>
              <a:t>‘DSA’</a:t>
            </a:r>
          </a:p>
          <a:p>
            <a:pPr algn="ctr"/>
            <a:r>
              <a:rPr lang="en-ZA" sz="1600" dirty="0" smtClean="0"/>
              <a:t>‘NESTOR’</a:t>
            </a:r>
          </a:p>
          <a:p>
            <a:pPr algn="ctr"/>
            <a:r>
              <a:rPr lang="en-ZA" sz="1600" dirty="0" smtClean="0"/>
              <a:t>‘OAIS/ TRAC’</a:t>
            </a:r>
          </a:p>
          <a:p>
            <a:pPr algn="ctr"/>
            <a:r>
              <a:rPr lang="en-ZA" sz="1600" dirty="0" smtClean="0"/>
              <a:t>‘ISO’</a:t>
            </a:r>
          </a:p>
          <a:p>
            <a:pPr algn="ctr"/>
            <a:r>
              <a:rPr lang="en-ZA" sz="1600" dirty="0" smtClean="0"/>
              <a:t>…</a:t>
            </a:r>
            <a:endParaRPr lang="en-ZA" sz="1600" dirty="0"/>
          </a:p>
        </p:txBody>
      </p:sp>
      <p:sp>
        <p:nvSpPr>
          <p:cNvPr id="12" name="Rectangular Callout 11"/>
          <p:cNvSpPr/>
          <p:nvPr/>
        </p:nvSpPr>
        <p:spPr>
          <a:xfrm>
            <a:off x="611560" y="4293096"/>
            <a:ext cx="3384376" cy="1728192"/>
          </a:xfrm>
          <a:prstGeom prst="wedgeRectCallout">
            <a:avLst>
              <a:gd name="adj1" fmla="val 103447"/>
              <a:gd name="adj2" fmla="val -1210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600" dirty="0" smtClean="0"/>
              <a:t>Limited Impacts</a:t>
            </a:r>
          </a:p>
          <a:p>
            <a:pPr algn="ctr"/>
            <a:r>
              <a:rPr lang="en-ZA" sz="1600" dirty="0" smtClean="0"/>
              <a:t>‘GEOSS’ (Technology)</a:t>
            </a:r>
          </a:p>
          <a:p>
            <a:pPr algn="ctr"/>
            <a:r>
              <a:rPr lang="en-ZA" sz="1600" dirty="0" smtClean="0"/>
              <a:t>‘APA’ (Preservation)</a:t>
            </a:r>
          </a:p>
          <a:p>
            <a:pPr algn="ctr"/>
            <a:r>
              <a:rPr lang="en-ZA" sz="1600" dirty="0" smtClean="0"/>
              <a:t>…</a:t>
            </a:r>
            <a:endParaRPr lang="en-ZA" sz="1600" dirty="0"/>
          </a:p>
        </p:txBody>
      </p:sp>
    </p:spTree>
    <p:extLst>
      <p:ext uri="{BB962C8B-B14F-4D97-AF65-F5344CB8AC3E}">
        <p14:creationId xmlns:p14="http://schemas.microsoft.com/office/powerpoint/2010/main" val="18049008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Limited Impact or Scope</a:t>
            </a:r>
            <a:endParaRPr lang="en-US" dirty="0"/>
          </a:p>
        </p:txBody>
      </p:sp>
      <p:sp>
        <p:nvSpPr>
          <p:cNvPr id="4" name="TextBox 3"/>
          <p:cNvSpPr txBox="1"/>
          <p:nvPr/>
        </p:nvSpPr>
        <p:spPr>
          <a:xfrm>
            <a:off x="633765" y="5949280"/>
            <a:ext cx="5378395" cy="307777"/>
          </a:xfrm>
          <a:prstGeom prst="rect">
            <a:avLst/>
          </a:prstGeom>
          <a:noFill/>
        </p:spPr>
        <p:txBody>
          <a:bodyPr wrap="none" rtlCol="0">
            <a:spAutoFit/>
          </a:bodyPr>
          <a:lstStyle/>
          <a:p>
            <a:r>
              <a:rPr lang="en-US" sz="1400" dirty="0">
                <a:solidFill>
                  <a:srgbClr val="35491D"/>
                </a:solidFill>
              </a:rPr>
              <a:t>https://</a:t>
            </a:r>
            <a:r>
              <a:rPr lang="en-US" sz="1400" dirty="0" err="1">
                <a:solidFill>
                  <a:srgbClr val="35491D"/>
                </a:solidFill>
              </a:rPr>
              <a:t>www.jstage.jst.go.jp</a:t>
            </a:r>
            <a:r>
              <a:rPr lang="en-US" sz="1400" dirty="0">
                <a:solidFill>
                  <a:srgbClr val="35491D"/>
                </a:solidFill>
              </a:rPr>
              <a:t>/article/</a:t>
            </a:r>
            <a:r>
              <a:rPr lang="en-US" sz="1400" dirty="0" err="1">
                <a:solidFill>
                  <a:srgbClr val="35491D"/>
                </a:solidFill>
              </a:rPr>
              <a:t>dsj</a:t>
            </a:r>
            <a:r>
              <a:rPr lang="en-US" sz="1400" dirty="0">
                <a:solidFill>
                  <a:srgbClr val="35491D"/>
                </a:solidFill>
              </a:rPr>
              <a:t>/13/0/13_14-049/_article</a:t>
            </a:r>
          </a:p>
        </p:txBody>
      </p:sp>
      <p:pic>
        <p:nvPicPr>
          <p:cNvPr id="5" name="Picture 4"/>
          <p:cNvPicPr>
            <a:picLocks noChangeAspect="1"/>
          </p:cNvPicPr>
          <p:nvPr/>
        </p:nvPicPr>
        <p:blipFill>
          <a:blip r:embed="rId2"/>
          <a:stretch>
            <a:fillRect/>
          </a:stretch>
        </p:blipFill>
        <p:spPr>
          <a:xfrm>
            <a:off x="29468" y="-27384"/>
            <a:ext cx="9114532" cy="6859670"/>
          </a:xfrm>
          <a:prstGeom prst="rect">
            <a:avLst/>
          </a:prstGeom>
        </p:spPr>
      </p:pic>
    </p:spTree>
    <p:extLst>
      <p:ext uri="{BB962C8B-B14F-4D97-AF65-F5344CB8AC3E}">
        <p14:creationId xmlns:p14="http://schemas.microsoft.com/office/powerpoint/2010/main" val="1398349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Milestones and Goals</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223" name="Picture 7"/>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664" y="2251670"/>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ular Callout 11"/>
          <p:cNvSpPr/>
          <p:nvPr/>
        </p:nvSpPr>
        <p:spPr>
          <a:xfrm>
            <a:off x="611560" y="4293096"/>
            <a:ext cx="3384376" cy="1728192"/>
          </a:xfrm>
          <a:prstGeom prst="wedgeRectCallout">
            <a:avLst>
              <a:gd name="adj1" fmla="val 73203"/>
              <a:gd name="adj2" fmla="val -4132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800" dirty="0" smtClean="0"/>
              <a:t>Use Matrix to Develop Milestones for Continuous Performance Improvement</a:t>
            </a:r>
            <a:endParaRPr lang="en-ZA" sz="1800" dirty="0"/>
          </a:p>
        </p:txBody>
      </p:sp>
    </p:spTree>
    <p:extLst>
      <p:ext uri="{BB962C8B-B14F-4D97-AF65-F5344CB8AC3E}">
        <p14:creationId xmlns:p14="http://schemas.microsoft.com/office/powerpoint/2010/main" val="2522156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Quality Assurance</a:t>
            </a:r>
            <a:endParaRPr lang="en-ZA" dirty="0"/>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42"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7664" y="2251670"/>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ular Callout 11"/>
          <p:cNvSpPr/>
          <p:nvPr/>
        </p:nvSpPr>
        <p:spPr>
          <a:xfrm>
            <a:off x="611560" y="4293096"/>
            <a:ext cx="3384376" cy="1728192"/>
          </a:xfrm>
          <a:prstGeom prst="wedgeRectCallout">
            <a:avLst>
              <a:gd name="adj1" fmla="val 74010"/>
              <a:gd name="adj2" fmla="val -6896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800" dirty="0" smtClean="0"/>
              <a:t>Extent to which I am meeting my </a:t>
            </a:r>
            <a:r>
              <a:rPr lang="en-ZA" sz="1800" b="1" dirty="0" smtClean="0"/>
              <a:t>Own Goals</a:t>
            </a:r>
          </a:p>
          <a:p>
            <a:pPr algn="ctr"/>
            <a:endParaRPr lang="en-ZA" sz="1800" b="1" dirty="0"/>
          </a:p>
          <a:p>
            <a:pPr algn="ctr"/>
            <a:r>
              <a:rPr lang="en-ZA" sz="1800" b="1" dirty="0" smtClean="0"/>
              <a:t>‘</a:t>
            </a:r>
            <a:r>
              <a:rPr lang="en-ZA" sz="1800" dirty="0" smtClean="0"/>
              <a:t>Internal Audit</a:t>
            </a:r>
            <a:r>
              <a:rPr lang="en-ZA" sz="1800" b="1" dirty="0" smtClean="0"/>
              <a:t>’</a:t>
            </a:r>
            <a:endParaRPr lang="en-ZA" sz="1800" b="1" dirty="0"/>
          </a:p>
        </p:txBody>
      </p:sp>
    </p:spTree>
    <p:extLst>
      <p:ext uri="{BB962C8B-B14F-4D97-AF65-F5344CB8AC3E}">
        <p14:creationId xmlns:p14="http://schemas.microsoft.com/office/powerpoint/2010/main" val="11126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47665" y="2276872"/>
            <a:ext cx="7200799"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1557438" y="2276872"/>
            <a:ext cx="7191026" cy="4032448"/>
          </a:xfrm>
          <a:prstGeom prst="rect">
            <a:avLst/>
          </a:prstGeom>
          <a:gradFill>
            <a:gsLst>
              <a:gs pos="0">
                <a:schemeClr val="accent2">
                  <a:lumMod val="20000"/>
                  <a:lumOff val="80000"/>
                </a:schemeClr>
              </a:gs>
              <a:gs pos="100000">
                <a:schemeClr val="accent3">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268" name="Picture 4"/>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57438" y="2251670"/>
            <a:ext cx="72009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876"/>
          <a:stretch/>
        </p:blipFill>
        <p:spPr bwMode="auto">
          <a:xfrm>
            <a:off x="385762" y="1268760"/>
            <a:ext cx="837247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2"/>
          <p:cNvSpPr/>
          <p:nvPr/>
        </p:nvSpPr>
        <p:spPr>
          <a:xfrm>
            <a:off x="4414979" y="2269582"/>
            <a:ext cx="2893325" cy="4039738"/>
          </a:xfrm>
          <a:custGeom>
            <a:avLst/>
            <a:gdLst>
              <a:gd name="connsiteX0" fmla="*/ 1446663 w 2893325"/>
              <a:gd name="connsiteY0" fmla="*/ 0 h 4039738"/>
              <a:gd name="connsiteX1" fmla="*/ 1460310 w 2893325"/>
              <a:gd name="connsiteY1" fmla="*/ 177421 h 4039738"/>
              <a:gd name="connsiteX2" fmla="*/ 2893325 w 2893325"/>
              <a:gd name="connsiteY2" fmla="*/ 191069 h 4039738"/>
              <a:gd name="connsiteX3" fmla="*/ 2893325 w 2893325"/>
              <a:gd name="connsiteY3" fmla="*/ 968991 h 4039738"/>
              <a:gd name="connsiteX4" fmla="*/ 1446663 w 2893325"/>
              <a:gd name="connsiteY4" fmla="*/ 996287 h 4039738"/>
              <a:gd name="connsiteX5" fmla="*/ 1446663 w 2893325"/>
              <a:gd name="connsiteY5" fmla="*/ 1951630 h 4039738"/>
              <a:gd name="connsiteX6" fmla="*/ 0 w 2893325"/>
              <a:gd name="connsiteY6" fmla="*/ 1951630 h 4039738"/>
              <a:gd name="connsiteX7" fmla="*/ 0 w 2893325"/>
              <a:gd name="connsiteY7" fmla="*/ 2101756 h 4039738"/>
              <a:gd name="connsiteX8" fmla="*/ 1460310 w 2893325"/>
              <a:gd name="connsiteY8" fmla="*/ 2129051 h 4039738"/>
              <a:gd name="connsiteX9" fmla="*/ 1460310 w 2893325"/>
              <a:gd name="connsiteY9" fmla="*/ 2784144 h 4039738"/>
              <a:gd name="connsiteX10" fmla="*/ 2893325 w 2893325"/>
              <a:gd name="connsiteY10" fmla="*/ 2756848 h 4039738"/>
              <a:gd name="connsiteX11" fmla="*/ 2893325 w 2893325"/>
              <a:gd name="connsiteY11" fmla="*/ 3398293 h 4039738"/>
              <a:gd name="connsiteX12" fmla="*/ 1446663 w 2893325"/>
              <a:gd name="connsiteY12" fmla="*/ 3398293 h 4039738"/>
              <a:gd name="connsiteX13" fmla="*/ 1446663 w 2893325"/>
              <a:gd name="connsiteY13" fmla="*/ 4039738 h 403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3325" h="4039738">
                <a:moveTo>
                  <a:pt x="1446663" y="0"/>
                </a:moveTo>
                <a:lnTo>
                  <a:pt x="1460310" y="177421"/>
                </a:lnTo>
                <a:lnTo>
                  <a:pt x="2893325" y="191069"/>
                </a:lnTo>
                <a:lnTo>
                  <a:pt x="2893325" y="968991"/>
                </a:lnTo>
                <a:lnTo>
                  <a:pt x="1446663" y="996287"/>
                </a:lnTo>
                <a:lnTo>
                  <a:pt x="1446663" y="1951630"/>
                </a:lnTo>
                <a:lnTo>
                  <a:pt x="0" y="1951630"/>
                </a:lnTo>
                <a:lnTo>
                  <a:pt x="0" y="2101756"/>
                </a:lnTo>
                <a:lnTo>
                  <a:pt x="1460310" y="2129051"/>
                </a:lnTo>
                <a:lnTo>
                  <a:pt x="1460310" y="2784144"/>
                </a:lnTo>
                <a:lnTo>
                  <a:pt x="2893325" y="2756848"/>
                </a:lnTo>
                <a:lnTo>
                  <a:pt x="2893325" y="3398293"/>
                </a:lnTo>
                <a:lnTo>
                  <a:pt x="1446663" y="3398293"/>
                </a:lnTo>
                <a:lnTo>
                  <a:pt x="1446663" y="4039738"/>
                </a:ln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ZA"/>
          </a:p>
        </p:txBody>
      </p:sp>
      <p:sp>
        <p:nvSpPr>
          <p:cNvPr id="34" name="Rectangle 33"/>
          <p:cNvSpPr/>
          <p:nvPr/>
        </p:nvSpPr>
        <p:spPr>
          <a:xfrm>
            <a:off x="395536" y="2276872"/>
            <a:ext cx="1161902" cy="40324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rmAutofit/>
          </a:bodyPr>
          <a:lstStyle/>
          <a:p>
            <a:r>
              <a:rPr lang="en-ZA" dirty="0" smtClean="0"/>
              <a:t>Audit</a:t>
            </a:r>
            <a:endParaRPr lang="en-ZA" dirty="0"/>
          </a:p>
        </p:txBody>
      </p:sp>
      <p:sp>
        <p:nvSpPr>
          <p:cNvPr id="3" name="Rectangle 2"/>
          <p:cNvSpPr/>
          <p:nvPr/>
        </p:nvSpPr>
        <p:spPr>
          <a:xfrm>
            <a:off x="385762" y="2276872"/>
            <a:ext cx="1171676" cy="4032448"/>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ular Callout 11"/>
          <p:cNvSpPr/>
          <p:nvPr/>
        </p:nvSpPr>
        <p:spPr>
          <a:xfrm>
            <a:off x="611560" y="4293096"/>
            <a:ext cx="3384376" cy="1728192"/>
          </a:xfrm>
          <a:prstGeom prst="wedgeRectCallout">
            <a:avLst>
              <a:gd name="adj1" fmla="val 126836"/>
              <a:gd name="adj2" fmla="val -11002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800" dirty="0" smtClean="0"/>
              <a:t>External Measurement Against Published Criteria</a:t>
            </a:r>
          </a:p>
          <a:p>
            <a:pPr algn="ctr"/>
            <a:endParaRPr lang="en-ZA" sz="1800" b="1" dirty="0"/>
          </a:p>
          <a:p>
            <a:pPr algn="ctr"/>
            <a:r>
              <a:rPr lang="en-ZA" sz="1800" b="1" dirty="0" smtClean="0"/>
              <a:t>‘Audit’ &amp; ‘Accreditation’</a:t>
            </a:r>
            <a:endParaRPr lang="en-ZA" sz="1800" b="1" dirty="0"/>
          </a:p>
        </p:txBody>
      </p:sp>
    </p:spTree>
    <p:extLst>
      <p:ext uri="{BB962C8B-B14F-4D97-AF65-F5344CB8AC3E}">
        <p14:creationId xmlns:p14="http://schemas.microsoft.com/office/powerpoint/2010/main" val="3042216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Extremes</a:t>
            </a:r>
            <a:endParaRPr lang="en-ZA" dirty="0"/>
          </a:p>
        </p:txBody>
      </p:sp>
      <p:sp>
        <p:nvSpPr>
          <p:cNvPr id="3" name="Content Placeholder 2"/>
          <p:cNvSpPr>
            <a:spLocks noGrp="1"/>
          </p:cNvSpPr>
          <p:nvPr>
            <p:ph idx="1"/>
          </p:nvPr>
        </p:nvSpPr>
        <p:spPr/>
        <p:txBody>
          <a:bodyPr>
            <a:normAutofit/>
          </a:bodyPr>
          <a:lstStyle/>
          <a:p>
            <a:r>
              <a:rPr lang="en-ZA" sz="2400" dirty="0" smtClean="0"/>
              <a:t>The Complete (Semantic) Web: every piece of information at a physical network node is potentially in multiple relationships with every other. This enormous network is many times larger than the physical internet </a:t>
            </a:r>
            <a:r>
              <a:rPr lang="en-ZA" sz="2400" baseline="30000" dirty="0" smtClean="0"/>
              <a:t>(1)</a:t>
            </a:r>
            <a:r>
              <a:rPr lang="en-ZA" sz="2400" dirty="0" smtClean="0"/>
              <a:t> and is </a:t>
            </a:r>
            <a:r>
              <a:rPr lang="en-ZA" sz="2400" b="1" i="1" u="sng" dirty="0" smtClean="0"/>
              <a:t>not practically useful for science</a:t>
            </a:r>
            <a:r>
              <a:rPr lang="en-ZA" sz="2400" dirty="0" smtClean="0"/>
              <a:t>.</a:t>
            </a:r>
          </a:p>
          <a:p>
            <a:endParaRPr lang="en-ZA" sz="2400" dirty="0" smtClean="0"/>
          </a:p>
          <a:p>
            <a:r>
              <a:rPr lang="en-ZA" sz="2400" dirty="0" smtClean="0"/>
              <a:t>Formal Meta-Data: very few relationships are formally specified, eliminating almost all of the potential links between pieces of information to favour only a very rigid collection.</a:t>
            </a:r>
            <a:endParaRPr lang="en-ZA" sz="2400" dirty="0"/>
          </a:p>
        </p:txBody>
      </p:sp>
      <p:sp>
        <p:nvSpPr>
          <p:cNvPr id="4" name="Slide Number Placeholder 3"/>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5</a:t>
            </a:fld>
            <a:endParaRPr lang="en-ZA"/>
          </a:p>
        </p:txBody>
      </p:sp>
      <p:sp>
        <p:nvSpPr>
          <p:cNvPr id="5" name="TextBox 4"/>
          <p:cNvSpPr txBox="1"/>
          <p:nvPr/>
        </p:nvSpPr>
        <p:spPr>
          <a:xfrm>
            <a:off x="537881" y="4830251"/>
            <a:ext cx="8038353" cy="830997"/>
          </a:xfrm>
          <a:prstGeom prst="rect">
            <a:avLst/>
          </a:prstGeom>
          <a:noFill/>
        </p:spPr>
        <p:txBody>
          <a:bodyPr wrap="square" rtlCol="0">
            <a:spAutoFit/>
          </a:bodyPr>
          <a:lstStyle/>
          <a:p>
            <a:r>
              <a:rPr lang="en-US" sz="1600" dirty="0" smtClean="0">
                <a:solidFill>
                  <a:srgbClr val="58A618"/>
                </a:solidFill>
              </a:rPr>
              <a:t>(1) </a:t>
            </a:r>
            <a:r>
              <a:rPr lang="en-US" sz="1600" dirty="0" err="1" smtClean="0">
                <a:solidFill>
                  <a:srgbClr val="58A618"/>
                </a:solidFill>
              </a:rPr>
              <a:t>Fensel</a:t>
            </a:r>
            <a:r>
              <a:rPr lang="en-US" sz="1600" dirty="0">
                <a:solidFill>
                  <a:srgbClr val="58A618"/>
                </a:solidFill>
              </a:rPr>
              <a:t>, D. and van </a:t>
            </a:r>
            <a:r>
              <a:rPr lang="en-US" sz="1600" dirty="0" err="1">
                <a:solidFill>
                  <a:srgbClr val="58A618"/>
                </a:solidFill>
              </a:rPr>
              <a:t>Harmelen</a:t>
            </a:r>
            <a:r>
              <a:rPr lang="en-US" sz="1600" dirty="0">
                <a:solidFill>
                  <a:srgbClr val="58A618"/>
                </a:solidFill>
              </a:rPr>
              <a:t>, F. (2007). Unifying Reasoning and Search to Web Scale, IEEE Computer Society, 1089-7801/07. http://</a:t>
            </a:r>
            <a:r>
              <a:rPr lang="en-US" sz="1600" dirty="0" err="1">
                <a:solidFill>
                  <a:srgbClr val="58A618"/>
                </a:solidFill>
              </a:rPr>
              <a:t>www.cs.vu.nl</a:t>
            </a:r>
            <a:r>
              <a:rPr lang="en-US" sz="1600" dirty="0">
                <a:solidFill>
                  <a:srgbClr val="58A618"/>
                </a:solidFill>
              </a:rPr>
              <a:t>/~</a:t>
            </a:r>
            <a:r>
              <a:rPr lang="en-US" sz="1600" dirty="0" err="1">
                <a:solidFill>
                  <a:srgbClr val="58A618"/>
                </a:solidFill>
              </a:rPr>
              <a:t>frankh</a:t>
            </a:r>
            <a:r>
              <a:rPr lang="en-US" sz="1600" dirty="0">
                <a:solidFill>
                  <a:srgbClr val="58A618"/>
                </a:solidFill>
              </a:rPr>
              <a:t>/postscript/IEEE-IC07.</a:t>
            </a:r>
            <a:r>
              <a:rPr lang="en-US" sz="1600" dirty="0" smtClean="0">
                <a:solidFill>
                  <a:srgbClr val="58A618"/>
                </a:solidFill>
              </a:rPr>
              <a:t>pd f  </a:t>
            </a:r>
            <a:endParaRPr lang="en-US" sz="1600" dirty="0">
              <a:solidFill>
                <a:srgbClr val="58A618"/>
              </a:solidFill>
            </a:endParaRPr>
          </a:p>
        </p:txBody>
      </p:sp>
    </p:spTree>
    <p:extLst>
      <p:ext uri="{BB962C8B-B14F-4D97-AF65-F5344CB8AC3E}">
        <p14:creationId xmlns:p14="http://schemas.microsoft.com/office/powerpoint/2010/main" val="3129882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p:txBody>
          <a:bodyPr/>
          <a:lstStyle/>
          <a:p>
            <a:r>
              <a:rPr lang="en-US" dirty="0" smtClean="0"/>
              <a:t>Within ICSU-WDS/ RDA/ DSA Working Group</a:t>
            </a:r>
          </a:p>
          <a:p>
            <a:pPr lvl="1"/>
            <a:r>
              <a:rPr lang="en-US" dirty="0" smtClean="0"/>
              <a:t>Develop common framework (almost done)</a:t>
            </a:r>
          </a:p>
          <a:p>
            <a:pPr lvl="1"/>
            <a:r>
              <a:rPr lang="en-US" dirty="0" smtClean="0"/>
              <a:t>Develop Maturity Model for DDRs</a:t>
            </a:r>
          </a:p>
          <a:p>
            <a:pPr lvl="1"/>
            <a:endParaRPr lang="en-US" dirty="0"/>
          </a:p>
          <a:p>
            <a:r>
              <a:rPr lang="en-US" dirty="0" smtClean="0"/>
              <a:t>South Africa</a:t>
            </a:r>
          </a:p>
          <a:p>
            <a:pPr lvl="1"/>
            <a:r>
              <a:rPr lang="en-US" dirty="0" smtClean="0"/>
              <a:t>DSA/ WDS Framework</a:t>
            </a:r>
          </a:p>
          <a:p>
            <a:pPr lvl="1"/>
            <a:r>
              <a:rPr lang="en-US" dirty="0" smtClean="0"/>
              <a:t>NESTOR: Open Choice</a:t>
            </a:r>
          </a:p>
          <a:p>
            <a:pPr lvl="1"/>
            <a:r>
              <a:rPr lang="en-US" dirty="0" smtClean="0"/>
              <a:t>TRAC: Comprehensive Self-Assessment</a:t>
            </a:r>
          </a:p>
          <a:p>
            <a:pPr lvl="1"/>
            <a:r>
              <a:rPr lang="en-US" dirty="0" smtClean="0"/>
              <a:t>ISO 16363: A bridge too far</a:t>
            </a:r>
            <a:endParaRPr lang="en-US" dirty="0"/>
          </a:p>
        </p:txBody>
      </p:sp>
    </p:spTree>
    <p:extLst>
      <p:ext uri="{BB962C8B-B14F-4D97-AF65-F5344CB8AC3E}">
        <p14:creationId xmlns:p14="http://schemas.microsoft.com/office/powerpoint/2010/main" val="40041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Registries</a:t>
            </a:r>
            <a:endParaRPr lang="en-US" dirty="0"/>
          </a:p>
        </p:txBody>
      </p:sp>
      <p:sp>
        <p:nvSpPr>
          <p:cNvPr id="3" name="Text Placeholder 2"/>
          <p:cNvSpPr>
            <a:spLocks noGrp="1"/>
          </p:cNvSpPr>
          <p:nvPr>
            <p:ph type="body" idx="1"/>
          </p:nvPr>
        </p:nvSpPr>
        <p:spPr/>
        <p:txBody>
          <a:bodyPr/>
          <a:lstStyle/>
          <a:p>
            <a:r>
              <a:rPr lang="en-US" dirty="0" smtClean="0"/>
              <a:t>Technical – Section 3</a:t>
            </a:r>
            <a:endParaRPr lang="en-US" dirty="0"/>
          </a:p>
        </p:txBody>
      </p:sp>
    </p:spTree>
    <p:extLst>
      <p:ext uri="{BB962C8B-B14F-4D97-AF65-F5344CB8AC3E}">
        <p14:creationId xmlns:p14="http://schemas.microsoft.com/office/powerpoint/2010/main" val="14514062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Registry Initiatives</a:t>
            </a:r>
            <a:endParaRPr lang="en-US" dirty="0"/>
          </a:p>
        </p:txBody>
      </p:sp>
      <p:sp>
        <p:nvSpPr>
          <p:cNvPr id="3" name="Content Placeholder 2"/>
          <p:cNvSpPr>
            <a:spLocks noGrp="1"/>
          </p:cNvSpPr>
          <p:nvPr>
            <p:ph idx="1"/>
          </p:nvPr>
        </p:nvSpPr>
        <p:spPr>
          <a:xfrm>
            <a:off x="467544" y="1567333"/>
            <a:ext cx="8229600" cy="4525963"/>
          </a:xfrm>
        </p:spPr>
        <p:txBody>
          <a:bodyPr/>
          <a:lstStyle/>
          <a:p>
            <a:r>
              <a:rPr lang="en-US" dirty="0" smtClean="0"/>
              <a:t>ORCID</a:t>
            </a:r>
          </a:p>
          <a:p>
            <a:pPr lvl="1"/>
            <a:r>
              <a:rPr lang="en-US" dirty="0">
                <a:hlinkClick r:id="rId2"/>
              </a:rPr>
              <a:t>http://orcid.org</a:t>
            </a:r>
            <a:r>
              <a:rPr lang="en-US" dirty="0" smtClean="0">
                <a:hlinkClick r:id="rId2"/>
              </a:rPr>
              <a:t>/</a:t>
            </a:r>
            <a:r>
              <a:rPr lang="en-US" dirty="0" smtClean="0"/>
              <a:t> </a:t>
            </a:r>
          </a:p>
          <a:p>
            <a:pPr lvl="1"/>
            <a:endParaRPr lang="en-US" dirty="0"/>
          </a:p>
          <a:p>
            <a:r>
              <a:rPr lang="en-US" dirty="0" smtClean="0"/>
              <a:t>Re3data/ </a:t>
            </a:r>
            <a:r>
              <a:rPr lang="en-US" dirty="0" err="1" smtClean="0"/>
              <a:t>DataBib</a:t>
            </a:r>
            <a:r>
              <a:rPr lang="en-US" dirty="0" smtClean="0"/>
              <a:t>/ </a:t>
            </a:r>
            <a:r>
              <a:rPr lang="en-US" dirty="0" err="1" smtClean="0"/>
              <a:t>DataCite</a:t>
            </a:r>
            <a:endParaRPr lang="en-US" dirty="0" smtClean="0"/>
          </a:p>
          <a:p>
            <a:pPr lvl="1"/>
            <a:r>
              <a:rPr lang="en-US" dirty="0">
                <a:hlinkClick r:id="rId3"/>
              </a:rPr>
              <a:t>http://www.re3data.org</a:t>
            </a:r>
            <a:r>
              <a:rPr lang="en-US" dirty="0" smtClean="0">
                <a:hlinkClick r:id="rId3"/>
              </a:rPr>
              <a:t>/</a:t>
            </a:r>
            <a:r>
              <a:rPr lang="en-US" dirty="0" smtClean="0"/>
              <a:t> </a:t>
            </a:r>
          </a:p>
          <a:p>
            <a:endParaRPr lang="en-US" dirty="0"/>
          </a:p>
          <a:p>
            <a:r>
              <a:rPr lang="en-US" dirty="0" err="1" smtClean="0"/>
              <a:t>CrossRef</a:t>
            </a:r>
            <a:endParaRPr lang="en-US" dirty="0" smtClean="0"/>
          </a:p>
          <a:p>
            <a:pPr lvl="1"/>
            <a:r>
              <a:rPr lang="en-US" dirty="0">
                <a:hlinkClick r:id="rId4"/>
              </a:rPr>
              <a:t>http://www.crossref.org</a:t>
            </a:r>
            <a:r>
              <a:rPr lang="en-US" dirty="0" smtClean="0">
                <a:hlinkClick r:id="rId4"/>
              </a:rPr>
              <a:t>/</a:t>
            </a:r>
            <a:r>
              <a:rPr lang="en-US" dirty="0" smtClean="0"/>
              <a:t> </a:t>
            </a:r>
          </a:p>
          <a:p>
            <a:pPr lvl="1"/>
            <a:endParaRPr lang="en-US" dirty="0"/>
          </a:p>
        </p:txBody>
      </p:sp>
      <p:pic>
        <p:nvPicPr>
          <p:cNvPr id="4" name="Picture 3"/>
          <p:cNvPicPr>
            <a:picLocks noChangeAspect="1"/>
          </p:cNvPicPr>
          <p:nvPr/>
        </p:nvPicPr>
        <p:blipFill>
          <a:blip r:embed="rId5"/>
          <a:stretch>
            <a:fillRect/>
          </a:stretch>
        </p:blipFill>
        <p:spPr>
          <a:xfrm>
            <a:off x="4716016" y="2493068"/>
            <a:ext cx="3779912" cy="1306513"/>
          </a:xfrm>
          <a:prstGeom prst="rect">
            <a:avLst/>
          </a:prstGeom>
        </p:spPr>
      </p:pic>
      <p:pic>
        <p:nvPicPr>
          <p:cNvPr id="5" name="Picture 4"/>
          <p:cNvPicPr>
            <a:picLocks noChangeAspect="1"/>
          </p:cNvPicPr>
          <p:nvPr/>
        </p:nvPicPr>
        <p:blipFill>
          <a:blip r:embed="rId6"/>
          <a:stretch>
            <a:fillRect/>
          </a:stretch>
        </p:blipFill>
        <p:spPr>
          <a:xfrm>
            <a:off x="4572000" y="1388120"/>
            <a:ext cx="2527300" cy="1320800"/>
          </a:xfrm>
          <a:prstGeom prst="rect">
            <a:avLst/>
          </a:prstGeom>
        </p:spPr>
      </p:pic>
      <p:pic>
        <p:nvPicPr>
          <p:cNvPr id="6" name="Picture 5"/>
          <p:cNvPicPr>
            <a:picLocks noChangeAspect="1"/>
          </p:cNvPicPr>
          <p:nvPr/>
        </p:nvPicPr>
        <p:blipFill>
          <a:blip r:embed="rId7"/>
          <a:stretch>
            <a:fillRect/>
          </a:stretch>
        </p:blipFill>
        <p:spPr>
          <a:xfrm>
            <a:off x="4788023" y="3933056"/>
            <a:ext cx="2843079" cy="884932"/>
          </a:xfrm>
          <a:prstGeom prst="rect">
            <a:avLst/>
          </a:prstGeom>
        </p:spPr>
      </p:pic>
    </p:spTree>
    <p:extLst>
      <p:ext uri="{BB962C8B-B14F-4D97-AF65-F5344CB8AC3E}">
        <p14:creationId xmlns:p14="http://schemas.microsoft.com/office/powerpoint/2010/main" val="39420384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Text Placeholder 2"/>
          <p:cNvSpPr>
            <a:spLocks noGrp="1"/>
          </p:cNvSpPr>
          <p:nvPr>
            <p:ph type="body" idx="1"/>
          </p:nvPr>
        </p:nvSpPr>
        <p:spPr/>
        <p:txBody>
          <a:bodyPr/>
          <a:lstStyle/>
          <a:p>
            <a:r>
              <a:rPr lang="en-US" dirty="0" smtClean="0"/>
              <a:t>Technical – Section 4</a:t>
            </a:r>
            <a:endParaRPr lang="en-US" dirty="0"/>
          </a:p>
        </p:txBody>
      </p:sp>
    </p:spTree>
    <p:extLst>
      <p:ext uri="{BB962C8B-B14F-4D97-AF65-F5344CB8AC3E}">
        <p14:creationId xmlns:p14="http://schemas.microsoft.com/office/powerpoint/2010/main" val="1093390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a:xfrm>
            <a:off x="467544" y="1052736"/>
            <a:ext cx="8229600" cy="4968552"/>
          </a:xfrm>
        </p:spPr>
        <p:txBody>
          <a:bodyPr>
            <a:normAutofit/>
          </a:bodyPr>
          <a:lstStyle/>
          <a:p>
            <a:r>
              <a:rPr lang="en-US" dirty="0" smtClean="0"/>
              <a:t>DOI License Allocator</a:t>
            </a:r>
          </a:p>
          <a:p>
            <a:pPr lvl="1"/>
            <a:r>
              <a:rPr lang="en-US" dirty="0" smtClean="0"/>
              <a:t>Verify that data is managed properly</a:t>
            </a:r>
          </a:p>
          <a:p>
            <a:pPr lvl="2"/>
            <a:r>
              <a:rPr lang="en-US" dirty="0" smtClean="0"/>
              <a:t>Very few institutions locally are accredited</a:t>
            </a:r>
          </a:p>
          <a:p>
            <a:pPr lvl="1"/>
            <a:r>
              <a:rPr lang="en-US" dirty="0" smtClean="0"/>
              <a:t>Verify meta-data completeness and schema compliance</a:t>
            </a:r>
          </a:p>
          <a:p>
            <a:pPr lvl="2"/>
            <a:r>
              <a:rPr lang="en-US" dirty="0" smtClean="0"/>
              <a:t>Periodic automated review and reporting to depositor</a:t>
            </a:r>
          </a:p>
          <a:p>
            <a:pPr lvl="1"/>
            <a:r>
              <a:rPr lang="en-US" dirty="0" smtClean="0"/>
              <a:t>Version Verification</a:t>
            </a:r>
          </a:p>
          <a:p>
            <a:pPr lvl="1"/>
            <a:r>
              <a:rPr lang="en-US" dirty="0" smtClean="0"/>
              <a:t>Persist Meta-Data/ Object Removal</a:t>
            </a:r>
          </a:p>
          <a:p>
            <a:pPr lvl="1"/>
            <a:r>
              <a:rPr lang="en-US" dirty="0" smtClean="0"/>
              <a:t>Application of License/ Terms and Conditions </a:t>
            </a:r>
          </a:p>
          <a:p>
            <a:r>
              <a:rPr lang="en-US" dirty="0" smtClean="0"/>
              <a:t>NRF/ License Allocator</a:t>
            </a:r>
          </a:p>
          <a:p>
            <a:pPr lvl="1"/>
            <a:r>
              <a:rPr lang="en-US" dirty="0" smtClean="0"/>
              <a:t>Maintain a registry of repositories in re3data/ </a:t>
            </a:r>
            <a:r>
              <a:rPr lang="en-US" dirty="0" err="1" smtClean="0"/>
              <a:t>DataCite</a:t>
            </a:r>
            <a:endParaRPr lang="en-US" dirty="0"/>
          </a:p>
          <a:p>
            <a:pPr lvl="1"/>
            <a:r>
              <a:rPr lang="en-US" dirty="0" smtClean="0"/>
              <a:t>Develop and publish guidelines</a:t>
            </a:r>
          </a:p>
          <a:p>
            <a:pPr lvl="1"/>
            <a:r>
              <a:rPr lang="en-US" dirty="0" smtClean="0"/>
              <a:t>Publish a policy in respect of grant-funded research</a:t>
            </a:r>
          </a:p>
          <a:p>
            <a:pPr lvl="2"/>
            <a:endParaRPr lang="en-US" dirty="0" smtClean="0"/>
          </a:p>
          <a:p>
            <a:pPr lvl="3"/>
            <a:endParaRPr lang="en-US" dirty="0"/>
          </a:p>
        </p:txBody>
      </p:sp>
    </p:spTree>
    <p:extLst>
      <p:ext uri="{BB962C8B-B14F-4D97-AF65-F5344CB8AC3E}">
        <p14:creationId xmlns:p14="http://schemas.microsoft.com/office/powerpoint/2010/main" val="11871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a:xfrm>
            <a:off x="467544" y="1052736"/>
            <a:ext cx="8229600" cy="4968552"/>
          </a:xfrm>
        </p:spPr>
        <p:txBody>
          <a:bodyPr>
            <a:normAutofit/>
          </a:bodyPr>
          <a:lstStyle/>
          <a:p>
            <a:r>
              <a:rPr lang="en-US" dirty="0" smtClean="0"/>
              <a:t>DOI License Allocator</a:t>
            </a:r>
          </a:p>
          <a:p>
            <a:pPr lvl="1"/>
            <a:r>
              <a:rPr lang="en-US" dirty="0" smtClean="0"/>
              <a:t>Services</a:t>
            </a:r>
          </a:p>
          <a:p>
            <a:pPr lvl="2"/>
            <a:r>
              <a:rPr lang="en-US" dirty="0" smtClean="0"/>
              <a:t>Asynchronous</a:t>
            </a:r>
          </a:p>
          <a:p>
            <a:pPr lvl="3"/>
            <a:r>
              <a:rPr lang="en-US" dirty="0" smtClean="0"/>
              <a:t>Meta-Data and Status Inventory (OIA-PMH, CS/W, JSON REST)</a:t>
            </a:r>
          </a:p>
          <a:p>
            <a:pPr lvl="3"/>
            <a:r>
              <a:rPr lang="en-US" dirty="0" smtClean="0"/>
              <a:t>Request DOI</a:t>
            </a:r>
          </a:p>
          <a:p>
            <a:pPr lvl="3"/>
            <a:r>
              <a:rPr lang="en-US" dirty="0" smtClean="0"/>
              <a:t>Find DOI</a:t>
            </a:r>
          </a:p>
          <a:p>
            <a:pPr lvl="3"/>
            <a:r>
              <a:rPr lang="en-US" dirty="0" smtClean="0"/>
              <a:t>Discrepancy Report – Harvesting</a:t>
            </a:r>
          </a:p>
          <a:p>
            <a:pPr lvl="3"/>
            <a:r>
              <a:rPr lang="en-US" dirty="0" smtClean="0"/>
              <a:t>Link to GEO/ GEOSS Broker, WDS, DSA</a:t>
            </a:r>
          </a:p>
          <a:p>
            <a:pPr lvl="3"/>
            <a:r>
              <a:rPr lang="en-US" dirty="0" smtClean="0"/>
              <a:t>Search, Download Statistics</a:t>
            </a:r>
          </a:p>
          <a:p>
            <a:pPr lvl="3"/>
            <a:r>
              <a:rPr lang="en-US" dirty="0" smtClean="0"/>
              <a:t>User assessments and comments</a:t>
            </a:r>
          </a:p>
          <a:p>
            <a:pPr lvl="2"/>
            <a:r>
              <a:rPr lang="en-US" dirty="0" smtClean="0"/>
              <a:t>Synchronous</a:t>
            </a:r>
          </a:p>
          <a:p>
            <a:pPr lvl="3"/>
            <a:r>
              <a:rPr lang="en-US" dirty="0" smtClean="0"/>
              <a:t>Push Meta-Data Request</a:t>
            </a:r>
          </a:p>
          <a:p>
            <a:pPr lvl="3"/>
            <a:r>
              <a:rPr lang="en-US" dirty="0" smtClean="0"/>
              <a:t>DOI and Status Return</a:t>
            </a:r>
          </a:p>
          <a:p>
            <a:pPr lvl="3"/>
            <a:r>
              <a:rPr lang="en-US" dirty="0" smtClean="0"/>
              <a:t>RIMS Service</a:t>
            </a:r>
          </a:p>
          <a:p>
            <a:pPr lvl="2"/>
            <a:endParaRPr lang="en-US" dirty="0" smtClean="0"/>
          </a:p>
          <a:p>
            <a:pPr lvl="3"/>
            <a:endParaRPr lang="en-US" dirty="0"/>
          </a:p>
        </p:txBody>
      </p:sp>
    </p:spTree>
    <p:extLst>
      <p:ext uri="{BB962C8B-B14F-4D97-AF65-F5344CB8AC3E}">
        <p14:creationId xmlns:p14="http://schemas.microsoft.com/office/powerpoint/2010/main" val="19724806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Depositor</a:t>
            </a:r>
          </a:p>
          <a:p>
            <a:pPr lvl="1"/>
            <a:r>
              <a:rPr lang="en-US" dirty="0" smtClean="0"/>
              <a:t>Provide information about guideline criteria and register</a:t>
            </a:r>
          </a:p>
          <a:p>
            <a:pPr lvl="1"/>
            <a:r>
              <a:rPr lang="en-US" dirty="0" smtClean="0"/>
              <a:t>Follow broad-based aspects of repository management:</a:t>
            </a:r>
          </a:p>
          <a:p>
            <a:pPr lvl="2"/>
            <a:r>
              <a:rPr lang="en-US" dirty="0"/>
              <a:t> </a:t>
            </a:r>
            <a:r>
              <a:rPr lang="en-US" dirty="0" smtClean="0"/>
              <a:t>Governance </a:t>
            </a:r>
            <a:r>
              <a:rPr lang="en-US" dirty="0"/>
              <a:t>and Accountability</a:t>
            </a:r>
          </a:p>
          <a:p>
            <a:pPr lvl="2"/>
            <a:r>
              <a:rPr lang="en-US" dirty="0" smtClean="0"/>
              <a:t>Sustainability </a:t>
            </a:r>
            <a:r>
              <a:rPr lang="en-US" dirty="0"/>
              <a:t>and Cost Recovery</a:t>
            </a:r>
          </a:p>
          <a:p>
            <a:pPr lvl="2"/>
            <a:r>
              <a:rPr lang="en-US" dirty="0" smtClean="0"/>
              <a:t>Curation </a:t>
            </a:r>
            <a:r>
              <a:rPr lang="en-US" dirty="0"/>
              <a:t>Practice and Digital Object Management</a:t>
            </a:r>
          </a:p>
          <a:p>
            <a:pPr lvl="2"/>
            <a:r>
              <a:rPr lang="en-US" dirty="0" smtClean="0"/>
              <a:t>Dissemination </a:t>
            </a:r>
            <a:r>
              <a:rPr lang="en-US" dirty="0"/>
              <a:t>and Access Policies</a:t>
            </a:r>
          </a:p>
          <a:p>
            <a:pPr lvl="2"/>
            <a:r>
              <a:rPr lang="en-US" dirty="0" smtClean="0"/>
              <a:t>Risk </a:t>
            </a:r>
            <a:r>
              <a:rPr lang="en-US" dirty="0"/>
              <a:t>Mitigation</a:t>
            </a:r>
          </a:p>
          <a:p>
            <a:pPr lvl="2"/>
            <a:r>
              <a:rPr lang="en-US" dirty="0" smtClean="0"/>
              <a:t>Technical </a:t>
            </a:r>
            <a:r>
              <a:rPr lang="en-US" dirty="0"/>
              <a:t>Environment and </a:t>
            </a:r>
            <a:r>
              <a:rPr lang="en-US" dirty="0" smtClean="0"/>
              <a:t>Standards</a:t>
            </a:r>
          </a:p>
          <a:p>
            <a:pPr lvl="1"/>
            <a:r>
              <a:rPr lang="en-US" dirty="0" smtClean="0"/>
              <a:t>Provide meta-data harvest endpoint in a supported format</a:t>
            </a:r>
          </a:p>
          <a:p>
            <a:pPr lvl="2"/>
            <a:r>
              <a:rPr lang="en-US" dirty="0" smtClean="0"/>
              <a:t>SAEON implements brokering for additional community standards as needs dictate and if funds are available.</a:t>
            </a:r>
          </a:p>
          <a:p>
            <a:pPr lvl="1"/>
            <a:r>
              <a:rPr lang="en-US" dirty="0" smtClean="0"/>
              <a:t>Maintain meta-data services and data repository</a:t>
            </a:r>
          </a:p>
          <a:p>
            <a:pPr lvl="1"/>
            <a:r>
              <a:rPr lang="en-US" dirty="0" smtClean="0"/>
              <a:t>React to and attend to issue notifications</a:t>
            </a:r>
            <a:endParaRPr lang="en-US" dirty="0"/>
          </a:p>
          <a:p>
            <a:pPr lvl="2"/>
            <a:endParaRPr lang="en-US" dirty="0" smtClean="0"/>
          </a:p>
          <a:p>
            <a:pPr lvl="2"/>
            <a:endParaRPr lang="en-US" dirty="0" smtClean="0"/>
          </a:p>
          <a:p>
            <a:pPr lvl="3"/>
            <a:endParaRPr lang="en-US" dirty="0"/>
          </a:p>
        </p:txBody>
      </p:sp>
    </p:spTree>
    <p:extLst>
      <p:ext uri="{BB962C8B-B14F-4D97-AF65-F5344CB8AC3E}">
        <p14:creationId xmlns:p14="http://schemas.microsoft.com/office/powerpoint/2010/main" val="26087030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a:t>
            </a:r>
            <a:endParaRPr lang="en-US" dirty="0"/>
          </a:p>
        </p:txBody>
      </p:sp>
      <p:sp>
        <p:nvSpPr>
          <p:cNvPr id="3" name="Content Placeholder 2"/>
          <p:cNvSpPr>
            <a:spLocks noGrp="1"/>
          </p:cNvSpPr>
          <p:nvPr>
            <p:ph idx="1"/>
          </p:nvPr>
        </p:nvSpPr>
        <p:spPr>
          <a:xfrm>
            <a:off x="467544" y="991269"/>
            <a:ext cx="8229600" cy="4525963"/>
          </a:xfrm>
        </p:spPr>
        <p:txBody>
          <a:bodyPr>
            <a:normAutofit fontScale="85000" lnSpcReduction="20000"/>
          </a:bodyPr>
          <a:lstStyle/>
          <a:p>
            <a:endParaRPr lang="en-US" dirty="0" smtClean="0"/>
          </a:p>
          <a:p>
            <a:r>
              <a:rPr lang="en-US" dirty="0" smtClean="0"/>
              <a:t>Technical capability will be ready end of March 2015 – in test at present</a:t>
            </a:r>
          </a:p>
          <a:p>
            <a:endParaRPr lang="en-US" dirty="0"/>
          </a:p>
          <a:p>
            <a:r>
              <a:rPr lang="en-US" dirty="0" smtClean="0"/>
              <a:t>Development of guidelines for repositories, meta-data, and data</a:t>
            </a:r>
          </a:p>
          <a:p>
            <a:pPr lvl="1"/>
            <a:r>
              <a:rPr lang="en-US" dirty="0" smtClean="0"/>
              <a:t>Data Seal of Approval/ World Data System common denominators</a:t>
            </a:r>
          </a:p>
          <a:p>
            <a:pPr lvl="1"/>
            <a:r>
              <a:rPr lang="en-US" dirty="0" smtClean="0"/>
              <a:t>Move to higher levels of maturity</a:t>
            </a:r>
          </a:p>
          <a:p>
            <a:pPr lvl="1"/>
            <a:r>
              <a:rPr lang="en-US" dirty="0" smtClean="0"/>
              <a:t>Compilation of a maturity model for general use by the community</a:t>
            </a:r>
          </a:p>
          <a:p>
            <a:endParaRPr lang="en-US" dirty="0"/>
          </a:p>
          <a:p>
            <a:r>
              <a:rPr lang="en-US" dirty="0" smtClean="0"/>
              <a:t>SAEON will implement initially for</a:t>
            </a:r>
          </a:p>
          <a:p>
            <a:pPr lvl="1"/>
            <a:r>
              <a:rPr lang="en-US" dirty="0" smtClean="0"/>
              <a:t>Its own data sets</a:t>
            </a:r>
          </a:p>
          <a:p>
            <a:pPr lvl="1"/>
            <a:r>
              <a:rPr lang="en-US" dirty="0" smtClean="0"/>
              <a:t>Shared Platform stakeholders (SAEOSS) as test cases</a:t>
            </a:r>
          </a:p>
          <a:p>
            <a:pPr lvl="1"/>
            <a:r>
              <a:rPr lang="en-US" dirty="0" smtClean="0"/>
              <a:t>Specific funded projects (Bioenergy Atlas, Risk Atlas)</a:t>
            </a:r>
          </a:p>
          <a:p>
            <a:pPr lvl="1"/>
            <a:r>
              <a:rPr lang="en-US" dirty="0" smtClean="0"/>
              <a:t>NRF stakeholders and HEIs as test cases</a:t>
            </a:r>
          </a:p>
          <a:p>
            <a:pPr lvl="1"/>
            <a:endParaRPr lang="en-US" dirty="0" smtClean="0"/>
          </a:p>
          <a:p>
            <a:r>
              <a:rPr lang="en-US" dirty="0" smtClean="0"/>
              <a:t>Operational support for wider implementation</a:t>
            </a:r>
          </a:p>
          <a:p>
            <a:pPr lvl="1"/>
            <a:r>
              <a:rPr lang="en-US" dirty="0" smtClean="0"/>
              <a:t>to be agreed with NRF and DST</a:t>
            </a:r>
            <a:endParaRPr lang="en-US" dirty="0"/>
          </a:p>
        </p:txBody>
      </p:sp>
    </p:spTree>
    <p:extLst>
      <p:ext uri="{BB962C8B-B14F-4D97-AF65-F5344CB8AC3E}">
        <p14:creationId xmlns:p14="http://schemas.microsoft.com/office/powerpoint/2010/main" val="1884637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Task 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Best Practice Guidelines</a:t>
            </a:r>
          </a:p>
          <a:p>
            <a:pPr lvl="1"/>
            <a:r>
              <a:rPr lang="en-US" dirty="0" smtClean="0"/>
              <a:t>Accreditation as a Trusted Digital Repository</a:t>
            </a:r>
          </a:p>
          <a:p>
            <a:pPr lvl="1"/>
            <a:r>
              <a:rPr lang="en-US" dirty="0" smtClean="0"/>
              <a:t>Meta-Data Standards and Management Practice</a:t>
            </a:r>
          </a:p>
          <a:p>
            <a:pPr lvl="1"/>
            <a:r>
              <a:rPr lang="en-US" dirty="0" smtClean="0"/>
              <a:t>Data Service Standards</a:t>
            </a:r>
          </a:p>
          <a:p>
            <a:pPr lvl="1"/>
            <a:r>
              <a:rPr lang="en-US" dirty="0" smtClean="0"/>
              <a:t>Digital Object Management and Curation</a:t>
            </a:r>
          </a:p>
          <a:p>
            <a:pPr lvl="1"/>
            <a:r>
              <a:rPr lang="en-US" dirty="0" smtClean="0"/>
              <a:t>Governance and </a:t>
            </a:r>
            <a:r>
              <a:rPr lang="en-US" dirty="0" smtClean="0"/>
              <a:t>Oversight</a:t>
            </a:r>
          </a:p>
          <a:p>
            <a:pPr lvl="1"/>
            <a:r>
              <a:rPr lang="en-US" dirty="0" smtClean="0"/>
              <a:t>Basis of Data Policy (Detail in later discussion)</a:t>
            </a:r>
          </a:p>
          <a:p>
            <a:pPr lvl="1"/>
            <a:r>
              <a:rPr lang="en-US" dirty="0" smtClean="0"/>
              <a:t>Publication and Author Guidelines </a:t>
            </a:r>
          </a:p>
          <a:p>
            <a:pPr lvl="1"/>
            <a:r>
              <a:rPr lang="en-US" dirty="0" smtClean="0"/>
              <a:t>Impact Factors and Ratings</a:t>
            </a:r>
            <a:endParaRPr lang="en-US" dirty="0" smtClean="0"/>
          </a:p>
          <a:p>
            <a:pPr lvl="1"/>
            <a:endParaRPr lang="en-US" dirty="0"/>
          </a:p>
          <a:p>
            <a:r>
              <a:rPr lang="en-US" dirty="0" smtClean="0"/>
              <a:t>Advisory on Implementation</a:t>
            </a:r>
          </a:p>
          <a:p>
            <a:pPr lvl="1"/>
            <a:r>
              <a:rPr lang="en-US" dirty="0" smtClean="0"/>
              <a:t>Report on Sustainability and </a:t>
            </a:r>
            <a:r>
              <a:rPr lang="en-US" dirty="0" smtClean="0"/>
              <a:t>Funding (RDA Working Group)</a:t>
            </a:r>
          </a:p>
          <a:p>
            <a:pPr lvl="1"/>
            <a:r>
              <a:rPr lang="en-US" dirty="0" smtClean="0"/>
              <a:t>Alignment with DIRISA initiative</a:t>
            </a:r>
          </a:p>
          <a:p>
            <a:pPr lvl="1"/>
            <a:r>
              <a:rPr lang="en-US" dirty="0" smtClean="0"/>
              <a:t>Institutional Negotiations with Publishers and Repositories</a:t>
            </a:r>
            <a:endParaRPr lang="en-US" dirty="0" smtClean="0"/>
          </a:p>
          <a:p>
            <a:endParaRPr lang="en-US" dirty="0"/>
          </a:p>
        </p:txBody>
      </p:sp>
    </p:spTree>
    <p:extLst>
      <p:ext uri="{BB962C8B-B14F-4D97-AF65-F5344CB8AC3E}">
        <p14:creationId xmlns:p14="http://schemas.microsoft.com/office/powerpoint/2010/main" val="3433536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ym typeface="Wingdings"/>
              </a:rPr>
              <a:t> </a:t>
            </a:r>
            <a:br>
              <a:rPr lang="en-US" dirty="0" smtClean="0">
                <a:sym typeface="Wingdings"/>
              </a:rPr>
            </a:br>
            <a:r>
              <a:rPr lang="en-US" dirty="0" smtClean="0">
                <a:sym typeface="Wingdings"/>
              </a:rPr>
              <a:t>???</a:t>
            </a:r>
            <a:endParaRPr lang="en-US" dirty="0"/>
          </a:p>
        </p:txBody>
      </p:sp>
    </p:spTree>
    <p:extLst>
      <p:ext uri="{BB962C8B-B14F-4D97-AF65-F5344CB8AC3E}">
        <p14:creationId xmlns:p14="http://schemas.microsoft.com/office/powerpoint/2010/main" val="1903702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Identifiers in the Web</a:t>
            </a:r>
            <a:endParaRPr lang="en-US" dirty="0"/>
          </a:p>
        </p:txBody>
      </p:sp>
      <p:sp>
        <p:nvSpPr>
          <p:cNvPr id="3" name="Content Placeholder 2"/>
          <p:cNvSpPr>
            <a:spLocks noGrp="1"/>
          </p:cNvSpPr>
          <p:nvPr>
            <p:ph idx="1"/>
          </p:nvPr>
        </p:nvSpPr>
        <p:spPr/>
        <p:txBody>
          <a:bodyPr/>
          <a:lstStyle/>
          <a:p>
            <a:endParaRPr lang="en-US" dirty="0" smtClean="0"/>
          </a:p>
          <a:p>
            <a:r>
              <a:rPr lang="en-US" dirty="0" smtClean="0"/>
              <a:t>Why do we need permanent identifiers in the web?</a:t>
            </a:r>
          </a:p>
          <a:p>
            <a:endParaRPr lang="en-US" dirty="0"/>
          </a:p>
          <a:p>
            <a:r>
              <a:rPr lang="en-US" dirty="0" smtClean="0"/>
              <a:t>Two main considerations</a:t>
            </a:r>
          </a:p>
          <a:p>
            <a:pPr lvl="1"/>
            <a:r>
              <a:rPr lang="en-US" dirty="0" smtClean="0"/>
              <a:t>The URI (URL, or other manner of reference) may change, in which case references to the object are no longer valid. </a:t>
            </a:r>
          </a:p>
          <a:p>
            <a:pPr lvl="2"/>
            <a:r>
              <a:rPr lang="en-US" dirty="0" smtClean="0"/>
              <a:t>Frustrating, and also nukes Linked Open Data</a:t>
            </a:r>
          </a:p>
          <a:p>
            <a:pPr lvl="2"/>
            <a:endParaRPr lang="en-US" dirty="0"/>
          </a:p>
          <a:p>
            <a:pPr lvl="1"/>
            <a:r>
              <a:rPr lang="en-US" dirty="0" smtClean="0"/>
              <a:t>Clustering: The object identifier serves as an agnostic pointer to a collection of ‘properties’ or data items, reducing complexity</a:t>
            </a:r>
          </a:p>
          <a:p>
            <a:pPr lvl="2"/>
            <a:r>
              <a:rPr lang="en-US" dirty="0" smtClean="0"/>
              <a:t>Example to follow</a:t>
            </a:r>
            <a:endParaRPr lang="en-US" dirty="0"/>
          </a:p>
        </p:txBody>
      </p:sp>
    </p:spTree>
    <p:extLst>
      <p:ext uri="{BB962C8B-B14F-4D97-AF65-F5344CB8AC3E}">
        <p14:creationId xmlns:p14="http://schemas.microsoft.com/office/powerpoint/2010/main" val="3067088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smtClean="0"/>
              <a:t>NRF Auditorium</a:t>
            </a:r>
            <a:endParaRPr lang="en-US" dirty="0" smtClean="0"/>
          </a:p>
          <a:p>
            <a:r>
              <a:rPr lang="en-US" dirty="0" smtClean="0"/>
              <a:t>18 </a:t>
            </a:r>
            <a:r>
              <a:rPr lang="en-US" dirty="0" smtClean="0"/>
              <a:t>March 2015</a:t>
            </a:r>
            <a:endParaRPr lang="en-US" dirty="0" smtClean="0"/>
          </a:p>
          <a:p>
            <a:r>
              <a:rPr lang="en-US" dirty="0" smtClean="0"/>
              <a:t>Wim Hugo</a:t>
            </a:r>
          </a:p>
          <a:p>
            <a:r>
              <a:rPr lang="en-US" dirty="0" smtClean="0"/>
              <a:t>CDIO - SAEON</a:t>
            </a:r>
            <a:endParaRPr lang="en-US" dirty="0"/>
          </a:p>
        </p:txBody>
      </p:sp>
      <p:sp>
        <p:nvSpPr>
          <p:cNvPr id="4" name="TextBox 3"/>
          <p:cNvSpPr txBox="1"/>
          <p:nvPr/>
        </p:nvSpPr>
        <p:spPr>
          <a:xfrm>
            <a:off x="3701510" y="6021288"/>
            <a:ext cx="1878602" cy="369332"/>
          </a:xfrm>
          <a:prstGeom prst="rect">
            <a:avLst/>
          </a:prstGeom>
          <a:noFill/>
        </p:spPr>
        <p:txBody>
          <a:bodyPr wrap="none" rtlCol="0">
            <a:spAutoFit/>
          </a:bodyPr>
          <a:lstStyle/>
          <a:p>
            <a:r>
              <a:rPr lang="en-US" dirty="0" err="1" smtClean="0"/>
              <a:t>wim@saeon.ac.za</a:t>
            </a:r>
            <a:endParaRPr lang="en-US" dirty="0"/>
          </a:p>
        </p:txBody>
      </p:sp>
      <p:sp>
        <p:nvSpPr>
          <p:cNvPr id="5" name="Title 1"/>
          <p:cNvSpPr txBox="1">
            <a:spLocks/>
          </p:cNvSpPr>
          <p:nvPr/>
        </p:nvSpPr>
        <p:spPr>
          <a:xfrm>
            <a:off x="683568" y="1988840"/>
            <a:ext cx="7992888"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2">
                    <a:lumMod val="60000"/>
                    <a:lumOff val="40000"/>
                  </a:schemeClr>
                </a:solidFill>
                <a:latin typeface="+mj-lt"/>
                <a:ea typeface="+mj-ea"/>
                <a:cs typeface="+mj-cs"/>
              </a:defRPr>
            </a:lvl1pPr>
          </a:lstStyle>
          <a:p>
            <a:endParaRPr lang="en-US" dirty="0"/>
          </a:p>
        </p:txBody>
      </p:sp>
      <p:sp>
        <p:nvSpPr>
          <p:cNvPr id="6" name="Title 5"/>
          <p:cNvSpPr>
            <a:spLocks noGrp="1"/>
          </p:cNvSpPr>
          <p:nvPr>
            <p:ph type="ctrTitle"/>
          </p:nvPr>
        </p:nvSpPr>
        <p:spPr>
          <a:xfrm>
            <a:off x="611560" y="2132856"/>
            <a:ext cx="7772400" cy="1470025"/>
          </a:xfrm>
        </p:spPr>
        <p:txBody>
          <a:bodyPr>
            <a:normAutofit/>
          </a:bodyPr>
          <a:lstStyle/>
          <a:p>
            <a:r>
              <a:rPr lang="en-US" dirty="0" smtClean="0"/>
              <a:t>Data Policy Considerations</a:t>
            </a:r>
            <a:endParaRPr lang="en-US" dirty="0"/>
          </a:p>
        </p:txBody>
      </p:sp>
    </p:spTree>
    <p:extLst>
      <p:ext uri="{BB962C8B-B14F-4D97-AF65-F5344CB8AC3E}">
        <p14:creationId xmlns:p14="http://schemas.microsoft.com/office/powerpoint/2010/main" val="3174572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Policy Considerations</a:t>
            </a:r>
            <a:endParaRPr lang="en-US" dirty="0"/>
          </a:p>
        </p:txBody>
      </p:sp>
      <p:sp>
        <p:nvSpPr>
          <p:cNvPr id="3" name="Content Placeholder 2"/>
          <p:cNvSpPr>
            <a:spLocks noGrp="1"/>
          </p:cNvSpPr>
          <p:nvPr>
            <p:ph idx="1"/>
          </p:nvPr>
        </p:nvSpPr>
        <p:spPr/>
        <p:txBody>
          <a:bodyPr>
            <a:normAutofit fontScale="85000" lnSpcReduction="10000"/>
          </a:bodyPr>
          <a:lstStyle/>
          <a:p>
            <a:pPr marL="0" lvl="0" indent="0" algn="just">
              <a:buNone/>
            </a:pPr>
            <a:r>
              <a:rPr lang="en-ZA" dirty="0"/>
              <a:t>Data sharing and availability of publicly funded RDI outputs at no cost, or at the cost of dissemination, is a widely adopted trend in the developed world, and is the basis of engagement for a number of influential organisations, including </a:t>
            </a:r>
            <a:r>
              <a:rPr lang="en-ZA" dirty="0" smtClean="0"/>
              <a:t>GEO, OECD, CODATA and ICSU-WDS. </a:t>
            </a:r>
            <a:r>
              <a:rPr lang="en-ZA" dirty="0"/>
              <a:t>This trend is expected to continue and penetrate into developing countries.</a:t>
            </a:r>
          </a:p>
          <a:p>
            <a:endParaRPr lang="en-ZA" dirty="0" smtClean="0"/>
          </a:p>
          <a:p>
            <a:r>
              <a:rPr lang="en-ZA" dirty="0" smtClean="0"/>
              <a:t>OECD:</a:t>
            </a:r>
          </a:p>
          <a:p>
            <a:pPr lvl="1"/>
            <a:r>
              <a:rPr lang="en-ZA" dirty="0" smtClean="0"/>
              <a:t> </a:t>
            </a:r>
            <a:r>
              <a:rPr lang="en-ZA" u="sng" dirty="0">
                <a:hlinkClick r:id="rId2"/>
              </a:rPr>
              <a:t>http://www.oecd.org/dataoecd/9/61/38500813.pdf</a:t>
            </a:r>
            <a:endParaRPr lang="en-ZA" dirty="0"/>
          </a:p>
          <a:p>
            <a:r>
              <a:rPr lang="en-ZA" dirty="0"/>
              <a:t>List of organisations subscribing to a free and open data policy: </a:t>
            </a:r>
            <a:endParaRPr lang="en-ZA" dirty="0" smtClean="0"/>
          </a:p>
          <a:p>
            <a:pPr lvl="1"/>
            <a:r>
              <a:rPr lang="en-ZA" u="sng" dirty="0" smtClean="0">
                <a:hlinkClick r:id="rId3"/>
              </a:rPr>
              <a:t>http</a:t>
            </a:r>
            <a:r>
              <a:rPr lang="en-ZA" u="sng" dirty="0">
                <a:hlinkClick r:id="rId3"/>
              </a:rPr>
              <a:t>://www.codata.org/data_access/policies.html</a:t>
            </a:r>
            <a:endParaRPr lang="en-ZA" dirty="0"/>
          </a:p>
          <a:p>
            <a:r>
              <a:rPr lang="en-ZA" dirty="0"/>
              <a:t>GEO</a:t>
            </a:r>
            <a:r>
              <a:rPr lang="en-ZA" dirty="0" smtClean="0"/>
              <a:t>:</a:t>
            </a:r>
          </a:p>
          <a:p>
            <a:pPr lvl="1"/>
            <a:r>
              <a:rPr lang="en-ZA" dirty="0" smtClean="0"/>
              <a:t> </a:t>
            </a:r>
            <a:r>
              <a:rPr lang="en-ZA" u="sng" dirty="0">
                <a:hlinkClick r:id="rId4"/>
              </a:rPr>
              <a:t>http://www.codata.org/GEOSS/GEOdataPolicyBriefingMar07dist.pdf</a:t>
            </a:r>
            <a:r>
              <a:rPr lang="en-ZA" dirty="0"/>
              <a:t> </a:t>
            </a:r>
          </a:p>
          <a:p>
            <a:r>
              <a:rPr lang="en-ZA" dirty="0" smtClean="0">
                <a:solidFill>
                  <a:srgbClr val="000000"/>
                </a:solidFill>
                <a:hlinkClick r:id="rId5"/>
              </a:rPr>
              <a:t>ICSU: </a:t>
            </a:r>
          </a:p>
          <a:p>
            <a:pPr lvl="1"/>
            <a:r>
              <a:rPr lang="en-ZA" u="sng" dirty="0" smtClean="0">
                <a:hlinkClick r:id="rId5"/>
              </a:rPr>
              <a:t>http</a:t>
            </a:r>
            <a:r>
              <a:rPr lang="en-ZA" u="sng" dirty="0">
                <a:hlinkClick r:id="rId5"/>
              </a:rPr>
              <a:t>://www.icsu.org/events/ICSU%20Events/international-symposium-the-case-for-international-sharing-of-scientific-date-a-focus-on-developing-countries</a:t>
            </a:r>
            <a:endParaRPr lang="en-ZA" dirty="0"/>
          </a:p>
          <a:p>
            <a:endParaRPr lang="en-US" dirty="0"/>
          </a:p>
        </p:txBody>
      </p:sp>
    </p:spTree>
    <p:extLst>
      <p:ext uri="{BB962C8B-B14F-4D97-AF65-F5344CB8AC3E}">
        <p14:creationId xmlns:p14="http://schemas.microsoft.com/office/powerpoint/2010/main" val="342858567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Driver for Open Publishing</a:t>
            </a:r>
            <a:endParaRPr lang="en-US" dirty="0"/>
          </a:p>
        </p:txBody>
      </p:sp>
      <p:sp>
        <p:nvSpPr>
          <p:cNvPr id="3" name="Content Placeholder 2"/>
          <p:cNvSpPr>
            <a:spLocks noGrp="1"/>
          </p:cNvSpPr>
          <p:nvPr>
            <p:ph idx="1"/>
          </p:nvPr>
        </p:nvSpPr>
        <p:spPr/>
        <p:txBody>
          <a:bodyPr>
            <a:normAutofit fontScale="85000" lnSpcReduction="10000"/>
          </a:bodyPr>
          <a:lstStyle/>
          <a:p>
            <a:pPr lvl="0"/>
            <a:r>
              <a:rPr lang="en-ZA" dirty="0" smtClean="0"/>
              <a:t>Increasing </a:t>
            </a:r>
            <a:r>
              <a:rPr lang="en-ZA" dirty="0"/>
              <a:t>support </a:t>
            </a:r>
            <a:r>
              <a:rPr lang="en-ZA" dirty="0" smtClean="0"/>
              <a:t>inthe </a:t>
            </a:r>
            <a:r>
              <a:rPr lang="en-ZA" dirty="0"/>
              <a:t>scientific community </a:t>
            </a:r>
            <a:r>
              <a:rPr lang="en-ZA" dirty="0" smtClean="0"/>
              <a:t>peer</a:t>
            </a:r>
            <a:r>
              <a:rPr lang="en-ZA" dirty="0"/>
              <a:t>-reviewed data publication. </a:t>
            </a:r>
            <a:endParaRPr lang="en-ZA" dirty="0" smtClean="0"/>
          </a:p>
          <a:p>
            <a:pPr lvl="0"/>
            <a:r>
              <a:rPr lang="en-ZA" dirty="0" smtClean="0"/>
              <a:t>Adequate </a:t>
            </a:r>
            <a:r>
              <a:rPr lang="en-ZA" dirty="0"/>
              <a:t>professional </a:t>
            </a:r>
            <a:r>
              <a:rPr lang="en-ZA" dirty="0" smtClean="0"/>
              <a:t>recognition.</a:t>
            </a:r>
          </a:p>
          <a:p>
            <a:pPr lvl="0"/>
            <a:r>
              <a:rPr lang="en-ZA" dirty="0" smtClean="0"/>
              <a:t>Reproduction and verification of results.</a:t>
            </a:r>
          </a:p>
          <a:p>
            <a:pPr lvl="0"/>
            <a:r>
              <a:rPr lang="en-ZA" dirty="0" smtClean="0"/>
              <a:t>Consequences</a:t>
            </a:r>
            <a:r>
              <a:rPr lang="en-ZA" dirty="0"/>
              <a:t>:</a:t>
            </a:r>
          </a:p>
          <a:p>
            <a:pPr lvl="1"/>
            <a:r>
              <a:rPr lang="en-ZA" dirty="0"/>
              <a:t>Improved accessibility to and description of data sets, driven by scientists’ desire to publish;</a:t>
            </a:r>
          </a:p>
          <a:p>
            <a:pPr lvl="1"/>
            <a:r>
              <a:rPr lang="en-ZA" dirty="0"/>
              <a:t>The majority of these published data sets will be freely available in the public domain, supported by transparency demanded in scientific journals and the emerging infrastructure allowing linkages between data sets and scholarly articles.</a:t>
            </a:r>
          </a:p>
          <a:p>
            <a:endParaRPr lang="en-ZA" dirty="0" smtClean="0"/>
          </a:p>
          <a:p>
            <a:r>
              <a:rPr lang="en-ZA" dirty="0" smtClean="0"/>
              <a:t>A </a:t>
            </a:r>
            <a:r>
              <a:rPr lang="en-ZA" dirty="0"/>
              <a:t>need for the infrastructure to publish, curate, and disseminate published research outputs is implied – and not all institutions or relatively short-lived funded projects will be in a position to provide such infrastructure. </a:t>
            </a:r>
            <a:endParaRPr lang="en-US" dirty="0"/>
          </a:p>
        </p:txBody>
      </p:sp>
      <p:sp>
        <p:nvSpPr>
          <p:cNvPr id="4" name="TextBox 3"/>
          <p:cNvSpPr txBox="1"/>
          <p:nvPr/>
        </p:nvSpPr>
        <p:spPr>
          <a:xfrm>
            <a:off x="2339752" y="5805264"/>
            <a:ext cx="4896544" cy="1200329"/>
          </a:xfrm>
          <a:prstGeom prst="rect">
            <a:avLst/>
          </a:prstGeom>
          <a:noFill/>
        </p:spPr>
        <p:txBody>
          <a:bodyPr wrap="square" rtlCol="0">
            <a:spAutoFit/>
          </a:bodyPr>
          <a:lstStyle/>
          <a:p>
            <a:r>
              <a:rPr lang="fr-FR" dirty="0"/>
              <a:t>Brussels </a:t>
            </a:r>
            <a:r>
              <a:rPr lang="fr-FR" dirty="0" err="1"/>
              <a:t>Declaration</a:t>
            </a:r>
            <a:r>
              <a:rPr lang="fr-FR" dirty="0"/>
              <a:t>: </a:t>
            </a:r>
            <a:r>
              <a:rPr lang="fr-FR" u="sng" dirty="0">
                <a:hlinkClick r:id="rId2"/>
              </a:rPr>
              <a:t>http://www.dlib.org/dlib/january11/smit/01smit.html</a:t>
            </a:r>
            <a:endParaRPr lang="en-ZA" dirty="0"/>
          </a:p>
          <a:p>
            <a:endParaRPr lang="en-US" dirty="0"/>
          </a:p>
        </p:txBody>
      </p:sp>
    </p:spTree>
    <p:extLst>
      <p:ext uri="{BB962C8B-B14F-4D97-AF65-F5344CB8AC3E}">
        <p14:creationId xmlns:p14="http://schemas.microsoft.com/office/powerpoint/2010/main" val="78824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and Open”</a:t>
            </a:r>
            <a:endParaRPr lang="en-US" dirty="0"/>
          </a:p>
        </p:txBody>
      </p:sp>
      <p:sp>
        <p:nvSpPr>
          <p:cNvPr id="3" name="Content Placeholder 2"/>
          <p:cNvSpPr>
            <a:spLocks noGrp="1"/>
          </p:cNvSpPr>
          <p:nvPr>
            <p:ph idx="1"/>
          </p:nvPr>
        </p:nvSpPr>
        <p:spPr/>
        <p:txBody>
          <a:bodyPr/>
          <a:lstStyle/>
          <a:p>
            <a:pPr lvl="0"/>
            <a:r>
              <a:rPr lang="en-ZA" dirty="0"/>
              <a:t>Free access: </a:t>
            </a:r>
            <a:endParaRPr lang="en-ZA" dirty="0" smtClean="0"/>
          </a:p>
          <a:p>
            <a:pPr lvl="1"/>
            <a:r>
              <a:rPr lang="en-ZA" dirty="0" smtClean="0"/>
              <a:t>it </a:t>
            </a:r>
            <a:r>
              <a:rPr lang="en-ZA" dirty="0"/>
              <a:t>is recognised that data should be free of charge if possible, but this does not mean that reasonable cost of availability and dissemination cannot be recovered. </a:t>
            </a:r>
            <a:r>
              <a:rPr lang="en-ZA" dirty="0" smtClean="0"/>
              <a:t>These costs are </a:t>
            </a:r>
            <a:r>
              <a:rPr lang="en-ZA" dirty="0"/>
              <a:t>often funded as a public good.</a:t>
            </a:r>
          </a:p>
          <a:p>
            <a:pPr lvl="0"/>
            <a:endParaRPr lang="en-ZA" dirty="0" smtClean="0"/>
          </a:p>
          <a:p>
            <a:pPr lvl="0"/>
            <a:r>
              <a:rPr lang="en-ZA" dirty="0" smtClean="0"/>
              <a:t>Open </a:t>
            </a:r>
            <a:r>
              <a:rPr lang="en-ZA" dirty="0"/>
              <a:t>access: </a:t>
            </a:r>
            <a:endParaRPr lang="en-ZA" dirty="0" smtClean="0"/>
          </a:p>
          <a:p>
            <a:pPr lvl="1"/>
            <a:r>
              <a:rPr lang="en-ZA" dirty="0" smtClean="0"/>
              <a:t>the </a:t>
            </a:r>
            <a:r>
              <a:rPr lang="en-ZA" dirty="0"/>
              <a:t>emphasis is on equal opportunity to discover, obtain, and use the data without prejudice.</a:t>
            </a:r>
          </a:p>
          <a:p>
            <a:endParaRPr lang="en-US" dirty="0"/>
          </a:p>
        </p:txBody>
      </p:sp>
    </p:spTree>
    <p:extLst>
      <p:ext uri="{BB962C8B-B14F-4D97-AF65-F5344CB8AC3E}">
        <p14:creationId xmlns:p14="http://schemas.microsoft.com/office/powerpoint/2010/main" val="2435565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Funders: Motivations</a:t>
            </a:r>
            <a:endParaRPr lang="en-US" dirty="0"/>
          </a:p>
        </p:txBody>
      </p:sp>
      <p:sp>
        <p:nvSpPr>
          <p:cNvPr id="3" name="Content Placeholder 2"/>
          <p:cNvSpPr>
            <a:spLocks noGrp="1"/>
          </p:cNvSpPr>
          <p:nvPr>
            <p:ph idx="1"/>
          </p:nvPr>
        </p:nvSpPr>
        <p:spPr/>
        <p:txBody>
          <a:bodyPr>
            <a:normAutofit fontScale="77500" lnSpcReduction="20000"/>
          </a:bodyPr>
          <a:lstStyle/>
          <a:p>
            <a:pPr lvl="0"/>
            <a:r>
              <a:rPr lang="en-ZA" dirty="0"/>
              <a:t>Governments invest large sums of money into science as a driver for data acquisition, knowledge creation, capacity building, and innovation. This is a </a:t>
            </a:r>
            <a:r>
              <a:rPr lang="en-ZA" b="1" i="1" dirty="0"/>
              <a:t>virtuous circle</a:t>
            </a:r>
            <a:r>
              <a:rPr lang="en-ZA" dirty="0"/>
              <a:t> that is fed by availability of data, information, knowledge, and capacity. At a basic level, reduced access to the outputs of such funding diminishes the return on investment. What is often overlooked, though, is that reducing the efficiency of this feedback loop hurts the return on investment even more by limiting indirect returns and collaboration. It is the equivalent of removing compound interest from a financial investment</a:t>
            </a:r>
            <a:r>
              <a:rPr lang="en-ZA" dirty="0" smtClean="0"/>
              <a:t>.</a:t>
            </a:r>
          </a:p>
          <a:p>
            <a:pPr lvl="0"/>
            <a:endParaRPr lang="en-ZA" dirty="0"/>
          </a:p>
          <a:p>
            <a:r>
              <a:rPr lang="en-ZA" dirty="0"/>
              <a:t>Secondly, the public has funded the outputs from state department data collection and state funded research, and </a:t>
            </a:r>
            <a:r>
              <a:rPr lang="en-ZA" b="1" i="1" dirty="0"/>
              <a:t>owns it already</a:t>
            </a:r>
            <a:r>
              <a:rPr lang="en-ZA" dirty="0"/>
              <a:t>. Allowing selective access infringes basic rights of citizens in general, and the scientific community in particular. This right has to be balanced by reasonable measures to allow researchers to exploit the academic value of their work without undue competition, typically in the period leading up to publication of a paper or thesis. Typical reductions in access: financial constraints, embargoes and classification, poor dissemination, lack of standardisation, poorly described data.</a:t>
            </a:r>
          </a:p>
          <a:p>
            <a:endParaRPr lang="en-US" dirty="0"/>
          </a:p>
        </p:txBody>
      </p:sp>
    </p:spTree>
    <p:extLst>
      <p:ext uri="{BB962C8B-B14F-4D97-AF65-F5344CB8AC3E}">
        <p14:creationId xmlns:p14="http://schemas.microsoft.com/office/powerpoint/2010/main" val="610357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Counter-Arguments</a:t>
            </a:r>
            <a:endParaRPr lang="en-US" dirty="0"/>
          </a:p>
        </p:txBody>
      </p:sp>
      <p:sp>
        <p:nvSpPr>
          <p:cNvPr id="3" name="Content Placeholder 2"/>
          <p:cNvSpPr>
            <a:spLocks noGrp="1"/>
          </p:cNvSpPr>
          <p:nvPr>
            <p:ph idx="1"/>
          </p:nvPr>
        </p:nvSpPr>
        <p:spPr/>
        <p:txBody>
          <a:bodyPr>
            <a:normAutofit/>
          </a:bodyPr>
          <a:lstStyle/>
          <a:p>
            <a:pPr lvl="0"/>
            <a:r>
              <a:rPr lang="en-ZA" dirty="0"/>
              <a:t>Developing Countries often indicate that they regard some of their research data as sensitive, based on the (possible)</a:t>
            </a:r>
            <a:r>
              <a:rPr lang="en-ZA" b="1" i="1" dirty="0"/>
              <a:t> future commercial value</a:t>
            </a:r>
            <a:r>
              <a:rPr lang="en-ZA" dirty="0"/>
              <a:t> of such data, or on its </a:t>
            </a:r>
            <a:r>
              <a:rPr lang="en-ZA" b="1" i="1" dirty="0"/>
              <a:t>conservation </a:t>
            </a:r>
            <a:r>
              <a:rPr lang="en-ZA" b="1" i="1" dirty="0" smtClean="0"/>
              <a:t>implication</a:t>
            </a:r>
            <a:r>
              <a:rPr lang="en-ZA" dirty="0" smtClean="0"/>
              <a:t>s.</a:t>
            </a:r>
            <a:endParaRPr lang="en-ZA" dirty="0"/>
          </a:p>
          <a:p>
            <a:pPr lvl="0"/>
            <a:r>
              <a:rPr lang="en-ZA" dirty="0"/>
              <a:t>The data has </a:t>
            </a:r>
            <a:r>
              <a:rPr lang="en-ZA" b="1" i="1" dirty="0"/>
              <a:t>current commercial value</a:t>
            </a:r>
            <a:r>
              <a:rPr lang="en-ZA" dirty="0"/>
              <a:t>, and the state entity depends on the income derived from it to fund its operations.</a:t>
            </a:r>
          </a:p>
          <a:p>
            <a:pPr lvl="0"/>
            <a:r>
              <a:rPr lang="en-ZA" dirty="0"/>
              <a:t>It is obvious that some data </a:t>
            </a:r>
            <a:r>
              <a:rPr lang="en-ZA" dirty="0" smtClean="0"/>
              <a:t>is </a:t>
            </a:r>
            <a:r>
              <a:rPr lang="en-ZA" b="1" i="1" dirty="0"/>
              <a:t>private</a:t>
            </a:r>
            <a:r>
              <a:rPr lang="en-ZA" dirty="0"/>
              <a:t> to companies or individuals.</a:t>
            </a:r>
          </a:p>
          <a:p>
            <a:pPr lvl="0"/>
            <a:r>
              <a:rPr lang="en-ZA" dirty="0"/>
              <a:t>The users will </a:t>
            </a:r>
            <a:r>
              <a:rPr lang="en-ZA" b="1" i="1" dirty="0"/>
              <a:t>apply the data incorrectly</a:t>
            </a:r>
            <a:r>
              <a:rPr lang="en-ZA" dirty="0"/>
              <a:t>, will apply it to </a:t>
            </a:r>
            <a:r>
              <a:rPr lang="en-ZA" b="1" i="1" dirty="0"/>
              <a:t>challenge government</a:t>
            </a:r>
            <a:r>
              <a:rPr lang="en-ZA" dirty="0"/>
              <a:t>, or </a:t>
            </a:r>
            <a:r>
              <a:rPr lang="en-ZA" b="1" i="1" dirty="0"/>
              <a:t>gain financially</a:t>
            </a:r>
            <a:r>
              <a:rPr lang="en-ZA" dirty="0"/>
              <a:t> from </a:t>
            </a:r>
            <a:r>
              <a:rPr lang="en-ZA" dirty="0" smtClean="0"/>
              <a:t>it.</a:t>
            </a:r>
          </a:p>
          <a:p>
            <a:pPr lvl="0"/>
            <a:r>
              <a:rPr lang="en-ZA" dirty="0" smtClean="0"/>
              <a:t>Scientists need </a:t>
            </a:r>
            <a:r>
              <a:rPr lang="en-ZA" b="1" i="1" dirty="0" smtClean="0"/>
              <a:t>time to publish </a:t>
            </a:r>
            <a:r>
              <a:rPr lang="en-ZA" dirty="0" smtClean="0"/>
              <a:t>and ‘own’ the data.</a:t>
            </a:r>
            <a:endParaRPr lang="en-US" dirty="0"/>
          </a:p>
        </p:txBody>
      </p:sp>
    </p:spTree>
    <p:extLst>
      <p:ext uri="{BB962C8B-B14F-4D97-AF65-F5344CB8AC3E}">
        <p14:creationId xmlns:p14="http://schemas.microsoft.com/office/powerpoint/2010/main" val="167897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Environment</a:t>
            </a:r>
            <a:endParaRPr lang="en-US" dirty="0"/>
          </a:p>
        </p:txBody>
      </p:sp>
      <p:sp>
        <p:nvSpPr>
          <p:cNvPr id="3" name="Content Placeholder 2"/>
          <p:cNvSpPr>
            <a:spLocks noGrp="1"/>
          </p:cNvSpPr>
          <p:nvPr>
            <p:ph idx="1"/>
          </p:nvPr>
        </p:nvSpPr>
        <p:spPr/>
        <p:txBody>
          <a:bodyPr>
            <a:normAutofit fontScale="77500" lnSpcReduction="20000"/>
          </a:bodyPr>
          <a:lstStyle/>
          <a:p>
            <a:pPr lvl="0"/>
            <a:r>
              <a:rPr lang="en-ZA" dirty="0"/>
              <a:t>Intellectual Property Rights from Publicly Financed Research and Development Act (Act No 51 of 2008): potentially restricts the access to research data and outputs which would conflict with the principles of data democracy. </a:t>
            </a:r>
            <a:endParaRPr lang="en-ZA" dirty="0" smtClean="0"/>
          </a:p>
          <a:p>
            <a:pPr lvl="0"/>
            <a:r>
              <a:rPr lang="en-ZA" dirty="0" smtClean="0"/>
              <a:t>Spatial </a:t>
            </a:r>
            <a:r>
              <a:rPr lang="en-ZA" dirty="0"/>
              <a:t>Data Infrastructure Act (Act No 54 of 2003): Improves discoverability but does not guarantee access. Could limit data availability because of the legal obligations of ‘custodianship’, which may make institutions unwilling to publish all available data sets.</a:t>
            </a:r>
          </a:p>
          <a:p>
            <a:pPr lvl="0"/>
            <a:r>
              <a:rPr lang="en-ZA" dirty="0"/>
              <a:t>South African Weather Service Amendment Bill: A benchmark example of a step in the wrong direction, it impedes climate change research and discriminates against local enterprise while foreign entities are free to continue with services and data in competition with the SA Weather Service. </a:t>
            </a:r>
          </a:p>
          <a:p>
            <a:pPr lvl="0"/>
            <a:r>
              <a:rPr lang="en-ZA" dirty="0"/>
              <a:t>Promotion of Access to Information Act, 2000 (Act No. 2 of 2000):</a:t>
            </a:r>
          </a:p>
          <a:p>
            <a:pPr lvl="0"/>
            <a:r>
              <a:rPr lang="en-ZA" dirty="0"/>
              <a:t>Protection of Information Bill: policy or regulation required to declassify and exempt the data.</a:t>
            </a:r>
          </a:p>
          <a:p>
            <a:r>
              <a:rPr lang="en-ZA" dirty="0"/>
              <a:t>National Archives and Records Service of South Africa Act, 1996 (Act No. 43 of 1996) </a:t>
            </a:r>
            <a:endParaRPr lang="en-ZA" dirty="0" smtClean="0"/>
          </a:p>
          <a:p>
            <a:r>
              <a:rPr lang="en-ZA" dirty="0" smtClean="0"/>
              <a:t>NIPMO</a:t>
            </a:r>
            <a:endParaRPr lang="en-US" dirty="0"/>
          </a:p>
        </p:txBody>
      </p:sp>
    </p:spTree>
    <p:extLst>
      <p:ext uri="{BB962C8B-B14F-4D97-AF65-F5344CB8AC3E}">
        <p14:creationId xmlns:p14="http://schemas.microsoft.com/office/powerpoint/2010/main" val="2464741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 (1) </a:t>
            </a:r>
            <a:r>
              <a:rPr lang="en-US" dirty="0" smtClean="0">
                <a:sym typeface="Wingdings"/>
              </a:rPr>
              <a:t></a:t>
            </a:r>
            <a:endParaRPr lang="en-US" dirty="0"/>
          </a:p>
        </p:txBody>
      </p:sp>
      <p:sp>
        <p:nvSpPr>
          <p:cNvPr id="3" name="Content Placeholder 2"/>
          <p:cNvSpPr>
            <a:spLocks noGrp="1"/>
          </p:cNvSpPr>
          <p:nvPr>
            <p:ph idx="1"/>
          </p:nvPr>
        </p:nvSpPr>
        <p:spPr/>
        <p:txBody>
          <a:bodyPr>
            <a:normAutofit fontScale="85000" lnSpcReduction="10000"/>
          </a:bodyPr>
          <a:lstStyle/>
          <a:p>
            <a:pPr lvl="0"/>
            <a:r>
              <a:rPr lang="en-ZA" dirty="0"/>
              <a:t>All data, information, and research outputs generated by state-funded means should ideally be included in a national policy. This includes grant-funded university research, and data generated by state departments. It specifically excludes contract research performed for private entities.</a:t>
            </a:r>
          </a:p>
          <a:p>
            <a:pPr lvl="0"/>
            <a:r>
              <a:rPr lang="en-ZA" dirty="0"/>
              <a:t>The data so described should be exempted or declassified in terms of the Protection of Information Bill, as provided for in the authority of each state department.</a:t>
            </a:r>
          </a:p>
          <a:p>
            <a:pPr lvl="0"/>
            <a:r>
              <a:rPr lang="en-ZA" dirty="0"/>
              <a:t>The legal meaning of ‘custodian’ of a publicly funded database should include the provision of free and open access.</a:t>
            </a:r>
          </a:p>
          <a:p>
            <a:pPr lvl="0"/>
            <a:r>
              <a:rPr lang="en-ZA" dirty="0"/>
              <a:t>Conditions and qualifications are valid, based on</a:t>
            </a:r>
          </a:p>
          <a:p>
            <a:pPr lvl="1"/>
            <a:r>
              <a:rPr lang="en-ZA" dirty="0"/>
              <a:t>Reasonable embargoes to allow publication of research and papers;</a:t>
            </a:r>
          </a:p>
          <a:p>
            <a:pPr lvl="1"/>
            <a:r>
              <a:rPr lang="en-ZA" dirty="0"/>
              <a:t>Privacy afforded to legal entities and individuals;</a:t>
            </a:r>
          </a:p>
          <a:p>
            <a:pPr lvl="1"/>
            <a:r>
              <a:rPr lang="en-ZA" dirty="0"/>
              <a:t>Conservation considerations, mainly to protect endangered species and habitats;</a:t>
            </a:r>
          </a:p>
          <a:p>
            <a:pPr lvl="1"/>
            <a:r>
              <a:rPr lang="en-ZA" dirty="0"/>
              <a:t>Infringement of rights afforded by the Intellectual Property Rights Act;</a:t>
            </a:r>
          </a:p>
          <a:p>
            <a:pPr lvl="1"/>
            <a:r>
              <a:rPr lang="en-ZA" dirty="0"/>
              <a:t>Infringement of current or future legal rights to exploit natural resources.</a:t>
            </a:r>
          </a:p>
          <a:p>
            <a:pPr marL="0" indent="0">
              <a:buNone/>
            </a:pPr>
            <a:endParaRPr lang="en-US" dirty="0"/>
          </a:p>
        </p:txBody>
      </p:sp>
    </p:spTree>
    <p:extLst>
      <p:ext uri="{BB962C8B-B14F-4D97-AF65-F5344CB8AC3E}">
        <p14:creationId xmlns:p14="http://schemas.microsoft.com/office/powerpoint/2010/main" val="4172835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 (2) </a:t>
            </a:r>
            <a:r>
              <a:rPr lang="en-US" dirty="0" smtClean="0">
                <a:sym typeface="Wingdings"/>
              </a:rPr>
              <a:t></a:t>
            </a:r>
            <a:endParaRPr lang="en-US" dirty="0"/>
          </a:p>
        </p:txBody>
      </p:sp>
      <p:sp>
        <p:nvSpPr>
          <p:cNvPr id="3" name="Content Placeholder 2"/>
          <p:cNvSpPr>
            <a:spLocks noGrp="1"/>
          </p:cNvSpPr>
          <p:nvPr>
            <p:ph idx="1"/>
          </p:nvPr>
        </p:nvSpPr>
        <p:spPr/>
        <p:txBody>
          <a:bodyPr>
            <a:normAutofit fontScale="92500" lnSpcReduction="10000"/>
          </a:bodyPr>
          <a:lstStyle/>
          <a:p>
            <a:pPr lvl="0" algn="just"/>
            <a:r>
              <a:rPr lang="en-ZA" dirty="0"/>
              <a:t>Existing arrangements where state departments or agencies derive a significant proportion of their income from the sale of publicly funded data should be discontinued and mitigation measures should be put in place to replace the loss of income. </a:t>
            </a:r>
          </a:p>
          <a:p>
            <a:pPr algn="just"/>
            <a:endParaRPr lang="en-ZA" dirty="0" smtClean="0"/>
          </a:p>
          <a:p>
            <a:pPr algn="just"/>
            <a:r>
              <a:rPr lang="en-ZA" dirty="0" smtClean="0"/>
              <a:t>If </a:t>
            </a:r>
            <a:r>
              <a:rPr lang="en-ZA" dirty="0"/>
              <a:t>the state implements a policy of free and open access to data, the state should fund and support the electronic infrastructure whereby research outputs are preserved, discovered, and accessed. This infrastructure is a necessary expenditure to protect the investment in Research, Development and Innovation, and should complement and underpin the arrangements put in place by individual state departments, and academic or research institutions. </a:t>
            </a:r>
            <a:endParaRPr lang="en-ZA" dirty="0" smtClean="0"/>
          </a:p>
          <a:p>
            <a:endParaRPr lang="en-US" dirty="0"/>
          </a:p>
        </p:txBody>
      </p:sp>
    </p:spTree>
    <p:extLst>
      <p:ext uri="{BB962C8B-B14F-4D97-AF65-F5344CB8AC3E}">
        <p14:creationId xmlns:p14="http://schemas.microsoft.com/office/powerpoint/2010/main" val="368838147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2252" r="-22252"/>
          <a:stretch>
            <a:fillRect/>
          </a:stretch>
        </p:blipFill>
        <p:spPr bwMode="auto">
          <a:xfrm>
            <a:off x="195336" y="980728"/>
            <a:ext cx="8697144" cy="4968552"/>
          </a:xfrm>
          <a:prstGeom prst="rect">
            <a:avLst/>
          </a:prstGeom>
          <a:noFill/>
          <a:ln>
            <a:noFill/>
          </a:ln>
        </p:spPr>
      </p:pic>
    </p:spTree>
    <p:extLst>
      <p:ext uri="{BB962C8B-B14F-4D97-AF65-F5344CB8AC3E}">
        <p14:creationId xmlns:p14="http://schemas.microsoft.com/office/powerpoint/2010/main" val="8624306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268760"/>
            <a:ext cx="9144000" cy="558924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260648"/>
            <a:ext cx="9144000" cy="432048"/>
          </a:xfrm>
        </p:spPr>
        <p:txBody>
          <a:bodyPr>
            <a:normAutofit fontScale="90000"/>
          </a:bodyPr>
          <a:lstStyle/>
          <a:p>
            <a:pPr algn="ctr"/>
            <a:r>
              <a:rPr lang="en-ZA" dirty="0" smtClean="0"/>
              <a:t>Complexity</a:t>
            </a:r>
            <a:endParaRPr lang="en-ZA" dirty="0"/>
          </a:p>
        </p:txBody>
      </p:sp>
      <p:sp>
        <p:nvSpPr>
          <p:cNvPr id="3" name="Slide Number Placeholder 2"/>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7</a:t>
            </a:fld>
            <a:endParaRPr lang="en-ZA"/>
          </a:p>
        </p:txBody>
      </p:sp>
      <p:sp>
        <p:nvSpPr>
          <p:cNvPr id="4" name="Isosceles Triangle 3"/>
          <p:cNvSpPr/>
          <p:nvPr/>
        </p:nvSpPr>
        <p:spPr>
          <a:xfrm>
            <a:off x="566058" y="2148111"/>
            <a:ext cx="1756228" cy="1451428"/>
          </a:xfrm>
          <a:prstGeom prst="triangl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n=3</a:t>
            </a:r>
          </a:p>
          <a:p>
            <a:pPr algn="ctr"/>
            <a:r>
              <a:rPr lang="en-ZA" sz="2400" dirty="0" smtClean="0"/>
              <a:t>c=3</a:t>
            </a:r>
            <a:endParaRPr lang="en-ZA" sz="2400" dirty="0"/>
          </a:p>
        </p:txBody>
      </p:sp>
      <p:sp>
        <p:nvSpPr>
          <p:cNvPr id="5" name="Hexagon 4"/>
          <p:cNvSpPr/>
          <p:nvPr/>
        </p:nvSpPr>
        <p:spPr>
          <a:xfrm>
            <a:off x="6720115" y="2061025"/>
            <a:ext cx="1756228" cy="1451428"/>
          </a:xfrm>
          <a:prstGeom prst="hex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n=6</a:t>
            </a:r>
          </a:p>
          <a:p>
            <a:pPr algn="ctr"/>
            <a:r>
              <a:rPr lang="en-ZA" sz="2400" dirty="0" smtClean="0"/>
              <a:t>c=15</a:t>
            </a:r>
            <a:endParaRPr lang="en-ZA" sz="2400" dirty="0"/>
          </a:p>
        </p:txBody>
      </p:sp>
      <p:sp>
        <p:nvSpPr>
          <p:cNvPr id="6" name="Regular Pentagon 5"/>
          <p:cNvSpPr/>
          <p:nvPr/>
        </p:nvSpPr>
        <p:spPr>
          <a:xfrm>
            <a:off x="4668762" y="2061025"/>
            <a:ext cx="1756228" cy="1451428"/>
          </a:xfrm>
          <a:prstGeom prst="pent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n=5</a:t>
            </a:r>
            <a:endParaRPr lang="en-ZA" sz="2400" dirty="0"/>
          </a:p>
          <a:p>
            <a:pPr algn="ctr"/>
            <a:r>
              <a:rPr lang="en-ZA" sz="2400" dirty="0" smtClean="0"/>
              <a:t>c=10</a:t>
            </a:r>
            <a:endParaRPr lang="en-ZA" sz="2400" dirty="0"/>
          </a:p>
        </p:txBody>
      </p:sp>
      <p:sp>
        <p:nvSpPr>
          <p:cNvPr id="8" name="Rectangle 7"/>
          <p:cNvSpPr/>
          <p:nvPr/>
        </p:nvSpPr>
        <p:spPr>
          <a:xfrm>
            <a:off x="2617410" y="2148111"/>
            <a:ext cx="1756228" cy="1451428"/>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rgbClr val="58A618"/>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400" dirty="0" smtClean="0"/>
              <a:t>n=4</a:t>
            </a:r>
          </a:p>
          <a:p>
            <a:pPr algn="ctr"/>
            <a:r>
              <a:rPr lang="en-ZA" sz="2400" dirty="0" smtClean="0"/>
              <a:t>c=6</a:t>
            </a:r>
            <a:endParaRPr lang="en-ZA" sz="2400" dirty="0"/>
          </a:p>
        </p:txBody>
      </p:sp>
      <p:cxnSp>
        <p:nvCxnSpPr>
          <p:cNvPr id="10" name="Straight Connector 9"/>
          <p:cNvCxnSpPr/>
          <p:nvPr/>
        </p:nvCxnSpPr>
        <p:spPr>
          <a:xfrm>
            <a:off x="2617410" y="2148111"/>
            <a:ext cx="1756228"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2617410" y="2148111"/>
            <a:ext cx="1756228"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6" idx="0"/>
            <a:endCxn id="6" idx="2"/>
          </p:cNvCxnSpPr>
          <p:nvPr/>
        </p:nvCxnSpPr>
        <p:spPr>
          <a:xfrm flipH="1">
            <a:off x="5004173" y="2061025"/>
            <a:ext cx="542703" cy="1451424"/>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a:stCxn id="6" idx="1"/>
            <a:endCxn id="6" idx="4"/>
          </p:cNvCxnSpPr>
          <p:nvPr/>
        </p:nvCxnSpPr>
        <p:spPr>
          <a:xfrm>
            <a:off x="4668764" y="2615420"/>
            <a:ext cx="1420815" cy="897029"/>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a:stCxn id="6" idx="2"/>
            <a:endCxn id="6" idx="5"/>
          </p:cNvCxnSpPr>
          <p:nvPr/>
        </p:nvCxnSpPr>
        <p:spPr>
          <a:xfrm flipV="1">
            <a:off x="5004173" y="2615420"/>
            <a:ext cx="1420815" cy="897029"/>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a:stCxn id="6" idx="0"/>
            <a:endCxn id="6" idx="4"/>
          </p:cNvCxnSpPr>
          <p:nvPr/>
        </p:nvCxnSpPr>
        <p:spPr>
          <a:xfrm>
            <a:off x="5546876" y="2061025"/>
            <a:ext cx="542703" cy="1451424"/>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5" idx="4"/>
            <a:endCxn id="5" idx="1"/>
          </p:cNvCxnSpPr>
          <p:nvPr/>
        </p:nvCxnSpPr>
        <p:spPr>
          <a:xfrm>
            <a:off x="7082972" y="2061025"/>
            <a:ext cx="1030514"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a:stCxn id="5" idx="2"/>
            <a:endCxn id="5" idx="5"/>
          </p:cNvCxnSpPr>
          <p:nvPr/>
        </p:nvCxnSpPr>
        <p:spPr>
          <a:xfrm flipV="1">
            <a:off x="7082972" y="2061025"/>
            <a:ext cx="1030514" cy="1451428"/>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a:stCxn id="5" idx="3"/>
            <a:endCxn id="5" idx="0"/>
          </p:cNvCxnSpPr>
          <p:nvPr/>
        </p:nvCxnSpPr>
        <p:spPr>
          <a:xfrm>
            <a:off x="6720115" y="2786739"/>
            <a:ext cx="1756228" cy="0"/>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a:stCxn id="6" idx="1"/>
            <a:endCxn id="6" idx="5"/>
          </p:cNvCxnSpPr>
          <p:nvPr/>
        </p:nvCxnSpPr>
        <p:spPr>
          <a:xfrm>
            <a:off x="4668764" y="2615420"/>
            <a:ext cx="1756224" cy="0"/>
          </a:xfrm>
          <a:prstGeom prst="line">
            <a:avLst/>
          </a:prstGeom>
          <a:ln w="3175">
            <a:solidFill>
              <a:srgbClr val="58A618"/>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a:stCxn id="5" idx="4"/>
            <a:endCxn id="5" idx="2"/>
          </p:cNvCxnSpPr>
          <p:nvPr/>
        </p:nvCxnSpPr>
        <p:spPr>
          <a:xfrm>
            <a:off x="7082972" y="2061025"/>
            <a:ext cx="0" cy="1451428"/>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 idx="2"/>
            <a:endCxn id="5" idx="0"/>
          </p:cNvCxnSpPr>
          <p:nvPr/>
        </p:nvCxnSpPr>
        <p:spPr>
          <a:xfrm flipV="1">
            <a:off x="7082972" y="2786739"/>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4"/>
            <a:endCxn id="5" idx="0"/>
          </p:cNvCxnSpPr>
          <p:nvPr/>
        </p:nvCxnSpPr>
        <p:spPr>
          <a:xfrm>
            <a:off x="7082972" y="2061025"/>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 idx="5"/>
            <a:endCxn id="5" idx="1"/>
          </p:cNvCxnSpPr>
          <p:nvPr/>
        </p:nvCxnSpPr>
        <p:spPr>
          <a:xfrm>
            <a:off x="8113486" y="2061025"/>
            <a:ext cx="0" cy="1451428"/>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3"/>
            <a:endCxn id="5" idx="1"/>
          </p:cNvCxnSpPr>
          <p:nvPr/>
        </p:nvCxnSpPr>
        <p:spPr>
          <a:xfrm>
            <a:off x="6720115" y="2786739"/>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 idx="3"/>
            <a:endCxn id="5" idx="5"/>
          </p:cNvCxnSpPr>
          <p:nvPr/>
        </p:nvCxnSpPr>
        <p:spPr>
          <a:xfrm flipV="1">
            <a:off x="6720115" y="2061025"/>
            <a:ext cx="1393371" cy="725714"/>
          </a:xfrm>
          <a:prstGeom prst="line">
            <a:avLst/>
          </a:prstGeom>
          <a:ln w="3175">
            <a:solidFill>
              <a:srgbClr val="58A618"/>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39552" y="1407888"/>
            <a:ext cx="8088405" cy="338554"/>
          </a:xfrm>
          <a:prstGeom prst="rect">
            <a:avLst/>
          </a:prstGeom>
          <a:noFill/>
        </p:spPr>
        <p:txBody>
          <a:bodyPr wrap="none" rtlCol="0">
            <a:spAutoFit/>
          </a:bodyPr>
          <a:lstStyle/>
          <a:p>
            <a:r>
              <a:rPr lang="en-ZA" sz="1600" dirty="0" smtClean="0">
                <a:solidFill>
                  <a:srgbClr val="800000"/>
                </a:solidFill>
              </a:rPr>
              <a:t>In a completely connected network, complexity quickly grows:  </a:t>
            </a:r>
            <a:r>
              <a:rPr lang="en-ZA" sz="1600" b="1" dirty="0" smtClean="0">
                <a:solidFill>
                  <a:srgbClr val="800000"/>
                </a:solidFill>
              </a:rPr>
              <a:t>c=½n(n-1) ~ </a:t>
            </a:r>
            <a:r>
              <a:rPr lang="en-ZA" sz="1600" b="1" dirty="0">
                <a:solidFill>
                  <a:srgbClr val="800000"/>
                </a:solidFill>
              </a:rPr>
              <a:t>=½</a:t>
            </a:r>
            <a:r>
              <a:rPr lang="en-ZA" sz="1600" b="1" dirty="0" smtClean="0">
                <a:solidFill>
                  <a:srgbClr val="800000"/>
                </a:solidFill>
              </a:rPr>
              <a:t>n</a:t>
            </a:r>
            <a:r>
              <a:rPr lang="en-ZA" sz="1600" b="1" baseline="30000" dirty="0" smtClean="0">
                <a:solidFill>
                  <a:srgbClr val="800000"/>
                </a:solidFill>
              </a:rPr>
              <a:t>2</a:t>
            </a:r>
            <a:r>
              <a:rPr lang="en-ZA" sz="1600" b="1" dirty="0" smtClean="0">
                <a:solidFill>
                  <a:srgbClr val="800000"/>
                </a:solidFill>
              </a:rPr>
              <a:t> </a:t>
            </a:r>
            <a:endParaRPr lang="en-ZA" sz="1600" b="1" dirty="0">
              <a:solidFill>
                <a:srgbClr val="800000"/>
              </a:solidFill>
            </a:endParaRPr>
          </a:p>
        </p:txBody>
      </p:sp>
      <p:graphicFrame>
        <p:nvGraphicFramePr>
          <p:cNvPr id="47" name="Chart 46"/>
          <p:cNvGraphicFramePr/>
          <p:nvPr>
            <p:extLst>
              <p:ext uri="{D42A27DB-BD31-4B8C-83A1-F6EECF244321}">
                <p14:modId xmlns:p14="http://schemas.microsoft.com/office/powerpoint/2010/main" val="4115692467"/>
              </p:ext>
            </p:extLst>
          </p:nvPr>
        </p:nvGraphicFramePr>
        <p:xfrm>
          <a:off x="420914" y="3762829"/>
          <a:ext cx="8418285" cy="3095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69704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Model</a:t>
            </a:r>
            <a:endParaRPr lang="en-US" dirty="0"/>
          </a:p>
        </p:txBody>
      </p:sp>
      <p:sp>
        <p:nvSpPr>
          <p:cNvPr id="3" name="Content Placeholder 2"/>
          <p:cNvSpPr>
            <a:spLocks noGrp="1"/>
          </p:cNvSpPr>
          <p:nvPr>
            <p:ph idx="1"/>
          </p:nvPr>
        </p:nvSpPr>
        <p:spPr/>
        <p:txBody>
          <a:bodyPr>
            <a:normAutofit fontScale="77500" lnSpcReduction="20000"/>
          </a:bodyPr>
          <a:lstStyle/>
          <a:p>
            <a:pPr lvl="0"/>
            <a:r>
              <a:rPr lang="en-ZA" dirty="0"/>
              <a:t>RDI outputs </a:t>
            </a:r>
            <a:r>
              <a:rPr lang="en-ZA" dirty="0" smtClean="0"/>
              <a:t>can have </a:t>
            </a:r>
            <a:r>
              <a:rPr lang="en-ZA" dirty="0"/>
              <a:t>access is restricted, due to three situations:</a:t>
            </a:r>
          </a:p>
          <a:p>
            <a:pPr lvl="1"/>
            <a:r>
              <a:rPr lang="en-ZA" dirty="0"/>
              <a:t>Grant-funded research that has not yet been published is available to a collaboration community but not generally;</a:t>
            </a:r>
          </a:p>
          <a:p>
            <a:pPr lvl="1"/>
            <a:r>
              <a:rPr lang="en-ZA" dirty="0"/>
              <a:t>Grant-funded research that has a commercial exploitation potential that far outweighs its general public good, and is offered protection under the Intellectual Property Rights Act;</a:t>
            </a:r>
          </a:p>
          <a:p>
            <a:pPr lvl="1"/>
            <a:r>
              <a:rPr lang="en-ZA" dirty="0"/>
              <a:t>Grant-funded research that is embargoed because of conservation considerations, privacy issues, or legal rights of third parties.</a:t>
            </a:r>
          </a:p>
          <a:p>
            <a:pPr lvl="1"/>
            <a:r>
              <a:rPr lang="en-ZA" dirty="0"/>
              <a:t>In all of these cases, it remains good practice to publish the meta-data openly: this means that the research outputs are discoverable but not openly or freely accessible. </a:t>
            </a:r>
          </a:p>
          <a:p>
            <a:pPr lvl="0"/>
            <a:r>
              <a:rPr lang="en-ZA" dirty="0"/>
              <a:t>State-generated data that is classified: not openly and freely accessible, and no meta-data is openly published.</a:t>
            </a:r>
          </a:p>
          <a:p>
            <a:pPr lvl="0"/>
            <a:r>
              <a:rPr lang="en-ZA" dirty="0"/>
              <a:t>State-generated data that currently supports a significant proportion of the income of a sate entity, and for which the aim is to phase out such dependency where possible. Meta-data is openly published, and the data is openly available but not free.</a:t>
            </a:r>
          </a:p>
          <a:p>
            <a:pPr lvl="0"/>
            <a:r>
              <a:rPr lang="en-ZA" dirty="0"/>
              <a:t>The balance of grant-funded or state-generated outputs is freely and openly available and meta-data is published openly.</a:t>
            </a:r>
          </a:p>
          <a:p>
            <a:endParaRPr lang="en-US" dirty="0"/>
          </a:p>
        </p:txBody>
      </p:sp>
    </p:spTree>
    <p:extLst>
      <p:ext uri="{BB962C8B-B14F-4D97-AF65-F5344CB8AC3E}">
        <p14:creationId xmlns:p14="http://schemas.microsoft.com/office/powerpoint/2010/main" val="16447756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Licenses and Policy</a:t>
            </a:r>
            <a:endParaRPr lang="en-US" dirty="0"/>
          </a:p>
        </p:txBody>
      </p:sp>
      <p:sp>
        <p:nvSpPr>
          <p:cNvPr id="3" name="Content Placeholder 2"/>
          <p:cNvSpPr>
            <a:spLocks noGrp="1"/>
          </p:cNvSpPr>
          <p:nvPr>
            <p:ph idx="1"/>
          </p:nvPr>
        </p:nvSpPr>
        <p:spPr/>
        <p:txBody>
          <a:bodyPr/>
          <a:lstStyle/>
          <a:p>
            <a:pPr lvl="0"/>
            <a:r>
              <a:rPr lang="en-ZA" dirty="0"/>
              <a:t>Policy and the license in support of the policy must be separated. Quality public domain licenses (such as Creative Commons) exist, and these should be used by preference.</a:t>
            </a:r>
          </a:p>
          <a:p>
            <a:pPr lvl="0"/>
            <a:endParaRPr lang="en-ZA" dirty="0" smtClean="0"/>
          </a:p>
          <a:p>
            <a:pPr lvl="0"/>
            <a:r>
              <a:rPr lang="en-ZA" dirty="0" smtClean="0"/>
              <a:t>Creative </a:t>
            </a:r>
            <a:r>
              <a:rPr lang="en-ZA" dirty="0"/>
              <a:t>Commons licenses cannot be made more restrictive, and hence cannot be applied for the conditions of use identified earlier. </a:t>
            </a:r>
            <a:endParaRPr lang="en-ZA" dirty="0" smtClean="0"/>
          </a:p>
          <a:p>
            <a:pPr lvl="0"/>
            <a:endParaRPr lang="en-ZA" dirty="0"/>
          </a:p>
          <a:p>
            <a:pPr lvl="0"/>
            <a:r>
              <a:rPr lang="en-ZA" dirty="0" smtClean="0"/>
              <a:t>Licenses are </a:t>
            </a:r>
            <a:r>
              <a:rPr lang="en-ZA" b="1" dirty="0" smtClean="0"/>
              <a:t>machine readable</a:t>
            </a:r>
            <a:r>
              <a:rPr lang="en-ZA" dirty="0" smtClean="0"/>
              <a:t>, policies are not!</a:t>
            </a:r>
            <a:endParaRPr lang="en-ZA" dirty="0"/>
          </a:p>
          <a:p>
            <a:endParaRPr lang="en-US" dirty="0"/>
          </a:p>
        </p:txBody>
      </p:sp>
    </p:spTree>
    <p:extLst>
      <p:ext uri="{BB962C8B-B14F-4D97-AF65-F5344CB8AC3E}">
        <p14:creationId xmlns:p14="http://schemas.microsoft.com/office/powerpoint/2010/main" val="384303686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805264"/>
          </a:xfrm>
          <a:prstGeom prst="rect">
            <a:avLst/>
          </a:prstGeom>
          <a:noFill/>
          <a:ln>
            <a:noFill/>
          </a:ln>
        </p:spPr>
      </p:pic>
    </p:spTree>
    <p:extLst>
      <p:ext uri="{BB962C8B-B14F-4D97-AF65-F5344CB8AC3E}">
        <p14:creationId xmlns:p14="http://schemas.microsoft.com/office/powerpoint/2010/main" val="278285566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Creative Commons</a:t>
            </a:r>
            <a:endParaRPr lang="en-US" dirty="0"/>
          </a:p>
        </p:txBody>
      </p:sp>
      <p:pic>
        <p:nvPicPr>
          <p:cNvPr id="4" name="Content Placeholder 3"/>
          <p:cNvPicPr>
            <a:picLocks noGrp="1" noChangeAspect="1"/>
          </p:cNvPicPr>
          <p:nvPr>
            <p:ph idx="1"/>
          </p:nvPr>
        </p:nvPicPr>
        <p:blipFill>
          <a:blip r:embed="rId2"/>
          <a:srcRect l="-11888" r="-11888"/>
          <a:stretch>
            <a:fillRect/>
          </a:stretch>
        </p:blipFill>
        <p:spPr/>
      </p:pic>
    </p:spTree>
    <p:extLst>
      <p:ext uri="{BB962C8B-B14F-4D97-AF65-F5344CB8AC3E}">
        <p14:creationId xmlns:p14="http://schemas.microsoft.com/office/powerpoint/2010/main" val="151981142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 Use</a:t>
            </a:r>
            <a:endParaRPr lang="en-US" dirty="0"/>
          </a:p>
        </p:txBody>
      </p:sp>
      <p:pic>
        <p:nvPicPr>
          <p:cNvPr id="4" name="Content Placeholder 3"/>
          <p:cNvPicPr>
            <a:picLocks noGrp="1" noChangeAspect="1"/>
          </p:cNvPicPr>
          <p:nvPr>
            <p:ph idx="1"/>
          </p:nvPr>
        </p:nvPicPr>
        <p:blipFill rotWithShape="1">
          <a:blip r:embed="rId2">
            <a:clrChange>
              <a:clrFrom>
                <a:srgbClr val="FFFFFF"/>
              </a:clrFrom>
              <a:clrTo>
                <a:srgbClr val="FFFFFF">
                  <a:alpha val="0"/>
                </a:srgbClr>
              </a:clrTo>
            </a:clrChange>
          </a:blip>
          <a:srcRect l="-28839" t="10501" r="-28839"/>
          <a:stretch/>
        </p:blipFill>
        <p:spPr>
          <a:xfrm>
            <a:off x="467544" y="973667"/>
            <a:ext cx="8229600" cy="4759589"/>
          </a:xfrm>
        </p:spPr>
      </p:pic>
    </p:spTree>
    <p:extLst>
      <p:ext uri="{BB962C8B-B14F-4D97-AF65-F5344CB8AC3E}">
        <p14:creationId xmlns:p14="http://schemas.microsoft.com/office/powerpoint/2010/main" val="1051773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CC Works are Published </a:t>
            </a:r>
            <a:endParaRPr lang="en-US" dirty="0"/>
          </a:p>
        </p:txBody>
      </p:sp>
      <p:pic>
        <p:nvPicPr>
          <p:cNvPr id="4" name="Content Placeholder 3"/>
          <p:cNvPicPr>
            <a:picLocks noGrp="1" noChangeAspect="1"/>
          </p:cNvPicPr>
          <p:nvPr>
            <p:ph idx="1"/>
          </p:nvPr>
        </p:nvPicPr>
        <p:blipFill>
          <a:blip r:embed="rId2"/>
          <a:srcRect l="-29798" r="-29798"/>
          <a:stretch>
            <a:fillRect/>
          </a:stretch>
        </p:blipFill>
        <p:spPr/>
      </p:pic>
    </p:spTree>
    <p:extLst>
      <p:ext uri="{BB962C8B-B14F-4D97-AF65-F5344CB8AC3E}">
        <p14:creationId xmlns:p14="http://schemas.microsoft.com/office/powerpoint/2010/main" val="2848053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lnSpcReduction="10000"/>
          </a:bodyPr>
          <a:lstStyle/>
          <a:p>
            <a:r>
              <a:rPr lang="en-US" dirty="0" smtClean="0"/>
              <a:t>Policy Guideline: each institution will have its own variation, but should include some foundational clauses</a:t>
            </a:r>
          </a:p>
          <a:p>
            <a:endParaRPr lang="en-US" dirty="0"/>
          </a:p>
          <a:p>
            <a:r>
              <a:rPr lang="en-US" dirty="0" smtClean="0"/>
              <a:t>Licenses: Consent on Creative Commons</a:t>
            </a:r>
          </a:p>
          <a:p>
            <a:pPr lvl="1"/>
            <a:r>
              <a:rPr lang="en-US" dirty="0" smtClean="0"/>
              <a:t>Machine Readable Version</a:t>
            </a:r>
          </a:p>
          <a:p>
            <a:pPr lvl="1"/>
            <a:r>
              <a:rPr lang="en-US" dirty="0" smtClean="0"/>
              <a:t>Human-readable Version</a:t>
            </a:r>
          </a:p>
          <a:p>
            <a:pPr lvl="1"/>
            <a:r>
              <a:rPr lang="en-US" dirty="0" smtClean="0"/>
              <a:t>Legal Version</a:t>
            </a:r>
          </a:p>
          <a:p>
            <a:pPr lvl="1"/>
            <a:endParaRPr lang="en-US" dirty="0"/>
          </a:p>
          <a:p>
            <a:r>
              <a:rPr lang="en-US" dirty="0" smtClean="0"/>
              <a:t>Adapt Creative Commons Licenses for </a:t>
            </a:r>
          </a:p>
          <a:p>
            <a:pPr lvl="1"/>
            <a:r>
              <a:rPr lang="en-US" dirty="0" smtClean="0"/>
              <a:t>Restrictions to physical access</a:t>
            </a:r>
          </a:p>
          <a:p>
            <a:pPr lvl="1"/>
            <a:r>
              <a:rPr lang="en-US" dirty="0" smtClean="0"/>
              <a:t>IP constraints</a:t>
            </a:r>
          </a:p>
          <a:p>
            <a:pPr lvl="1"/>
            <a:r>
              <a:rPr lang="en-US" dirty="0" smtClean="0"/>
              <a:t>Identification Constraints </a:t>
            </a:r>
          </a:p>
          <a:p>
            <a:pPr lvl="1"/>
            <a:endParaRPr lang="en-US" dirty="0" smtClean="0"/>
          </a:p>
          <a:p>
            <a:pPr lvl="1"/>
            <a:endParaRPr lang="en-US" dirty="0"/>
          </a:p>
        </p:txBody>
      </p:sp>
    </p:spTree>
    <p:extLst>
      <p:ext uri="{BB962C8B-B14F-4D97-AF65-F5344CB8AC3E}">
        <p14:creationId xmlns:p14="http://schemas.microsoft.com/office/powerpoint/2010/main" val="20489126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ym typeface="Wingdings"/>
              </a:rPr>
              <a:t> </a:t>
            </a:r>
            <a:br>
              <a:rPr lang="en-US" dirty="0" smtClean="0">
                <a:sym typeface="Wingdings"/>
              </a:rPr>
            </a:br>
            <a:r>
              <a:rPr lang="en-US" dirty="0" smtClean="0">
                <a:sym typeface="Wingdings"/>
              </a:rPr>
              <a:t>???</a:t>
            </a:r>
            <a:endParaRPr lang="en-US" dirty="0"/>
          </a:p>
        </p:txBody>
      </p:sp>
    </p:spTree>
    <p:extLst>
      <p:ext uri="{BB962C8B-B14F-4D97-AF65-F5344CB8AC3E}">
        <p14:creationId xmlns:p14="http://schemas.microsoft.com/office/powerpoint/2010/main" val="222483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124744"/>
            <a:ext cx="9144000" cy="57332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11791" y="138336"/>
            <a:ext cx="8229600" cy="914400"/>
          </a:xfrm>
        </p:spPr>
        <p:txBody>
          <a:bodyPr>
            <a:normAutofit/>
          </a:bodyPr>
          <a:lstStyle/>
          <a:p>
            <a:pPr algn="ctr"/>
            <a:r>
              <a:rPr lang="en-ZA" dirty="0" smtClean="0"/>
              <a:t>Efficiency and Optimality</a:t>
            </a:r>
            <a:endParaRPr lang="en-ZA" dirty="0"/>
          </a:p>
        </p:txBody>
      </p:sp>
      <p:sp>
        <p:nvSpPr>
          <p:cNvPr id="18" name="Slide Number Placeholder 17"/>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8</a:t>
            </a:fld>
            <a:endParaRPr lang="en-ZA"/>
          </a:p>
        </p:txBody>
      </p:sp>
      <p:graphicFrame>
        <p:nvGraphicFramePr>
          <p:cNvPr id="4" name="Chart 3"/>
          <p:cNvGraphicFramePr/>
          <p:nvPr>
            <p:extLst>
              <p:ext uri="{D42A27DB-BD31-4B8C-83A1-F6EECF244321}">
                <p14:modId xmlns:p14="http://schemas.microsoft.com/office/powerpoint/2010/main" val="3278664092"/>
              </p:ext>
            </p:extLst>
          </p:nvPr>
        </p:nvGraphicFramePr>
        <p:xfrm>
          <a:off x="420914" y="3762829"/>
          <a:ext cx="8418285" cy="3095171"/>
        </p:xfrm>
        <a:graphic>
          <a:graphicData uri="http://schemas.openxmlformats.org/drawingml/2006/chart">
            <c:chart xmlns:c="http://schemas.openxmlformats.org/drawingml/2006/chart" xmlns:r="http://schemas.openxmlformats.org/officeDocument/2006/relationships" r:id="rId2"/>
          </a:graphicData>
        </a:graphic>
      </p:graphicFrame>
      <p:sp>
        <p:nvSpPr>
          <p:cNvPr id="5" name="Hexagon 4"/>
          <p:cNvSpPr/>
          <p:nvPr/>
        </p:nvSpPr>
        <p:spPr>
          <a:xfrm>
            <a:off x="899886" y="1698168"/>
            <a:ext cx="1756228" cy="1451428"/>
          </a:xfrm>
          <a:prstGeom prst="hexagon">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b"/>
          <a:lstStyle/>
          <a:p>
            <a:pPr algn="ctr"/>
            <a:r>
              <a:rPr lang="en-ZA" sz="2000" dirty="0" smtClean="0"/>
              <a:t>n=6</a:t>
            </a:r>
          </a:p>
          <a:p>
            <a:pPr algn="ctr"/>
            <a:r>
              <a:rPr lang="en-ZA" sz="2000" dirty="0" smtClean="0"/>
              <a:t>c=15</a:t>
            </a:r>
            <a:endParaRPr lang="en-ZA" sz="2000" dirty="0"/>
          </a:p>
        </p:txBody>
      </p:sp>
      <p:cxnSp>
        <p:nvCxnSpPr>
          <p:cNvPr id="6" name="Straight Connector 5"/>
          <p:cNvCxnSpPr>
            <a:stCxn id="5" idx="4"/>
            <a:endCxn id="5" idx="1"/>
          </p:cNvCxnSpPr>
          <p:nvPr/>
        </p:nvCxnSpPr>
        <p:spPr>
          <a:xfrm>
            <a:off x="1262743" y="1698168"/>
            <a:ext cx="1030514" cy="1451428"/>
          </a:xfrm>
          <a:prstGeom prst="line">
            <a:avLst/>
          </a:prstGeom>
          <a:ln w="3175">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a:stCxn id="5" idx="2"/>
            <a:endCxn id="5" idx="5"/>
          </p:cNvCxnSpPr>
          <p:nvPr/>
        </p:nvCxnSpPr>
        <p:spPr>
          <a:xfrm flipV="1">
            <a:off x="1262743" y="1698168"/>
            <a:ext cx="1030514" cy="1451428"/>
          </a:xfrm>
          <a:prstGeom prst="line">
            <a:avLst/>
          </a:prstGeom>
          <a:ln w="3175">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a:stCxn id="5" idx="3"/>
            <a:endCxn id="5" idx="0"/>
          </p:cNvCxnSpPr>
          <p:nvPr/>
        </p:nvCxnSpPr>
        <p:spPr>
          <a:xfrm>
            <a:off x="899886" y="2423882"/>
            <a:ext cx="1756228" cy="0"/>
          </a:xfrm>
          <a:prstGeom prst="line">
            <a:avLst/>
          </a:prstGeom>
          <a:ln w="3175">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a:stCxn id="5" idx="4"/>
            <a:endCxn id="5" idx="2"/>
          </p:cNvCxnSpPr>
          <p:nvPr/>
        </p:nvCxnSpPr>
        <p:spPr>
          <a:xfrm>
            <a:off x="1262743" y="1698168"/>
            <a:ext cx="0" cy="1451428"/>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2"/>
            <a:endCxn id="5" idx="0"/>
          </p:cNvCxnSpPr>
          <p:nvPr/>
        </p:nvCxnSpPr>
        <p:spPr>
          <a:xfrm flipV="1">
            <a:off x="1262743" y="2423882"/>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5" idx="0"/>
          </p:cNvCxnSpPr>
          <p:nvPr/>
        </p:nvCxnSpPr>
        <p:spPr>
          <a:xfrm>
            <a:off x="1262743" y="1698168"/>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5"/>
            <a:endCxn id="5" idx="1"/>
          </p:cNvCxnSpPr>
          <p:nvPr/>
        </p:nvCxnSpPr>
        <p:spPr>
          <a:xfrm>
            <a:off x="2293257" y="1698168"/>
            <a:ext cx="0" cy="1451428"/>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a:endCxn id="5" idx="1"/>
          </p:cNvCxnSpPr>
          <p:nvPr/>
        </p:nvCxnSpPr>
        <p:spPr>
          <a:xfrm>
            <a:off x="899886" y="2423882"/>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5" idx="5"/>
          </p:cNvCxnSpPr>
          <p:nvPr/>
        </p:nvCxnSpPr>
        <p:spPr>
          <a:xfrm flipV="1">
            <a:off x="899886" y="1698168"/>
            <a:ext cx="1393371" cy="725714"/>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3018971" y="2278743"/>
            <a:ext cx="943429" cy="333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a:p>
        </p:txBody>
      </p:sp>
      <p:sp>
        <p:nvSpPr>
          <p:cNvPr id="16" name="Isosceles Triangle 15"/>
          <p:cNvSpPr/>
          <p:nvPr/>
        </p:nvSpPr>
        <p:spPr>
          <a:xfrm rot="5400000">
            <a:off x="4122058" y="1719943"/>
            <a:ext cx="1756228" cy="1451428"/>
          </a:xfrm>
          <a:prstGeom prst="triangl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vert270" rtlCol="0" anchor="b"/>
          <a:lstStyle/>
          <a:p>
            <a:pPr algn="ctr"/>
            <a:r>
              <a:rPr lang="en-ZA" sz="2000" dirty="0" smtClean="0"/>
              <a:t>n=3</a:t>
            </a:r>
          </a:p>
          <a:p>
            <a:pPr algn="ctr"/>
            <a:r>
              <a:rPr lang="en-ZA" sz="2000" dirty="0" smtClean="0"/>
              <a:t>c=3</a:t>
            </a:r>
            <a:endParaRPr lang="en-ZA" sz="2000" dirty="0"/>
          </a:p>
        </p:txBody>
      </p:sp>
      <p:sp>
        <p:nvSpPr>
          <p:cNvPr id="17" name="Isosceles Triangle 16"/>
          <p:cNvSpPr/>
          <p:nvPr/>
        </p:nvSpPr>
        <p:spPr>
          <a:xfrm rot="16200000" flipH="1">
            <a:off x="6350008" y="1719944"/>
            <a:ext cx="1756228" cy="1451428"/>
          </a:xfrm>
          <a:prstGeom prst="triangl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w="317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vert" rtlCol="0" anchor="b"/>
          <a:lstStyle/>
          <a:p>
            <a:pPr algn="ctr"/>
            <a:r>
              <a:rPr lang="en-ZA" sz="2000" dirty="0" smtClean="0"/>
              <a:t>n=3</a:t>
            </a:r>
          </a:p>
          <a:p>
            <a:pPr algn="ctr"/>
            <a:r>
              <a:rPr lang="en-ZA" sz="2000" dirty="0"/>
              <a:t>c=3</a:t>
            </a:r>
          </a:p>
        </p:txBody>
      </p:sp>
      <p:cxnSp>
        <p:nvCxnSpPr>
          <p:cNvPr id="19" name="Straight Connector 18"/>
          <p:cNvCxnSpPr>
            <a:stCxn id="16" idx="0"/>
            <a:endCxn id="17" idx="0"/>
          </p:cNvCxnSpPr>
          <p:nvPr/>
        </p:nvCxnSpPr>
        <p:spPr>
          <a:xfrm>
            <a:off x="5725886" y="2445657"/>
            <a:ext cx="776522" cy="1"/>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04281" y="2452525"/>
            <a:ext cx="619731" cy="400110"/>
          </a:xfrm>
          <a:prstGeom prst="rect">
            <a:avLst/>
          </a:prstGeom>
        </p:spPr>
        <p:txBody>
          <a:bodyPr wrap="none">
            <a:spAutoFit/>
          </a:bodyPr>
          <a:lstStyle/>
          <a:p>
            <a:pPr algn="ctr"/>
            <a:r>
              <a:rPr lang="en-ZA" sz="2000" dirty="0" smtClean="0"/>
              <a:t>c=1</a:t>
            </a:r>
            <a:endParaRPr lang="en-ZA" sz="2000" dirty="0"/>
          </a:p>
        </p:txBody>
      </p:sp>
      <p:sp>
        <p:nvSpPr>
          <p:cNvPr id="21" name="Rectangle 20"/>
          <p:cNvSpPr/>
          <p:nvPr/>
        </p:nvSpPr>
        <p:spPr>
          <a:xfrm>
            <a:off x="5661253" y="3090367"/>
            <a:ext cx="1210589" cy="369332"/>
          </a:xfrm>
          <a:prstGeom prst="rect">
            <a:avLst/>
          </a:prstGeom>
        </p:spPr>
        <p:txBody>
          <a:bodyPr wrap="none">
            <a:spAutoFit/>
          </a:bodyPr>
          <a:lstStyle/>
          <a:p>
            <a:pPr algn="ctr"/>
            <a:r>
              <a:rPr lang="en-ZA" b="1" dirty="0" smtClean="0"/>
              <a:t>c</a:t>
            </a:r>
            <a:r>
              <a:rPr lang="en-ZA" dirty="0" smtClean="0"/>
              <a:t>=1+3+3=7</a:t>
            </a:r>
            <a:endParaRPr lang="en-ZA" dirty="0"/>
          </a:p>
        </p:txBody>
      </p:sp>
      <p:sp>
        <p:nvSpPr>
          <p:cNvPr id="3" name="Rectangle 2"/>
          <p:cNvSpPr/>
          <p:nvPr/>
        </p:nvSpPr>
        <p:spPr>
          <a:xfrm>
            <a:off x="2884397" y="1142811"/>
            <a:ext cx="2780121" cy="400110"/>
          </a:xfrm>
          <a:prstGeom prst="rect">
            <a:avLst/>
          </a:prstGeom>
        </p:spPr>
        <p:txBody>
          <a:bodyPr wrap="none">
            <a:spAutoFit/>
          </a:bodyPr>
          <a:lstStyle/>
          <a:p>
            <a:pPr algn="ctr">
              <a:defRPr sz="2160" b="1" i="0" u="none" strike="noStrike" kern="1200" baseline="0">
                <a:solidFill>
                  <a:prstClr val="black"/>
                </a:solidFill>
                <a:latin typeface="+mn-lt"/>
                <a:ea typeface="+mn-ea"/>
                <a:cs typeface="+mn-cs"/>
              </a:defRPr>
            </a:pPr>
            <a:r>
              <a:rPr lang="en-ZA" sz="2000" dirty="0"/>
              <a:t>Reduction in Complexity</a:t>
            </a:r>
          </a:p>
        </p:txBody>
      </p:sp>
      <p:sp>
        <p:nvSpPr>
          <p:cNvPr id="22" name="Rectangular Callout 21"/>
          <p:cNvSpPr/>
          <p:nvPr/>
        </p:nvSpPr>
        <p:spPr>
          <a:xfrm>
            <a:off x="1364776" y="4326340"/>
            <a:ext cx="2388358" cy="832514"/>
          </a:xfrm>
          <a:prstGeom prst="wedgeRectCallout">
            <a:avLst>
              <a:gd name="adj1" fmla="val 119473"/>
              <a:gd name="adj2" fmla="val 112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t>Note diminishing benefit from increased levels of clustering</a:t>
            </a:r>
            <a:endParaRPr lang="en-ZA" sz="1600" dirty="0"/>
          </a:p>
        </p:txBody>
      </p:sp>
      <p:sp>
        <p:nvSpPr>
          <p:cNvPr id="23" name="TextBox 22"/>
          <p:cNvSpPr txBox="1"/>
          <p:nvPr/>
        </p:nvSpPr>
        <p:spPr>
          <a:xfrm>
            <a:off x="7397087" y="4217156"/>
            <a:ext cx="1484061" cy="369332"/>
          </a:xfrm>
          <a:prstGeom prst="rect">
            <a:avLst/>
          </a:prstGeom>
          <a:noFill/>
        </p:spPr>
        <p:txBody>
          <a:bodyPr wrap="none" rtlCol="0">
            <a:spAutoFit/>
          </a:bodyPr>
          <a:lstStyle/>
          <a:p>
            <a:r>
              <a:rPr lang="en-ZA" b="1" dirty="0" smtClean="0"/>
              <a:t>Cluster Levels</a:t>
            </a:r>
            <a:endParaRPr lang="en-ZA" b="1" dirty="0"/>
          </a:p>
        </p:txBody>
      </p:sp>
    </p:spTree>
    <p:extLst>
      <p:ext uri="{BB962C8B-B14F-4D97-AF65-F5344CB8AC3E}">
        <p14:creationId xmlns:p14="http://schemas.microsoft.com/office/powerpoint/2010/main" val="36645790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340768"/>
            <a:ext cx="9144000" cy="551723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bwMode="auto">
          <a:xfrm>
            <a:off x="0" y="6165304"/>
            <a:ext cx="9144000" cy="692696"/>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Arial" charset="0"/>
            </a:endParaRPr>
          </a:p>
        </p:txBody>
      </p:sp>
      <p:sp>
        <p:nvSpPr>
          <p:cNvPr id="2" name="Title 1"/>
          <p:cNvSpPr>
            <a:spLocks noGrp="1"/>
          </p:cNvSpPr>
          <p:nvPr>
            <p:ph type="title"/>
          </p:nvPr>
        </p:nvSpPr>
        <p:spPr>
          <a:xfrm>
            <a:off x="0" y="39033"/>
            <a:ext cx="9144000" cy="941695"/>
          </a:xfrm>
        </p:spPr>
        <p:txBody>
          <a:bodyPr>
            <a:noAutofit/>
          </a:bodyPr>
          <a:lstStyle/>
          <a:p>
            <a:r>
              <a:rPr lang="en-ZA" sz="2400" dirty="0" smtClean="0"/>
              <a:t>SAEON Meta-Data base: ± 7 000 records</a:t>
            </a:r>
            <a:br>
              <a:rPr lang="en-ZA" sz="2400" dirty="0" smtClean="0"/>
            </a:br>
            <a:r>
              <a:rPr lang="en-ZA" sz="2400" dirty="0" smtClean="0"/>
              <a:t>WDC-BHH Meta-Data base: </a:t>
            </a:r>
            <a:r>
              <a:rPr lang="en-ZA" sz="2400" dirty="0"/>
              <a:t>± </a:t>
            </a:r>
            <a:r>
              <a:rPr lang="en-ZA" sz="2400" dirty="0" smtClean="0"/>
              <a:t>22 000 records</a:t>
            </a:r>
            <a:endParaRPr lang="en-ZA" sz="2400" dirty="0"/>
          </a:p>
        </p:txBody>
      </p:sp>
      <p:sp>
        <p:nvSpPr>
          <p:cNvPr id="4" name="Slide Number Placeholder 3"/>
          <p:cNvSpPr>
            <a:spLocks noGrp="1"/>
          </p:cNvSpPr>
          <p:nvPr>
            <p:ph type="sldNum" sz="quarter" idx="4294967295"/>
          </p:nvPr>
        </p:nvSpPr>
        <p:spPr>
          <a:xfrm>
            <a:off x="8742680" y="6610350"/>
            <a:ext cx="381000" cy="228600"/>
          </a:xfrm>
          <a:prstGeom prst="rect">
            <a:avLst/>
          </a:prstGeom>
        </p:spPr>
        <p:txBody>
          <a:bodyPr/>
          <a:lstStyle/>
          <a:p>
            <a:fld id="{E71D9F9F-51CB-4576-B549-CF27696BB3B2}" type="slidenum">
              <a:rPr lang="en-ZA" smtClean="0"/>
              <a:t>9</a:t>
            </a:fld>
            <a:endParaRPr lang="en-ZA" dirty="0"/>
          </a:p>
        </p:txBody>
      </p:sp>
      <p:graphicFrame>
        <p:nvGraphicFramePr>
          <p:cNvPr id="5" name="Chart 4"/>
          <p:cNvGraphicFramePr>
            <a:graphicFrameLocks/>
          </p:cNvGraphicFramePr>
          <p:nvPr>
            <p:extLst>
              <p:ext uri="{D42A27DB-BD31-4B8C-83A1-F6EECF244321}">
                <p14:modId xmlns:p14="http://schemas.microsoft.com/office/powerpoint/2010/main" val="963269793"/>
              </p:ext>
            </p:extLst>
          </p:nvPr>
        </p:nvGraphicFramePr>
        <p:xfrm>
          <a:off x="413555" y="1340769"/>
          <a:ext cx="5505450" cy="5517232"/>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3480179" y="3537044"/>
            <a:ext cx="846161" cy="464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900" dirty="0" smtClean="0"/>
              <a:t>SAEON</a:t>
            </a:r>
            <a:endParaRPr lang="en-ZA" sz="900" dirty="0"/>
          </a:p>
        </p:txBody>
      </p:sp>
      <p:sp>
        <p:nvSpPr>
          <p:cNvPr id="6" name="Oval 5"/>
          <p:cNvSpPr/>
          <p:nvPr/>
        </p:nvSpPr>
        <p:spPr>
          <a:xfrm>
            <a:off x="4437796" y="3223146"/>
            <a:ext cx="846161" cy="464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900" dirty="0" smtClean="0"/>
              <a:t>WDC</a:t>
            </a:r>
            <a:endParaRPr lang="en-ZA" sz="900" dirty="0"/>
          </a:p>
        </p:txBody>
      </p:sp>
      <p:graphicFrame>
        <p:nvGraphicFramePr>
          <p:cNvPr id="7" name="Chart 6"/>
          <p:cNvGraphicFramePr>
            <a:graphicFrameLocks/>
          </p:cNvGraphicFramePr>
          <p:nvPr>
            <p:extLst>
              <p:ext uri="{D42A27DB-BD31-4B8C-83A1-F6EECF244321}">
                <p14:modId xmlns:p14="http://schemas.microsoft.com/office/powerpoint/2010/main" val="1014776399"/>
              </p:ext>
            </p:extLst>
          </p:nvPr>
        </p:nvGraphicFramePr>
        <p:xfrm>
          <a:off x="5617303" y="1807882"/>
          <a:ext cx="3526697" cy="4467412"/>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a:stCxn id="3" idx="6"/>
          </p:cNvCxnSpPr>
          <p:nvPr/>
        </p:nvCxnSpPr>
        <p:spPr>
          <a:xfrm>
            <a:off x="4326340" y="3769056"/>
            <a:ext cx="22109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85644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1768</TotalTime>
  <Words>4122</Words>
  <Application>Microsoft Macintosh PowerPoint</Application>
  <PresentationFormat>On-screen Show (4:3)</PresentationFormat>
  <Paragraphs>709</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Technical Requirements Data Publishing, Repository Alignment and Associated Standards</vt:lpstr>
      <vt:lpstr>PowerPoint Presentation</vt:lpstr>
      <vt:lpstr>Assumptions</vt:lpstr>
      <vt:lpstr>Some Important Trends</vt:lpstr>
      <vt:lpstr>Extremes</vt:lpstr>
      <vt:lpstr>Permanent Identifiers in the Web</vt:lpstr>
      <vt:lpstr>Complexity</vt:lpstr>
      <vt:lpstr>Efficiency and Optimality</vt:lpstr>
      <vt:lpstr>SAEON Meta-Data base: ± 7 000 records WDC-BHH Meta-Data base: ± 22 000 records</vt:lpstr>
      <vt:lpstr>Linked Open Data</vt:lpstr>
      <vt:lpstr>Data Citation Indices</vt:lpstr>
      <vt:lpstr>Credibility of Science</vt:lpstr>
      <vt:lpstr>Policy and Pressure from Funders</vt:lpstr>
      <vt:lpstr>Typical Research Workflow Network Elements</vt:lpstr>
      <vt:lpstr>Many Initiatives of Varying Maturity to Consider</vt:lpstr>
      <vt:lpstr>PowerPoint Presentation</vt:lpstr>
      <vt:lpstr>Technical Requirements</vt:lpstr>
      <vt:lpstr>Digital object identifiers</vt:lpstr>
      <vt:lpstr>Global RDI Ecosystem – Knowledge Network</vt:lpstr>
      <vt:lpstr>Why Cite Data?</vt:lpstr>
      <vt:lpstr>Permanent Identifiers in the Web</vt:lpstr>
      <vt:lpstr>SAEON, NRF, and DataCite</vt:lpstr>
      <vt:lpstr>Use Cases: Main Actors</vt:lpstr>
      <vt:lpstr>Process (1)</vt:lpstr>
      <vt:lpstr>Valid Meta-Data Endpoints</vt:lpstr>
      <vt:lpstr>Minimum Criteria for Meta-Data</vt:lpstr>
      <vt:lpstr>Process (2)</vt:lpstr>
      <vt:lpstr>Process (3)</vt:lpstr>
      <vt:lpstr>Process (4)</vt:lpstr>
      <vt:lpstr>Version Management</vt:lpstr>
      <vt:lpstr>Process (5)</vt:lpstr>
      <vt:lpstr>Meta-Data Synchronisation Actions</vt:lpstr>
      <vt:lpstr>Process (6)</vt:lpstr>
      <vt:lpstr>Trusted digital repositories</vt:lpstr>
      <vt:lpstr>Evolution: Accreditation and Certification</vt:lpstr>
      <vt:lpstr>Problem Statement</vt:lpstr>
      <vt:lpstr>Alternative Classifications/ Scales of Maturity</vt:lpstr>
      <vt:lpstr>Scope of Management</vt:lpstr>
      <vt:lpstr>Objective Hierarchy …</vt:lpstr>
      <vt:lpstr>Objective Hierarchy …</vt:lpstr>
      <vt:lpstr>… or Objective Graph</vt:lpstr>
      <vt:lpstr>Large and Complex Matrix …</vt:lpstr>
      <vt:lpstr>… each with Metrics</vt:lpstr>
      <vt:lpstr>Current Performance</vt:lpstr>
      <vt:lpstr>Self-Assessment</vt:lpstr>
      <vt:lpstr>Limited Impact or Scope</vt:lpstr>
      <vt:lpstr>Milestones and Goals</vt:lpstr>
      <vt:lpstr>Quality Assurance</vt:lpstr>
      <vt:lpstr>Audit</vt:lpstr>
      <vt:lpstr>Proposal</vt:lpstr>
      <vt:lpstr>Registries</vt:lpstr>
      <vt:lpstr>Important Registry Initiatives</vt:lpstr>
      <vt:lpstr>Implementation</vt:lpstr>
      <vt:lpstr>Roles and Responsibilities</vt:lpstr>
      <vt:lpstr>Roles and Responsibilities</vt:lpstr>
      <vt:lpstr>Roles and Responsibilities</vt:lpstr>
      <vt:lpstr>Work to Date</vt:lpstr>
      <vt:lpstr>Call for Task Groups</vt:lpstr>
      <vt:lpstr>  ???</vt:lpstr>
      <vt:lpstr>Data Policy Considerations</vt:lpstr>
      <vt:lpstr>Data Policy Considerations</vt:lpstr>
      <vt:lpstr>Main Driver for Open Publishing</vt:lpstr>
      <vt:lpstr>“Free and Open”</vt:lpstr>
      <vt:lpstr>Funders: Motivations</vt:lpstr>
      <vt:lpstr>Counter-Arguments</vt:lpstr>
      <vt:lpstr>Legal Environment</vt:lpstr>
      <vt:lpstr>Policy Recommendations (1) </vt:lpstr>
      <vt:lpstr>Policy Recommendations (2) </vt:lpstr>
      <vt:lpstr>Process Model</vt:lpstr>
      <vt:lpstr>Process Model</vt:lpstr>
      <vt:lpstr>Separate Licenses and Policy</vt:lpstr>
      <vt:lpstr>Creative Commons</vt:lpstr>
      <vt:lpstr>Growth of Creative Commons</vt:lpstr>
      <vt:lpstr>Creative Commons License Use</vt:lpstr>
      <vt:lpstr>Where CC Works are Published </vt:lpstr>
      <vt:lpstr>Next Steps</vt:lpstr>
      <vt:lpstr>  ???</vt:lpstr>
    </vt:vector>
  </TitlesOfParts>
  <Company>NRF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Georgiet Hammond</dc:creator>
  <cp:lastModifiedBy>Wim Hugo</cp:lastModifiedBy>
  <cp:revision>123</cp:revision>
  <dcterms:created xsi:type="dcterms:W3CDTF">2014-05-19T08:24:04Z</dcterms:created>
  <dcterms:modified xsi:type="dcterms:W3CDTF">2015-03-18T11:02:58Z</dcterms:modified>
</cp:coreProperties>
</file>