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57" r:id="rId4"/>
    <p:sldId id="258" r:id="rId5"/>
    <p:sldId id="262" r:id="rId6"/>
    <p:sldId id="263" r:id="rId7"/>
    <p:sldId id="265" r:id="rId8"/>
    <p:sldId id="268" r:id="rId9"/>
    <p:sldId id="266" r:id="rId10"/>
    <p:sldId id="267" r:id="rId11"/>
    <p:sldId id="269" r:id="rId12"/>
    <p:sldId id="261" r:id="rId13"/>
    <p:sldId id="273" r:id="rId14"/>
    <p:sldId id="264" r:id="rId15"/>
    <p:sldId id="272" r:id="rId16"/>
    <p:sldId id="270" r:id="rId17"/>
    <p:sldId id="276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E1E"/>
    <a:srgbClr val="D4D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07" autoAdjust="0"/>
  </p:normalViewPr>
  <p:slideViewPr>
    <p:cSldViewPr snapToGrid="0" snapToObjects="1" showGuides="1">
      <p:cViewPr>
        <p:scale>
          <a:sx n="99" d="100"/>
          <a:sy n="99" d="100"/>
        </p:scale>
        <p:origin x="-1112" y="728"/>
      </p:cViewPr>
      <p:guideLst>
        <p:guide orient="horz" pos="3277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3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2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7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088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02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9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40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41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5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5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9254"/>
            <a:ext cx="9144000" cy="594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8AE5-A100-A24E-8B48-BA54C04DA167}" type="datetimeFigureOut">
              <a:rPr lang="en-US" smtClean="0"/>
              <a:t>2012/09/06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3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pp01.saeon.ac.za/saeon/search_portal.htm?MODE=CSW" TargetMode="External"/><Relationship Id="rId3" Type="http://schemas.openxmlformats.org/officeDocument/2006/relationships/hyperlink" Target="http://app01.saeon.ac.za/saeon/search_portal.htm?MODE=CSW&amp;URL=%3Cnew_end_point_for_servic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pp01.saeon.ac.za/saeon/index.ht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7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Mapping Interface</a:t>
            </a:r>
            <a:br>
              <a:rPr lang="en-US" dirty="0" smtClean="0"/>
            </a:br>
            <a:r>
              <a:rPr lang="en-US" dirty="0" smtClean="0"/>
              <a:t>Review – URS IV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G336.3.7.5 SRS Map Viewer Integration</a:t>
            </a:r>
          </a:p>
          <a:p>
            <a:r>
              <a:rPr lang="en-US" dirty="0" smtClean="0"/>
              <a:t>August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01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Requests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Risk and Vulnerability Atlas Workshop</a:t>
            </a:r>
          </a:p>
          <a:p>
            <a:r>
              <a:rPr lang="en-US" dirty="0" smtClean="0"/>
              <a:t>SAEON User Training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250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Aspects to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8974"/>
            <a:ext cx="8229600" cy="493156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Main Map View</a:t>
            </a:r>
          </a:p>
          <a:p>
            <a:pPr lvl="1"/>
            <a:r>
              <a:rPr lang="en-US" dirty="0" smtClean="0"/>
              <a:t>Presentation of Layer Information</a:t>
            </a:r>
          </a:p>
          <a:p>
            <a:pPr lvl="2"/>
            <a:r>
              <a:rPr lang="en-US" dirty="0" smtClean="0"/>
              <a:t>Control: Meta-data summaries and Download</a:t>
            </a:r>
          </a:p>
          <a:p>
            <a:pPr lvl="2"/>
            <a:r>
              <a:rPr lang="en-US" dirty="0" smtClean="0"/>
              <a:t>Citations and Licensing</a:t>
            </a:r>
          </a:p>
          <a:p>
            <a:pPr lvl="1"/>
            <a:r>
              <a:rPr lang="en-US" dirty="0" smtClean="0"/>
              <a:t>Presentation of Legend Information</a:t>
            </a:r>
          </a:p>
          <a:p>
            <a:pPr lvl="1"/>
            <a:r>
              <a:rPr lang="en-US" dirty="0" smtClean="0"/>
              <a:t>Save/ Open/ Backdrop Tab</a:t>
            </a:r>
          </a:p>
          <a:p>
            <a:pPr lvl="1"/>
            <a:r>
              <a:rPr lang="en-US" dirty="0" err="1" smtClean="0"/>
              <a:t>Minimised</a:t>
            </a:r>
            <a:r>
              <a:rPr lang="en-US" dirty="0" smtClean="0"/>
              <a:t> View (borderless view)</a:t>
            </a:r>
          </a:p>
          <a:p>
            <a:r>
              <a:rPr lang="en-US" dirty="0" smtClean="0"/>
              <a:t>Integration with Portal</a:t>
            </a:r>
          </a:p>
          <a:p>
            <a:pPr lvl="1"/>
            <a:r>
              <a:rPr lang="en-US" dirty="0" smtClean="0"/>
              <a:t>Create a New Map Window</a:t>
            </a:r>
          </a:p>
          <a:p>
            <a:pPr lvl="1"/>
            <a:r>
              <a:rPr lang="en-US" dirty="0" smtClean="0"/>
              <a:t>Navigate to Existing Map Window</a:t>
            </a:r>
          </a:p>
          <a:p>
            <a:pPr lvl="1"/>
            <a:r>
              <a:rPr lang="en-US" dirty="0" smtClean="0"/>
              <a:t>Layer Upload Process </a:t>
            </a:r>
          </a:p>
          <a:p>
            <a:r>
              <a:rPr lang="en-US" dirty="0" smtClean="0"/>
              <a:t>Search Result Presentation</a:t>
            </a:r>
          </a:p>
          <a:p>
            <a:pPr lvl="1"/>
            <a:r>
              <a:rPr lang="en-US" dirty="0" smtClean="0"/>
              <a:t>Nested Search Capabilities</a:t>
            </a:r>
          </a:p>
          <a:p>
            <a:pPr lvl="1"/>
            <a:r>
              <a:rPr lang="en-US" dirty="0" smtClean="0"/>
              <a:t>Hide Detail Panel</a:t>
            </a:r>
          </a:p>
          <a:p>
            <a:pPr lvl="1"/>
            <a:r>
              <a:rPr lang="en-US" dirty="0" smtClean="0"/>
              <a:t>New Buttons for Online Resources/ Meta-Data</a:t>
            </a:r>
          </a:p>
          <a:p>
            <a:r>
              <a:rPr lang="en-US" dirty="0" smtClean="0"/>
              <a:t>Online Resource Presentation</a:t>
            </a:r>
          </a:p>
          <a:p>
            <a:pPr lvl="1"/>
            <a:r>
              <a:rPr lang="en-US" dirty="0" smtClean="0"/>
              <a:t>Improved Layout</a:t>
            </a:r>
          </a:p>
          <a:p>
            <a:pPr lvl="1"/>
            <a:r>
              <a:rPr lang="en-US" dirty="0" smtClean="0"/>
              <a:t>Present in Panel – not floating window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964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1 - Legend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6" name="Picture 5" descr="Screen Shot 2012-09-03 at 10.33.4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84" y="878630"/>
            <a:ext cx="546484" cy="251088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1161346"/>
            <a:ext cx="3011306" cy="5760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Screen Shot 2012-09-03 at 10.39.42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6" b="8435"/>
          <a:stretch/>
        </p:blipFill>
        <p:spPr>
          <a:xfrm>
            <a:off x="28222" y="1485900"/>
            <a:ext cx="2610556" cy="124415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 descr="Screen Shot 2012-09-03 at 10.44.05 A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1377"/>
          <a:stretch/>
        </p:blipFill>
        <p:spPr>
          <a:xfrm>
            <a:off x="88628" y="2568222"/>
            <a:ext cx="2623645" cy="428977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4168" y="1149677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Layer Name</a:t>
            </a:r>
            <a:endParaRPr lang="en-US" b="1" dirty="0"/>
          </a:p>
        </p:txBody>
      </p:sp>
      <p:pic>
        <p:nvPicPr>
          <p:cNvPr id="17" name="Picture 16" descr="Screen Shot 2012-09-03 at 11.37.17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092" y="1192330"/>
            <a:ext cx="254000" cy="215900"/>
          </a:xfrm>
          <a:prstGeom prst="rect">
            <a:avLst/>
          </a:prstGeom>
        </p:spPr>
      </p:pic>
      <p:pic>
        <p:nvPicPr>
          <p:cNvPr id="18" name="Picture 17" descr="Screen Shot 2012-09-03 at 11.37.17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556" y="2725707"/>
            <a:ext cx="2540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87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2 - Citation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1161346"/>
            <a:ext cx="3011306" cy="5760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4742" y="1577812"/>
            <a:ext cx="1994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[1] Layer Name</a:t>
            </a:r>
          </a:p>
          <a:p>
            <a:r>
              <a:rPr lang="en-US" sz="1200" dirty="0" smtClean="0"/>
              <a:t>Author, Title, Publisher, Date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64742" y="2033602"/>
            <a:ext cx="1994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[2] Layer Name</a:t>
            </a:r>
          </a:p>
          <a:p>
            <a:r>
              <a:rPr lang="en-US" sz="1200" dirty="0" smtClean="0"/>
              <a:t>Author, Title, Publisher, Date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64742" y="2502220"/>
            <a:ext cx="1994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[3] Layer Name</a:t>
            </a:r>
          </a:p>
          <a:p>
            <a:r>
              <a:rPr lang="en-US" sz="1200" dirty="0" smtClean="0"/>
              <a:t>Author, Title, Publisher, Date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4742" y="2945182"/>
            <a:ext cx="338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[…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140168" y="3270572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Copy</a:t>
            </a:r>
            <a:endParaRPr lang="en-US" sz="1050" b="1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37407" y="3591758"/>
            <a:ext cx="2815039" cy="128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56967" y="3800686"/>
            <a:ext cx="1687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Conditions and License:</a:t>
            </a:r>
            <a:endParaRPr 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56967" y="4077685"/>
            <a:ext cx="1137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[1] Layer Name</a:t>
            </a:r>
          </a:p>
          <a:p>
            <a:r>
              <a:rPr lang="en-US" sz="1200" dirty="0" smtClean="0"/>
              <a:t>License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156967" y="4533475"/>
            <a:ext cx="1137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[2] Layer Name</a:t>
            </a:r>
          </a:p>
          <a:p>
            <a:r>
              <a:rPr lang="en-US" sz="1200" dirty="0" smtClean="0"/>
              <a:t>License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156967" y="5002093"/>
            <a:ext cx="1137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[3] Layer Name</a:t>
            </a:r>
          </a:p>
          <a:p>
            <a:r>
              <a:rPr lang="en-US" sz="1200" dirty="0" smtClean="0"/>
              <a:t>License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156967" y="5445055"/>
            <a:ext cx="338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[…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232393" y="5770445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Copy</a:t>
            </a:r>
            <a:endParaRPr lang="en-US" sz="105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56967" y="1300813"/>
            <a:ext cx="731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Citation: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060558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3 - Control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49833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78445" y="6084886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pic>
        <p:nvPicPr>
          <p:cNvPr id="14" name="Picture 13" descr="Screen Shot 2012-09-03 at 12.21.12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218" y="862659"/>
            <a:ext cx="4961686" cy="439936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672048" y="4936422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775652" y="4931798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cxnSp>
        <p:nvCxnSpPr>
          <p:cNvPr id="16" name="Curved Connector 15"/>
          <p:cNvCxnSpPr>
            <a:stCxn id="14" idx="1"/>
            <a:endCxn id="25" idx="0"/>
          </p:cNvCxnSpPr>
          <p:nvPr/>
        </p:nvCxnSpPr>
        <p:spPr>
          <a:xfrm rot="10800000" flipV="1">
            <a:off x="456004" y="3062339"/>
            <a:ext cx="3508215" cy="2528513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00843" y="1085276"/>
            <a:ext cx="896117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Not Editable</a:t>
            </a:r>
            <a:endParaRPr lang="en-US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7910483" y="2430651"/>
            <a:ext cx="896117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Not Editable</a:t>
            </a:r>
            <a:endParaRPr lang="en-US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7920123" y="3339885"/>
            <a:ext cx="652423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Remove</a:t>
            </a:r>
            <a:endParaRPr lang="en-US" sz="1100" dirty="0"/>
          </a:p>
        </p:txBody>
      </p:sp>
      <p:sp>
        <p:nvSpPr>
          <p:cNvPr id="43" name="TextBox 42"/>
          <p:cNvSpPr txBox="1"/>
          <p:nvPr/>
        </p:nvSpPr>
        <p:spPr>
          <a:xfrm>
            <a:off x="7929763" y="3864279"/>
            <a:ext cx="652423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Remove</a:t>
            </a:r>
            <a:endParaRPr lang="en-US" sz="1100" dirty="0"/>
          </a:p>
        </p:txBody>
      </p:sp>
      <p:sp>
        <p:nvSpPr>
          <p:cNvPr id="44" name="TextBox 43"/>
          <p:cNvSpPr txBox="1"/>
          <p:nvPr/>
        </p:nvSpPr>
        <p:spPr>
          <a:xfrm>
            <a:off x="7929763" y="4145387"/>
            <a:ext cx="792592" cy="600164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Tick Box</a:t>
            </a:r>
          </a:p>
          <a:p>
            <a:r>
              <a:rPr lang="en-US" sz="1100" dirty="0" smtClean="0"/>
              <a:t>Tick Box</a:t>
            </a:r>
          </a:p>
          <a:p>
            <a:r>
              <a:rPr lang="en-US" sz="1100" dirty="0" smtClean="0"/>
              <a:t>Dropdown</a:t>
            </a:r>
            <a:endParaRPr lang="en-US" sz="1100" dirty="0"/>
          </a:p>
        </p:txBody>
      </p:sp>
      <p:sp>
        <p:nvSpPr>
          <p:cNvPr id="28" name="TextBox 27"/>
          <p:cNvSpPr txBox="1"/>
          <p:nvPr/>
        </p:nvSpPr>
        <p:spPr>
          <a:xfrm>
            <a:off x="4528701" y="4938659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Update Meta-Data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1181863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3 - Control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2662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129761" y="6238822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cxnSp>
        <p:nvCxnSpPr>
          <p:cNvPr id="16" name="Curved Connector 15"/>
          <p:cNvCxnSpPr>
            <a:stCxn id="6" idx="1"/>
            <a:endCxn id="26" idx="0"/>
          </p:cNvCxnSpPr>
          <p:nvPr/>
        </p:nvCxnSpPr>
        <p:spPr>
          <a:xfrm rot="10800000" flipV="1">
            <a:off x="1387106" y="3218355"/>
            <a:ext cx="1948489" cy="237659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3335594" y="1101788"/>
            <a:ext cx="5410708" cy="4233135"/>
            <a:chOff x="3335594" y="1101788"/>
            <a:chExt cx="5410708" cy="4233135"/>
          </a:xfrm>
        </p:grpSpPr>
        <p:grpSp>
          <p:nvGrpSpPr>
            <p:cNvPr id="15" name="Group 14"/>
            <p:cNvGrpSpPr/>
            <p:nvPr/>
          </p:nvGrpSpPr>
          <p:grpSpPr>
            <a:xfrm>
              <a:off x="3335594" y="1101788"/>
              <a:ext cx="5410708" cy="4233135"/>
              <a:chOff x="3733293" y="1063304"/>
              <a:chExt cx="5410708" cy="4233135"/>
            </a:xfrm>
          </p:grpSpPr>
          <p:pic>
            <p:nvPicPr>
              <p:cNvPr id="6" name="Picture 5" descr="Screen Shot 2012-09-03 at 12.33.03 PM.png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3797"/>
              <a:stretch/>
            </p:blipFill>
            <p:spPr>
              <a:xfrm>
                <a:off x="3733293" y="1063304"/>
                <a:ext cx="5410708" cy="4233135"/>
              </a:xfrm>
              <a:prstGeom prst="rect">
                <a:avLst/>
              </a:prstGeom>
            </p:spPr>
          </p:pic>
          <p:pic>
            <p:nvPicPr>
              <p:cNvPr id="10" name="Picture 9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286"/>
              <a:stretch/>
            </p:blipFill>
            <p:spPr>
              <a:xfrm>
                <a:off x="3771998" y="1500837"/>
                <a:ext cx="1889261" cy="2090913"/>
              </a:xfrm>
              <a:prstGeom prst="rect">
                <a:avLst/>
              </a:prstGeom>
            </p:spPr>
          </p:pic>
          <p:pic>
            <p:nvPicPr>
              <p:cNvPr id="29" name="Picture 28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904"/>
              <a:stretch/>
            </p:blipFill>
            <p:spPr>
              <a:xfrm>
                <a:off x="3771998" y="3437818"/>
                <a:ext cx="1889261" cy="1204270"/>
              </a:xfrm>
              <a:prstGeom prst="rect">
                <a:avLst/>
              </a:prstGeom>
            </p:spPr>
          </p:pic>
          <p:pic>
            <p:nvPicPr>
              <p:cNvPr id="30" name="Picture 29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904"/>
              <a:stretch/>
            </p:blipFill>
            <p:spPr>
              <a:xfrm>
                <a:off x="3771998" y="4039953"/>
                <a:ext cx="1889261" cy="1204270"/>
              </a:xfrm>
              <a:prstGeom prst="rect">
                <a:avLst/>
              </a:prstGeom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4155307" y="1808704"/>
                <a:ext cx="625119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Web Page</a:t>
                </a:r>
                <a:endParaRPr lang="en-US" sz="105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153759" y="1961104"/>
                <a:ext cx="793172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OGC Services</a:t>
                </a:r>
                <a:endParaRPr lang="en-US" sz="105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152211" y="2126332"/>
                <a:ext cx="1137626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Downloadable Files</a:t>
                </a:r>
                <a:endParaRPr lang="en-US" sz="105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925733" y="3651319"/>
                <a:ext cx="1116136" cy="8079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ALSO: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SOS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err="1" smtClean="0"/>
                  <a:t>NetCDF</a:t>
                </a:r>
                <a:endParaRPr lang="en-US" sz="1050" dirty="0" smtClean="0"/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KML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Etc.</a:t>
                </a:r>
                <a:endParaRPr lang="en-US" sz="1050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925733" y="4700185"/>
                <a:ext cx="1116136" cy="3231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ADDITION: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Nested Search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895309" y="1586038"/>
                <a:ext cx="1159389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Available Resources</a:t>
                </a:r>
                <a:endParaRPr lang="en-US" sz="1050" dirty="0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5325963" y="1419802"/>
              <a:ext cx="1048886" cy="12311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7F7F7F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b="1" dirty="0" smtClean="0"/>
                <a:t>Add to Map</a:t>
              </a:r>
              <a:endParaRPr lang="en-US" sz="8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413336" y="1419802"/>
              <a:ext cx="1048886" cy="12311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7F7F7F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b="1" dirty="0" smtClean="0"/>
                <a:t>Download Data</a:t>
              </a:r>
              <a:endParaRPr lang="en-US" sz="800" b="1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352066" y="1594717"/>
              <a:ext cx="3394236" cy="35620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Registered User</a:t>
              </a:r>
              <a:endParaRPr lang="en-US" dirty="0"/>
            </a:p>
          </p:txBody>
        </p:sp>
      </p:grpSp>
      <p:pic>
        <p:nvPicPr>
          <p:cNvPr id="22" name="Picture 21" descr="Screen Shot 2012-09-03 at 12.46.26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066" y="1880844"/>
            <a:ext cx="3394236" cy="2047461"/>
          </a:xfrm>
          <a:prstGeom prst="rect">
            <a:avLst/>
          </a:prstGeom>
        </p:spPr>
      </p:pic>
      <p:pic>
        <p:nvPicPr>
          <p:cNvPr id="24" name="Picture 23" descr="Screen Shot 2012-09-03 at 12.46.14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066" y="1604097"/>
            <a:ext cx="3394236" cy="261523"/>
          </a:xfrm>
          <a:prstGeom prst="rect">
            <a:avLst/>
          </a:prstGeom>
        </p:spPr>
      </p:pic>
      <p:pic>
        <p:nvPicPr>
          <p:cNvPr id="21" name="Picture 20" descr="Screen Shot 2012-09-03 at 12.46.35 PM.png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D4D4D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336" y="1581603"/>
            <a:ext cx="1522696" cy="1522696"/>
          </a:xfrm>
          <a:prstGeom prst="rect">
            <a:avLst/>
          </a:prstGeom>
        </p:spPr>
      </p:pic>
      <p:pic>
        <p:nvPicPr>
          <p:cNvPr id="28" name="Picture 27" descr="Screen Shot 2012-09-03 at 12.56.24 P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37" y="3876484"/>
            <a:ext cx="3216924" cy="683837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3407806" y="1282768"/>
            <a:ext cx="1855753" cy="341754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ular Callout 2"/>
          <p:cNvSpPr/>
          <p:nvPr/>
        </p:nvSpPr>
        <p:spPr>
          <a:xfrm>
            <a:off x="6709663" y="4964315"/>
            <a:ext cx="1667793" cy="656296"/>
          </a:xfrm>
          <a:prstGeom prst="wedgeRectCallout">
            <a:avLst>
              <a:gd name="adj1" fmla="val -50833"/>
              <a:gd name="adj2" fmla="val -33036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Shape File Download?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085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3 - Control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2662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129761" y="5995090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cxnSp>
        <p:nvCxnSpPr>
          <p:cNvPr id="16" name="Curved Connector 15"/>
          <p:cNvCxnSpPr>
            <a:stCxn id="6" idx="1"/>
            <a:endCxn id="26" idx="0"/>
          </p:cNvCxnSpPr>
          <p:nvPr/>
        </p:nvCxnSpPr>
        <p:spPr>
          <a:xfrm rot="10800000" flipV="1">
            <a:off x="1387106" y="3218355"/>
            <a:ext cx="1948489" cy="237659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2952" y="876064"/>
            <a:ext cx="6051047" cy="4736217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3092952" y="5612280"/>
            <a:ext cx="6051047" cy="1352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4" name="Picture 13" descr="Screen Shot 2012-09-03 at 1.06.52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610" y="578864"/>
            <a:ext cx="584200" cy="317500"/>
          </a:xfrm>
          <a:prstGeom prst="rect">
            <a:avLst/>
          </a:prstGeom>
        </p:spPr>
      </p:pic>
      <p:pic>
        <p:nvPicPr>
          <p:cNvPr id="19" name="Picture 18" descr="Screen Shot 2012-09-03 at 1.07.19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200" y="617386"/>
            <a:ext cx="694734" cy="26178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05687" y="630176"/>
            <a:ext cx="779368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Resources</a:t>
            </a:r>
            <a:endParaRPr lang="en-US" sz="1100" b="1" dirty="0"/>
          </a:p>
        </p:txBody>
      </p:sp>
      <p:sp>
        <p:nvSpPr>
          <p:cNvPr id="42" name="Rectangle 41"/>
          <p:cNvSpPr/>
          <p:nvPr/>
        </p:nvSpPr>
        <p:spPr>
          <a:xfrm>
            <a:off x="3118610" y="1063304"/>
            <a:ext cx="2128526" cy="341754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3667200" y="5940485"/>
            <a:ext cx="4948340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This is better – the floating panel does not work on screens with smaller resolution</a:t>
            </a:r>
            <a:endParaRPr lang="en-US" sz="1100" dirty="0"/>
          </a:p>
        </p:txBody>
      </p:sp>
      <p:sp>
        <p:nvSpPr>
          <p:cNvPr id="44" name="TextBox 43"/>
          <p:cNvSpPr txBox="1"/>
          <p:nvPr/>
        </p:nvSpPr>
        <p:spPr>
          <a:xfrm>
            <a:off x="129761" y="6559373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Embed this map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1139179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</a:t>
            </a:r>
            <a:r>
              <a:rPr lang="en-US" dirty="0"/>
              <a:t>V</a:t>
            </a:r>
            <a:r>
              <a:rPr lang="en-US" dirty="0" smtClean="0"/>
              <a:t>iew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5390"/>
            <a:ext cx="8229600" cy="474077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Web Sites</a:t>
            </a:r>
          </a:p>
          <a:p>
            <a:pPr lvl="1"/>
            <a:r>
              <a:rPr lang="en-US" dirty="0" smtClean="0"/>
              <a:t>URL</a:t>
            </a:r>
          </a:p>
          <a:p>
            <a:r>
              <a:rPr lang="en-US" dirty="0" smtClean="0"/>
              <a:t>OGC Map Services</a:t>
            </a:r>
          </a:p>
          <a:p>
            <a:pPr lvl="1"/>
            <a:r>
              <a:rPr lang="en-US" dirty="0" smtClean="0"/>
              <a:t>Web Map Service</a:t>
            </a:r>
          </a:p>
          <a:p>
            <a:pPr lvl="2"/>
            <a:r>
              <a:rPr lang="en-US" dirty="0" smtClean="0"/>
              <a:t>Layer 1</a:t>
            </a:r>
          </a:p>
          <a:p>
            <a:pPr lvl="2"/>
            <a:r>
              <a:rPr lang="en-US" dirty="0" smtClean="0"/>
              <a:t>Layer 2</a:t>
            </a:r>
          </a:p>
          <a:p>
            <a:pPr lvl="3"/>
            <a:r>
              <a:rPr lang="en-US" dirty="0" smtClean="0"/>
              <a:t>Style 1</a:t>
            </a:r>
          </a:p>
          <a:p>
            <a:pPr lvl="3"/>
            <a:r>
              <a:rPr lang="en-US" dirty="0" smtClean="0"/>
              <a:t>Style 2</a:t>
            </a:r>
          </a:p>
          <a:p>
            <a:pPr lvl="1"/>
            <a:r>
              <a:rPr lang="en-US" dirty="0" smtClean="0"/>
              <a:t>Web Feature Service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Downloadable Files</a:t>
            </a:r>
          </a:p>
          <a:p>
            <a:pPr lvl="1"/>
            <a:r>
              <a:rPr lang="en-US" dirty="0" smtClean="0"/>
              <a:t>CSV 1</a:t>
            </a:r>
          </a:p>
          <a:p>
            <a:pPr lvl="1"/>
            <a:r>
              <a:rPr lang="en-US" dirty="0" smtClean="0"/>
              <a:t>CSV 2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SOS</a:t>
            </a:r>
          </a:p>
          <a:p>
            <a:r>
              <a:rPr lang="en-US" dirty="0" err="1" smtClean="0"/>
              <a:t>NetCDF</a:t>
            </a:r>
            <a:endParaRPr lang="en-US" dirty="0" smtClean="0"/>
          </a:p>
          <a:p>
            <a:pPr lvl="1"/>
            <a:r>
              <a:rPr lang="en-US" dirty="0" smtClean="0"/>
              <a:t>Service 1</a:t>
            </a:r>
          </a:p>
          <a:p>
            <a:pPr lvl="1"/>
            <a:r>
              <a:rPr lang="en-US" dirty="0" smtClean="0"/>
              <a:t>Service 2</a:t>
            </a:r>
          </a:p>
          <a:p>
            <a:r>
              <a:rPr lang="en-US" dirty="0" smtClean="0"/>
              <a:t>Nested Search: See overleaf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67204"/>
            <a:ext cx="1777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Load on Demand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313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 Implementation: </a:t>
            </a:r>
          </a:p>
          <a:p>
            <a:pPr lvl="1"/>
            <a:r>
              <a:rPr lang="en-US" dirty="0" smtClean="0">
                <a:hlinkClick r:id="rId2"/>
              </a:rPr>
              <a:t>http://app01.saeon.ac.za/saeon/search_portal.htm?MODE=CSW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Points to CSW source</a:t>
            </a:r>
          </a:p>
          <a:p>
            <a:r>
              <a:rPr lang="en-US" dirty="0" smtClean="0"/>
              <a:t>Online Resource Points to Search Page with a Named Data Source:</a:t>
            </a:r>
          </a:p>
          <a:p>
            <a:pPr lvl="1"/>
            <a:r>
              <a:rPr lang="en-US" dirty="0" smtClean="0">
                <a:hlinkClick r:id="rId3"/>
              </a:rPr>
              <a:t>http://app01.saeon.ac.za/saeon/search_portal.htm?MODE=CSW&amp;URL=&lt;new_end_point_for_service</a:t>
            </a:r>
            <a:r>
              <a:rPr lang="en-US" dirty="0" smtClean="0"/>
              <a:t>&gt;</a:t>
            </a:r>
          </a:p>
          <a:p>
            <a:pPr lvl="1"/>
            <a:r>
              <a:rPr lang="en-US" dirty="0" smtClean="0"/>
              <a:t>Implies multiple CSW end points for one or more services (each having a separate ‘meta-data’ table in our case).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06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– Control (Search)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2662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129761" y="6238822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cxnSp>
        <p:nvCxnSpPr>
          <p:cNvPr id="16" name="Curved Connector 15"/>
          <p:cNvCxnSpPr>
            <a:endCxn id="26" idx="0"/>
          </p:cNvCxnSpPr>
          <p:nvPr/>
        </p:nvCxnSpPr>
        <p:spPr>
          <a:xfrm rot="10800000" flipV="1">
            <a:off x="1387106" y="3218355"/>
            <a:ext cx="1948489" cy="237659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3092952" y="5612281"/>
            <a:ext cx="6051047" cy="1027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4" name="Picture 13" descr="Screen Shot 2012-09-03 at 1.06.52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610" y="578864"/>
            <a:ext cx="584200" cy="317500"/>
          </a:xfrm>
          <a:prstGeom prst="rect">
            <a:avLst/>
          </a:prstGeom>
        </p:spPr>
      </p:pic>
      <p:pic>
        <p:nvPicPr>
          <p:cNvPr id="19" name="Picture 18" descr="Screen Shot 2012-09-03 at 1.07.19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200" y="617386"/>
            <a:ext cx="694734" cy="26178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05687" y="630176"/>
            <a:ext cx="779368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Resources</a:t>
            </a:r>
            <a:endParaRPr lang="en-US" sz="1100" b="1" dirty="0"/>
          </a:p>
        </p:txBody>
      </p:sp>
      <p:sp>
        <p:nvSpPr>
          <p:cNvPr id="42" name="Rectangle 41"/>
          <p:cNvSpPr/>
          <p:nvPr/>
        </p:nvSpPr>
        <p:spPr>
          <a:xfrm>
            <a:off x="3118610" y="1063304"/>
            <a:ext cx="2128526" cy="341754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335594" y="1101788"/>
            <a:ext cx="5410708" cy="4233135"/>
            <a:chOff x="3335594" y="1101788"/>
            <a:chExt cx="5410708" cy="4233135"/>
          </a:xfrm>
        </p:grpSpPr>
        <p:grpSp>
          <p:nvGrpSpPr>
            <p:cNvPr id="29" name="Group 28"/>
            <p:cNvGrpSpPr/>
            <p:nvPr/>
          </p:nvGrpSpPr>
          <p:grpSpPr>
            <a:xfrm>
              <a:off x="3335594" y="1101788"/>
              <a:ext cx="5410708" cy="4233135"/>
              <a:chOff x="3733293" y="1063304"/>
              <a:chExt cx="5410708" cy="4233135"/>
            </a:xfrm>
          </p:grpSpPr>
          <p:pic>
            <p:nvPicPr>
              <p:cNvPr id="33" name="Picture 32" descr="Screen Shot 2012-09-03 at 12.33.03 PM.png"/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3797"/>
              <a:stretch/>
            </p:blipFill>
            <p:spPr>
              <a:xfrm>
                <a:off x="3733293" y="1063304"/>
                <a:ext cx="5410708" cy="4233135"/>
              </a:xfrm>
              <a:prstGeom prst="rect">
                <a:avLst/>
              </a:prstGeom>
            </p:spPr>
          </p:pic>
          <p:pic>
            <p:nvPicPr>
              <p:cNvPr id="34" name="Picture 33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286"/>
              <a:stretch/>
            </p:blipFill>
            <p:spPr>
              <a:xfrm>
                <a:off x="3771998" y="1500837"/>
                <a:ext cx="1889261" cy="2090913"/>
              </a:xfrm>
              <a:prstGeom prst="rect">
                <a:avLst/>
              </a:prstGeom>
            </p:spPr>
          </p:pic>
          <p:pic>
            <p:nvPicPr>
              <p:cNvPr id="35" name="Picture 34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904"/>
              <a:stretch/>
            </p:blipFill>
            <p:spPr>
              <a:xfrm>
                <a:off x="3771998" y="3437818"/>
                <a:ext cx="1889261" cy="1204270"/>
              </a:xfrm>
              <a:prstGeom prst="rect">
                <a:avLst/>
              </a:prstGeom>
            </p:spPr>
          </p:pic>
          <p:pic>
            <p:nvPicPr>
              <p:cNvPr id="36" name="Picture 35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904"/>
              <a:stretch/>
            </p:blipFill>
            <p:spPr>
              <a:xfrm>
                <a:off x="3771998" y="4039953"/>
                <a:ext cx="1889261" cy="1204270"/>
              </a:xfrm>
              <a:prstGeom prst="rect">
                <a:avLst/>
              </a:prstGeom>
            </p:spPr>
          </p:pic>
          <p:sp>
            <p:nvSpPr>
              <p:cNvPr id="40" name="TextBox 39"/>
              <p:cNvSpPr txBox="1"/>
              <p:nvPr/>
            </p:nvSpPr>
            <p:spPr>
              <a:xfrm>
                <a:off x="4155307" y="1808704"/>
                <a:ext cx="625119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Web Page</a:t>
                </a:r>
                <a:endParaRPr lang="en-US" sz="105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153759" y="1961104"/>
                <a:ext cx="793172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OGC Services</a:t>
                </a:r>
                <a:endParaRPr lang="en-US" sz="105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152211" y="2126332"/>
                <a:ext cx="1402819" cy="161583"/>
              </a:xfrm>
              <a:prstGeom prst="rect">
                <a:avLst/>
              </a:prstGeom>
              <a:solidFill>
                <a:srgbClr val="C6D9F1"/>
              </a:solidFill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Search the Facility</a:t>
                </a:r>
                <a:endParaRPr lang="en-US" sz="105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895309" y="1586038"/>
                <a:ext cx="1159389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Available Resources</a:t>
                </a:r>
                <a:endParaRPr lang="en-US" sz="1050" dirty="0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5352066" y="1594717"/>
              <a:ext cx="3394236" cy="35620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Registered User</a:t>
              </a:r>
              <a:endParaRPr lang="en-US" dirty="0"/>
            </a:p>
          </p:txBody>
        </p:sp>
      </p:grpSp>
      <p:sp>
        <p:nvSpPr>
          <p:cNvPr id="52" name="Rectangle 51"/>
          <p:cNvSpPr/>
          <p:nvPr/>
        </p:nvSpPr>
        <p:spPr>
          <a:xfrm>
            <a:off x="3407806" y="1282768"/>
            <a:ext cx="1855753" cy="341754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creen Shot 2012-09-03 at 1.15.20 PM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01"/>
          <a:stretch/>
        </p:blipFill>
        <p:spPr>
          <a:xfrm>
            <a:off x="5277387" y="1405057"/>
            <a:ext cx="3468915" cy="35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39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Borderless View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8348" y="790081"/>
            <a:ext cx="8515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hlinkClick r:id="rId2"/>
              </a:rPr>
              <a:t>http://app01.saeon.ac.za/saeon/index.htm</a:t>
            </a:r>
            <a:endParaRPr lang="hu-HU" dirty="0" smtClean="0"/>
          </a:p>
          <a:p>
            <a:r>
              <a:rPr lang="hu-HU" dirty="0" smtClean="0"/>
              <a:t>?MODE=OPEN_WMC</a:t>
            </a:r>
          </a:p>
          <a:p>
            <a:r>
              <a:rPr lang="hu-HU" dirty="0" smtClean="0"/>
              <a:t>&amp;URL=csag_cccma_control_temp_maxmin.xml</a:t>
            </a:r>
          </a:p>
          <a:p>
            <a:r>
              <a:rPr lang="hu-HU" dirty="0" smtClean="0"/>
              <a:t>&amp;</a:t>
            </a:r>
            <a:r>
              <a:rPr lang="hu-HU" dirty="0" smtClean="0">
                <a:solidFill>
                  <a:srgbClr val="FF0000"/>
                </a:solidFill>
              </a:rPr>
              <a:t>SHOW_CONTROL=borderless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 descr="Screen Shot 2012-09-03 at 10.19.0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43" y="1990410"/>
            <a:ext cx="6994933" cy="4687577"/>
          </a:xfrm>
          <a:prstGeom prst="rect">
            <a:avLst/>
          </a:prstGeom>
        </p:spPr>
      </p:pic>
      <p:sp>
        <p:nvSpPr>
          <p:cNvPr id="7" name="Rectangular Callout 6"/>
          <p:cNvSpPr/>
          <p:nvPr/>
        </p:nvSpPr>
        <p:spPr>
          <a:xfrm>
            <a:off x="7758968" y="2023720"/>
            <a:ext cx="1269903" cy="2247047"/>
          </a:xfrm>
          <a:prstGeom prst="wedgeRectCallout">
            <a:avLst>
              <a:gd name="adj1" fmla="val -77975"/>
              <a:gd name="adj2" fmla="val -4487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  <a:p>
            <a:r>
              <a:rPr lang="en-US" sz="1200" dirty="0" smtClean="0"/>
              <a:t>Need a menu to:</a:t>
            </a:r>
          </a:p>
          <a:p>
            <a:pPr marL="228600" indent="-228600">
              <a:buAutoNum type="arabicPeriod"/>
            </a:pPr>
            <a:r>
              <a:rPr lang="en-US" sz="1200" dirty="0" smtClean="0"/>
              <a:t>Open in full screen (new tab) with controls</a:t>
            </a:r>
          </a:p>
          <a:p>
            <a:pPr marL="228600" indent="-228600">
              <a:buAutoNum type="arabicPeriod"/>
            </a:pPr>
            <a:r>
              <a:rPr lang="en-US" sz="1200" dirty="0" smtClean="0"/>
              <a:t>2. Show controls</a:t>
            </a:r>
            <a:endParaRPr lang="en-US" sz="1200" dirty="0"/>
          </a:p>
        </p:txBody>
      </p:sp>
      <p:pic>
        <p:nvPicPr>
          <p:cNvPr id="8" name="Picture 7" descr="Screen Shot 2012-09-03 at 10.22.20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253" y="1375583"/>
            <a:ext cx="847564" cy="129627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8177618" y="1767102"/>
            <a:ext cx="512644" cy="502443"/>
            <a:chOff x="7888253" y="5205869"/>
            <a:chExt cx="512644" cy="502443"/>
          </a:xfrm>
        </p:grpSpPr>
        <p:sp>
          <p:nvSpPr>
            <p:cNvPr id="10" name="Rectangle 9"/>
            <p:cNvSpPr/>
            <p:nvPr/>
          </p:nvSpPr>
          <p:spPr>
            <a:xfrm>
              <a:off x="8121798" y="5205869"/>
              <a:ext cx="279099" cy="50244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7888253" y="5205869"/>
              <a:ext cx="512644" cy="502443"/>
            </a:xfrm>
            <a:prstGeom prst="ellipse">
              <a:avLst/>
            </a:prstGeom>
            <a:solidFill>
              <a:srgbClr val="8EB4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Screen Shot 2012-09-03 at 10.24.36 AM.pn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7295D1"/>
                </a:clrFrom>
                <a:clrTo>
                  <a:srgbClr val="7295D1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5141" y="5289609"/>
              <a:ext cx="381223" cy="338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0906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– Control (Embed)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2662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129761" y="5995090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cxnSp>
        <p:nvCxnSpPr>
          <p:cNvPr id="16" name="Curved Connector 15"/>
          <p:cNvCxnSpPr>
            <a:stCxn id="31" idx="1"/>
            <a:endCxn id="44" idx="3"/>
          </p:cNvCxnSpPr>
          <p:nvPr/>
        </p:nvCxnSpPr>
        <p:spPr>
          <a:xfrm rot="10800000" flipV="1">
            <a:off x="1178647" y="4125339"/>
            <a:ext cx="2348216" cy="2514826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Screen Shot 2012-09-03 at 1.07.19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200" y="617386"/>
            <a:ext cx="694734" cy="26178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29761" y="6559373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Embed this map</a:t>
            </a:r>
            <a:endParaRPr lang="en-US" sz="1050" b="1" dirty="0"/>
          </a:p>
        </p:txBody>
      </p:sp>
      <p:pic>
        <p:nvPicPr>
          <p:cNvPr id="31" name="Picture 30" descr="Screen Shot 2012-09-03 at 12.33.03 PM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97"/>
          <a:stretch/>
        </p:blipFill>
        <p:spPr>
          <a:xfrm>
            <a:off x="3526863" y="2008771"/>
            <a:ext cx="5410708" cy="42331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15883" y="2167871"/>
            <a:ext cx="5270372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Copy the HTML below to embed the map into your application.</a:t>
            </a:r>
            <a:endParaRPr lang="en-US" sz="1400" dirty="0"/>
          </a:p>
          <a:p>
            <a:endParaRPr lang="en-US" sz="1400" dirty="0" smtClean="0"/>
          </a:p>
          <a:p>
            <a:r>
              <a:rPr lang="en-US" sz="1400" dirty="0" smtClean="0"/>
              <a:t>Frameless Map: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Full-Frame Map with Controls: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Full-Frame Map without Controls: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 smtClean="0"/>
              <a:t>Legend: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3720464" y="2924699"/>
            <a:ext cx="4392172" cy="5131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&gt;MAP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&lt;div&gt;link to full map in new window&lt;/div&gt;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&lt;div&gt;citation&lt;/div&gt;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pic>
        <p:nvPicPr>
          <p:cNvPr id="45" name="Picture 44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042" y="2637891"/>
            <a:ext cx="254000" cy="2159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205068" y="2589640"/>
            <a:ext cx="19075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Add link to Full-Screen Map</a:t>
            </a:r>
            <a:endParaRPr lang="en-US" sz="1200" dirty="0"/>
          </a:p>
        </p:txBody>
      </p:sp>
      <p:pic>
        <p:nvPicPr>
          <p:cNvPr id="47" name="Picture 4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680" y="2637891"/>
            <a:ext cx="254000" cy="2159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5091706" y="2589640"/>
            <a:ext cx="943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Add citation</a:t>
            </a:r>
            <a:endParaRPr lang="en-US" sz="1200" dirty="0"/>
          </a:p>
        </p:txBody>
      </p:sp>
      <p:sp>
        <p:nvSpPr>
          <p:cNvPr id="49" name="Rectangle 48"/>
          <p:cNvSpPr/>
          <p:nvPr/>
        </p:nvSpPr>
        <p:spPr>
          <a:xfrm>
            <a:off x="3720464" y="3769794"/>
            <a:ext cx="4392172" cy="5131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&gt;MAP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…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720464" y="4656434"/>
            <a:ext cx="4392172" cy="433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&gt;MAP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…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720464" y="5456870"/>
            <a:ext cx="4392172" cy="3193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&gt;COMPOSITE LEGEND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…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8938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Registration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008"/>
            <a:ext cx="8229600" cy="50101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 determine if user is registered:</a:t>
            </a:r>
          </a:p>
          <a:p>
            <a:endParaRPr lang="en-US" dirty="0"/>
          </a:p>
          <a:p>
            <a:pPr lvl="1"/>
            <a:r>
              <a:rPr lang="en-US" dirty="0" smtClean="0"/>
              <a:t>Query string parameter TOKEN will have a value</a:t>
            </a:r>
          </a:p>
          <a:p>
            <a:pPr lvl="1"/>
            <a:endParaRPr lang="en-US" dirty="0"/>
          </a:p>
          <a:p>
            <a:r>
              <a:rPr lang="en-US" dirty="0" smtClean="0"/>
              <a:t>Assist user with registration:</a:t>
            </a:r>
          </a:p>
          <a:p>
            <a:endParaRPr lang="en-US" dirty="0"/>
          </a:p>
          <a:p>
            <a:pPr lvl="1"/>
            <a:r>
              <a:rPr lang="en-US" dirty="0" err="1" smtClean="0"/>
              <a:t>chpc.dirisa.org</a:t>
            </a:r>
            <a:r>
              <a:rPr lang="en-US" dirty="0" smtClean="0"/>
              <a:t>/</a:t>
            </a:r>
            <a:r>
              <a:rPr lang="en-US" dirty="0" err="1" smtClean="0"/>
              <a:t>join_form</a:t>
            </a:r>
            <a:r>
              <a:rPr lang="en-US" dirty="0" smtClean="0"/>
              <a:t> in new window</a:t>
            </a:r>
          </a:p>
          <a:p>
            <a:pPr lvl="1"/>
            <a:endParaRPr lang="en-US" dirty="0"/>
          </a:p>
          <a:p>
            <a:r>
              <a:rPr lang="en-US" dirty="0" smtClean="0"/>
              <a:t>Check for data set (do not allow downloads):</a:t>
            </a:r>
          </a:p>
          <a:p>
            <a:endParaRPr lang="en-US" dirty="0"/>
          </a:p>
          <a:p>
            <a:pPr lvl="1"/>
            <a:r>
              <a:rPr lang="en-US" dirty="0" err="1" smtClean="0"/>
              <a:t>chpc.dirisa.org</a:t>
            </a:r>
            <a:r>
              <a:rPr lang="en-US" dirty="0" smtClean="0"/>
              <a:t>/&lt;custodian&gt;/</a:t>
            </a:r>
            <a:r>
              <a:rPr lang="en-US" dirty="0" err="1" smtClean="0"/>
              <a:t>checkTerms</a:t>
            </a:r>
            <a:endParaRPr lang="en-US" dirty="0"/>
          </a:p>
          <a:p>
            <a:pPr lvl="1"/>
            <a:r>
              <a:rPr lang="en-US" dirty="0" smtClean="0"/>
              <a:t>&lt;custodian&gt; is found in meta-data record/ search result</a:t>
            </a:r>
          </a:p>
          <a:p>
            <a:pPr lvl="1"/>
            <a:r>
              <a:rPr lang="en-US" dirty="0" smtClean="0"/>
              <a:t>Empty custodian record: functionality disabled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76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Modifications to Search Panels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32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Panel: No Detail Up Front</a:t>
            </a:r>
            <a:endParaRPr lang="en-US" dirty="0"/>
          </a:p>
        </p:txBody>
      </p:sp>
      <p:pic>
        <p:nvPicPr>
          <p:cNvPr id="4" name="Picture 3" descr="Screen Shot 2012-09-03 at 1.20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20"/>
            <a:ext cx="9144000" cy="6221080"/>
          </a:xfrm>
          <a:prstGeom prst="rect">
            <a:avLst/>
          </a:prstGeom>
        </p:spPr>
      </p:pic>
      <p:pic>
        <p:nvPicPr>
          <p:cNvPr id="5" name="Picture 4" descr="Screen Shot 2012-09-03 at 1.21.2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1"/>
          <a:stretch/>
        </p:blipFill>
        <p:spPr>
          <a:xfrm>
            <a:off x="0" y="4208319"/>
            <a:ext cx="9144000" cy="26496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78588" y="1312850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78588" y="154604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65759" y="1775409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Online Resources</a:t>
            </a:r>
            <a:endParaRPr lang="en-US" sz="10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915527" y="2324726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15527" y="2557917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15527" y="278728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Online Resources</a:t>
            </a:r>
            <a:endParaRPr lang="en-US" sz="105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89888" y="4683372"/>
            <a:ext cx="3070071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Question: What do we do if we receive many hits?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67392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Details:</a:t>
            </a:r>
          </a:p>
          <a:p>
            <a:pPr lvl="1"/>
            <a:r>
              <a:rPr lang="en-US" dirty="0" smtClean="0"/>
              <a:t>View more detail for this entry</a:t>
            </a:r>
            <a:endParaRPr lang="en-US" dirty="0"/>
          </a:p>
          <a:p>
            <a:r>
              <a:rPr lang="en-US" dirty="0" smtClean="0"/>
              <a:t>View Meta-Data</a:t>
            </a:r>
          </a:p>
          <a:p>
            <a:pPr lvl="1"/>
            <a:r>
              <a:rPr lang="en-US" dirty="0" smtClean="0"/>
              <a:t>View full meta-data for this entry in a new window</a:t>
            </a:r>
            <a:endParaRPr lang="en-US" dirty="0"/>
          </a:p>
          <a:p>
            <a:r>
              <a:rPr lang="en-US" dirty="0" smtClean="0"/>
              <a:t>Online Resources</a:t>
            </a:r>
          </a:p>
          <a:p>
            <a:pPr lvl="1"/>
            <a:r>
              <a:rPr lang="en-US" dirty="0" smtClean="0"/>
              <a:t>Access websites, data services, and downloads linked to this entry.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192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2-09-03 at 1.20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20"/>
            <a:ext cx="9144000" cy="6221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Panel: No Detail Up Front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78588" y="1312850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78588" y="154604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78588" y="1775409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Online Resources</a:t>
            </a:r>
            <a:endParaRPr lang="en-US" sz="10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915527" y="2324726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15527" y="2557917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15527" y="278728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cxnSp>
        <p:nvCxnSpPr>
          <p:cNvPr id="13" name="Curved Connector 12"/>
          <p:cNvCxnSpPr>
            <a:stCxn id="6" idx="1"/>
          </p:cNvCxnSpPr>
          <p:nvPr/>
        </p:nvCxnSpPr>
        <p:spPr>
          <a:xfrm rot="10800000" flipV="1">
            <a:off x="5773132" y="1393641"/>
            <a:ext cx="2105456" cy="2929287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417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Panel: Meta-Data</a:t>
            </a:r>
            <a:endParaRPr lang="en-US" dirty="0"/>
          </a:p>
        </p:txBody>
      </p:sp>
      <p:pic>
        <p:nvPicPr>
          <p:cNvPr id="4" name="Picture 3" descr="Screen Shot 2012-09-03 at 1.20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20"/>
            <a:ext cx="9144000" cy="6221080"/>
          </a:xfrm>
          <a:prstGeom prst="rect">
            <a:avLst/>
          </a:prstGeom>
        </p:spPr>
      </p:pic>
      <p:pic>
        <p:nvPicPr>
          <p:cNvPr id="5" name="Picture 4" descr="Screen Shot 2012-09-03 at 1.21.2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1"/>
          <a:stretch/>
        </p:blipFill>
        <p:spPr>
          <a:xfrm>
            <a:off x="0" y="4208319"/>
            <a:ext cx="9144000" cy="26496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78588" y="1312850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78588" y="154604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78588" y="1775409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Online Resources</a:t>
            </a:r>
            <a:endParaRPr lang="en-US" sz="10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915527" y="2324726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15527" y="2557917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15527" y="278728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pic>
        <p:nvPicPr>
          <p:cNvPr id="3" name="Picture 2" descr="Screen Shot 2012-09-03 at 2.01.5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" y="1905750"/>
            <a:ext cx="7664359" cy="4605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Curved Connector 13"/>
          <p:cNvCxnSpPr>
            <a:stCxn id="7" idx="2"/>
            <a:endCxn id="3" idx="3"/>
          </p:cNvCxnSpPr>
          <p:nvPr/>
        </p:nvCxnSpPr>
        <p:spPr>
          <a:xfrm rot="5400000">
            <a:off x="6834665" y="2639952"/>
            <a:ext cx="2500695" cy="63603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467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Panel: Online Resources</a:t>
            </a:r>
            <a:endParaRPr lang="en-US" dirty="0"/>
          </a:p>
        </p:txBody>
      </p:sp>
      <p:pic>
        <p:nvPicPr>
          <p:cNvPr id="4" name="Picture 3" descr="Screen Shot 2012-09-03 at 1.20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20"/>
            <a:ext cx="9144000" cy="6221080"/>
          </a:xfrm>
          <a:prstGeom prst="rect">
            <a:avLst/>
          </a:prstGeom>
        </p:spPr>
      </p:pic>
      <p:pic>
        <p:nvPicPr>
          <p:cNvPr id="5" name="Picture 4" descr="Screen Shot 2012-09-03 at 1.21.2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1"/>
          <a:stretch/>
        </p:blipFill>
        <p:spPr>
          <a:xfrm>
            <a:off x="0" y="4208319"/>
            <a:ext cx="9144000" cy="26496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78588" y="1312850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78588" y="154604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78588" y="1775409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Online Resources</a:t>
            </a:r>
            <a:endParaRPr lang="en-US" sz="10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915527" y="2324726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15527" y="2557917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15527" y="278728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cxnSp>
        <p:nvCxnSpPr>
          <p:cNvPr id="14" name="Curved Connector 13"/>
          <p:cNvCxnSpPr>
            <a:stCxn id="8" idx="2"/>
            <a:endCxn id="36" idx="3"/>
          </p:cNvCxnSpPr>
          <p:nvPr/>
        </p:nvCxnSpPr>
        <p:spPr>
          <a:xfrm rot="5400000">
            <a:off x="6854108" y="2587957"/>
            <a:ext cx="2199889" cy="89795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40" y="1312850"/>
            <a:ext cx="7216032" cy="5648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5638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Integration with Portal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91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Confirmation of Interfaces and Query String Parameters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Map Window</a:t>
            </a:r>
          </a:p>
          <a:p>
            <a:pPr lvl="1"/>
            <a:r>
              <a:rPr lang="en-US" dirty="0" err="1" smtClean="0"/>
              <a:t>Webtide</a:t>
            </a:r>
            <a:r>
              <a:rPr lang="en-US" dirty="0" smtClean="0"/>
              <a:t> to verify in portal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Search Page</a:t>
            </a:r>
          </a:p>
          <a:p>
            <a:pPr lvl="1"/>
            <a:r>
              <a:rPr lang="en-US" dirty="0" smtClean="0"/>
              <a:t>Extensions to accommodate nested search</a:t>
            </a:r>
          </a:p>
          <a:p>
            <a:endParaRPr lang="en-US" dirty="0"/>
          </a:p>
          <a:p>
            <a:r>
              <a:rPr lang="en-US" dirty="0" smtClean="0"/>
              <a:t>Web-Based </a:t>
            </a:r>
            <a:r>
              <a:rPr lang="en-US" dirty="0" err="1" smtClean="0"/>
              <a:t>Uploader</a:t>
            </a:r>
            <a:endParaRPr lang="en-US" dirty="0" smtClean="0"/>
          </a:p>
          <a:p>
            <a:pPr lvl="1"/>
            <a:r>
              <a:rPr lang="en-US" dirty="0" smtClean="0"/>
              <a:t>Robustness remains a problem</a:t>
            </a:r>
          </a:p>
          <a:p>
            <a:pPr lvl="1"/>
            <a:r>
              <a:rPr lang="en-US" dirty="0" err="1" smtClean="0"/>
              <a:t>Webtide</a:t>
            </a:r>
            <a:r>
              <a:rPr lang="en-US" dirty="0" smtClean="0"/>
              <a:t> to add token to calls</a:t>
            </a:r>
          </a:p>
          <a:p>
            <a:endParaRPr lang="en-US" dirty="0"/>
          </a:p>
          <a:p>
            <a:r>
              <a:rPr lang="en-US" dirty="0" smtClean="0"/>
              <a:t>Request User Status</a:t>
            </a:r>
          </a:p>
          <a:p>
            <a:pPr lvl="1"/>
            <a:r>
              <a:rPr lang="en-US" dirty="0" err="1" smtClean="0"/>
              <a:t>Webtide</a:t>
            </a:r>
            <a:r>
              <a:rPr lang="en-US" dirty="0" smtClean="0"/>
              <a:t> to implement interface sending token</a:t>
            </a:r>
          </a:p>
          <a:p>
            <a:endParaRPr lang="en-US" dirty="0"/>
          </a:p>
          <a:p>
            <a:r>
              <a:rPr lang="en-US" dirty="0" smtClean="0"/>
              <a:t>Request User/ Custodian Status</a:t>
            </a:r>
          </a:p>
          <a:p>
            <a:pPr lvl="1"/>
            <a:r>
              <a:rPr lang="en-US" dirty="0" err="1" smtClean="0"/>
              <a:t>Webtide</a:t>
            </a:r>
            <a:r>
              <a:rPr lang="en-US" dirty="0" smtClean="0"/>
              <a:t> to implement interfaces:</a:t>
            </a:r>
          </a:p>
          <a:p>
            <a:pPr lvl="2"/>
            <a:r>
              <a:rPr lang="en-US" dirty="0" smtClean="0"/>
              <a:t>Custodian has terms and conditions</a:t>
            </a:r>
          </a:p>
          <a:p>
            <a:pPr lvl="2"/>
            <a:r>
              <a:rPr lang="en-US" dirty="0" smtClean="0"/>
              <a:t>User is registered</a:t>
            </a:r>
          </a:p>
          <a:p>
            <a:pPr lvl="2"/>
            <a:r>
              <a:rPr lang="en-US" dirty="0" smtClean="0"/>
              <a:t>User has ticked terms and conditions</a:t>
            </a:r>
          </a:p>
          <a:p>
            <a:pPr lvl="2"/>
            <a:r>
              <a:rPr lang="en-US" dirty="0" smtClean="0"/>
              <a:t>External (background)log-in request</a:t>
            </a:r>
          </a:p>
          <a:p>
            <a:pPr lvl="2"/>
            <a:r>
              <a:rPr lang="en-US" dirty="0" smtClean="0"/>
              <a:t>External ‘Accept terms and conditions’</a:t>
            </a:r>
          </a:p>
          <a:p>
            <a:pPr lvl="2"/>
            <a:r>
              <a:rPr lang="en-US" dirty="0" smtClean="0"/>
              <a:t>External ‘Show terms and conditions’</a:t>
            </a:r>
            <a:endParaRPr lang="en-US" dirty="0"/>
          </a:p>
          <a:p>
            <a:pPr lvl="1"/>
            <a:r>
              <a:rPr lang="en-US" dirty="0" smtClean="0"/>
              <a:t>No download without confirmation</a:t>
            </a:r>
          </a:p>
          <a:p>
            <a:pPr lvl="1"/>
            <a:r>
              <a:rPr lang="en-US" dirty="0" smtClean="0"/>
              <a:t>Checklist:</a:t>
            </a:r>
          </a:p>
          <a:p>
            <a:pPr lvl="2"/>
            <a:r>
              <a:rPr lang="en-US" dirty="0" smtClean="0"/>
              <a:t>No terms and conditions for custodian: download</a:t>
            </a:r>
          </a:p>
          <a:p>
            <a:pPr lvl="2"/>
            <a:r>
              <a:rPr lang="en-US" dirty="0" smtClean="0"/>
              <a:t>Terms and conditions for custodian: </a:t>
            </a:r>
          </a:p>
          <a:p>
            <a:pPr lvl="3"/>
            <a:r>
              <a:rPr lang="en-US" dirty="0" smtClean="0"/>
              <a:t>user is registered (if not, guide to registration page)</a:t>
            </a:r>
          </a:p>
          <a:p>
            <a:pPr lvl="3"/>
            <a:r>
              <a:rPr lang="en-US" dirty="0" smtClean="0"/>
              <a:t>User has ticked</a:t>
            </a:r>
          </a:p>
          <a:p>
            <a:pPr lvl="3"/>
            <a:r>
              <a:rPr lang="en-US" dirty="0" smtClean="0"/>
              <a:t>User is logged in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726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1091</Words>
  <Application>Microsoft Macintosh PowerPoint</Application>
  <PresentationFormat>On-screen Show (4:3)</PresentationFormat>
  <Paragraphs>288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Mapping Interface Review – URS IV</vt:lpstr>
      <vt:lpstr>Change Requests </vt:lpstr>
      <vt:lpstr>Aspects to Change</vt:lpstr>
      <vt:lpstr>Main Map Window Layout: 1 - Legend</vt:lpstr>
      <vt:lpstr>Main Map Window Layout: 2 - Citation</vt:lpstr>
      <vt:lpstr>Main Map Window Layout: 3 - Control</vt:lpstr>
      <vt:lpstr>Main Map Window Layout: 3 - Control</vt:lpstr>
      <vt:lpstr>Main Map Window Layout: 3 - Control</vt:lpstr>
      <vt:lpstr>Tree View Details</vt:lpstr>
      <vt:lpstr>Nested Search</vt:lpstr>
      <vt:lpstr>Main Map Window Layout: 3 – Control (Search)</vt:lpstr>
      <vt:lpstr>Borderless View</vt:lpstr>
      <vt:lpstr>Main Map Window Layout: 3 – Control (Embed)</vt:lpstr>
      <vt:lpstr>Registration Interface</vt:lpstr>
      <vt:lpstr>Modifications to Search Panels</vt:lpstr>
      <vt:lpstr>Search Panel: No Detail Up Front</vt:lpstr>
      <vt:lpstr>Tooltips</vt:lpstr>
      <vt:lpstr>Search Panel: No Detail Up Front</vt:lpstr>
      <vt:lpstr>Search Panel: Meta-Data</vt:lpstr>
      <vt:lpstr>Search Panel: Online Resources</vt:lpstr>
      <vt:lpstr>Integration with Portal</vt:lpstr>
      <vt:lpstr>Confirmation of Interfaces and Query String Parameters</vt:lpstr>
    </vt:vector>
  </TitlesOfParts>
  <Company>SAEON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Layout</dc:title>
  <dc:creator>Wim Hugo</dc:creator>
  <cp:lastModifiedBy>Wim Hugo</cp:lastModifiedBy>
  <cp:revision>30</cp:revision>
  <dcterms:created xsi:type="dcterms:W3CDTF">2012-09-03T07:40:54Z</dcterms:created>
  <dcterms:modified xsi:type="dcterms:W3CDTF">2012-09-06T12:59:18Z</dcterms:modified>
</cp:coreProperties>
</file>