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72" r:id="rId3"/>
    <p:sldId id="271" r:id="rId4"/>
    <p:sldId id="270" r:id="rId5"/>
    <p:sldId id="269" r:id="rId6"/>
    <p:sldId id="262" r:id="rId7"/>
    <p:sldId id="268" r:id="rId8"/>
    <p:sldId id="258" r:id="rId9"/>
    <p:sldId id="259" r:id="rId10"/>
    <p:sldId id="260" r:id="rId11"/>
    <p:sldId id="263" r:id="rId12"/>
    <p:sldId id="264" r:id="rId13"/>
    <p:sldId id="273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814" autoAdjust="0"/>
    <p:restoredTop sz="94660"/>
  </p:normalViewPr>
  <p:slideViewPr>
    <p:cSldViewPr snapToGrid="0">
      <p:cViewPr>
        <p:scale>
          <a:sx n="66" d="100"/>
          <a:sy n="66" d="100"/>
        </p:scale>
        <p:origin x="-1368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067A9-C12F-4CF9-A123-B9B216353219}" type="datetimeFigureOut">
              <a:rPr lang="en-US" smtClean="0"/>
              <a:pPr/>
              <a:t>4/2/2012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3E8A2-4383-4571-AD4E-4144249C446E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067A9-C12F-4CF9-A123-B9B216353219}" type="datetimeFigureOut">
              <a:rPr lang="en-US" smtClean="0"/>
              <a:pPr/>
              <a:t>4/2/2012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3E8A2-4383-4571-AD4E-4144249C446E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067A9-C12F-4CF9-A123-B9B216353219}" type="datetimeFigureOut">
              <a:rPr lang="en-US" smtClean="0"/>
              <a:pPr/>
              <a:t>4/2/2012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3E8A2-4383-4571-AD4E-4144249C446E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067A9-C12F-4CF9-A123-B9B216353219}" type="datetimeFigureOut">
              <a:rPr lang="en-US" smtClean="0"/>
              <a:pPr/>
              <a:t>4/2/2012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3E8A2-4383-4571-AD4E-4144249C446E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067A9-C12F-4CF9-A123-B9B216353219}" type="datetimeFigureOut">
              <a:rPr lang="en-US" smtClean="0"/>
              <a:pPr/>
              <a:t>4/2/2012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3E8A2-4383-4571-AD4E-4144249C446E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067A9-C12F-4CF9-A123-B9B216353219}" type="datetimeFigureOut">
              <a:rPr lang="en-US" smtClean="0"/>
              <a:pPr/>
              <a:t>4/2/2012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3E8A2-4383-4571-AD4E-4144249C446E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067A9-C12F-4CF9-A123-B9B216353219}" type="datetimeFigureOut">
              <a:rPr lang="en-US" smtClean="0"/>
              <a:pPr/>
              <a:t>4/2/2012</a:t>
            </a:fld>
            <a:endParaRPr lang="en-Z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3E8A2-4383-4571-AD4E-4144249C446E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067A9-C12F-4CF9-A123-B9B216353219}" type="datetimeFigureOut">
              <a:rPr lang="en-US" smtClean="0"/>
              <a:pPr/>
              <a:t>4/2/2012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3E8A2-4383-4571-AD4E-4144249C446E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067A9-C12F-4CF9-A123-B9B216353219}" type="datetimeFigureOut">
              <a:rPr lang="en-US" smtClean="0"/>
              <a:pPr/>
              <a:t>4/2/2012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3E8A2-4383-4571-AD4E-4144249C446E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067A9-C12F-4CF9-A123-B9B216353219}" type="datetimeFigureOut">
              <a:rPr lang="en-US" smtClean="0"/>
              <a:pPr/>
              <a:t>4/2/2012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3E8A2-4383-4571-AD4E-4144249C446E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067A9-C12F-4CF9-A123-B9B216353219}" type="datetimeFigureOut">
              <a:rPr lang="en-US" smtClean="0"/>
              <a:pPr/>
              <a:t>4/2/2012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3E8A2-4383-4571-AD4E-4144249C446E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71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B067A9-C12F-4CF9-A123-B9B216353219}" type="datetimeFigureOut">
              <a:rPr lang="en-US" smtClean="0"/>
              <a:pPr/>
              <a:t>4/2/2012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B3E8A2-4383-4571-AD4E-4144249C446E}" type="slidenum">
              <a:rPr lang="en-ZA" smtClean="0"/>
              <a:pPr/>
              <a:t>‹#›</a:t>
            </a:fld>
            <a:endParaRPr lang="en-Z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saeonocean.co.za/knb/metacat?action=read&amp;qformat=saeon&amp;sessionid=0&amp;docid=%5bpackageId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196.213.187.51/PLATFORM_2/MAP/harvest.asp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data.saeon.ac.za/plone_control_panel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geoportal.csir.co.za/@@map-settings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://196.213.187.51/PLATFORM_2/MAP/index.htm?MODE=SAVE_WMC&amp;URL=%5bPLONE_NAME%5d.xml&amp;SHOW_CONTROL=hide&amp;TOKEN=%5bUSER_TOKEN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594669"/>
            <a:ext cx="7772400" cy="1470025"/>
          </a:xfrm>
        </p:spPr>
        <p:txBody>
          <a:bodyPr/>
          <a:lstStyle/>
          <a:p>
            <a:r>
              <a:rPr lang="en-ZA" dirty="0" smtClean="0"/>
              <a:t>Amendments to </a:t>
            </a:r>
            <a:r>
              <a:rPr lang="en-ZA" dirty="0" err="1" smtClean="0"/>
              <a:t>GetRecords</a:t>
            </a:r>
            <a:endParaRPr lang="en-Z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181628"/>
            <a:ext cx="6400800" cy="1752600"/>
          </a:xfrm>
        </p:spPr>
        <p:txBody>
          <a:bodyPr>
            <a:normAutofit/>
          </a:bodyPr>
          <a:lstStyle/>
          <a:p>
            <a:r>
              <a:rPr lang="en-ZA" sz="2400" dirty="0" smtClean="0"/>
              <a:t>SRS 336.3.7.4</a:t>
            </a:r>
          </a:p>
          <a:p>
            <a:r>
              <a:rPr lang="en-ZA" sz="2400" dirty="0" smtClean="0"/>
              <a:t>Wim Hugo, 9 March 2012</a:t>
            </a:r>
            <a:endParaRPr lang="en-ZA" sz="2400" dirty="0"/>
          </a:p>
        </p:txBody>
      </p:sp>
      <p:pic>
        <p:nvPicPr>
          <p:cNvPr id="7" name="Picture 6" descr="SAEON-NRF LOG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74401" y="5273420"/>
            <a:ext cx="3354922" cy="131258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err="1" smtClean="0"/>
              <a:t>GetRecords</a:t>
            </a:r>
            <a:r>
              <a:rPr lang="en-ZA" dirty="0" smtClean="0"/>
              <a:t> Extension for EML Records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ZA" dirty="0" smtClean="0"/>
              <a:t>For EML records, </a:t>
            </a:r>
            <a:r>
              <a:rPr lang="en-ZA" dirty="0" err="1" smtClean="0"/>
              <a:t>GetRecords</a:t>
            </a:r>
            <a:r>
              <a:rPr lang="en-ZA" dirty="0" smtClean="0"/>
              <a:t> at present returns one or more ‘online resource’ references. This needs to be extended to add an item as the first in the array:</a:t>
            </a:r>
          </a:p>
          <a:p>
            <a:pPr lvl="1"/>
            <a:r>
              <a:rPr lang="en-ZA" dirty="0" smtClean="0"/>
              <a:t>Look up the ‘</a:t>
            </a:r>
            <a:r>
              <a:rPr lang="en-ZA" dirty="0" err="1" smtClean="0"/>
              <a:t>packageId</a:t>
            </a:r>
            <a:r>
              <a:rPr lang="en-ZA" dirty="0" smtClean="0"/>
              <a:t>’ attribute in the EML element</a:t>
            </a:r>
          </a:p>
          <a:p>
            <a:pPr lvl="2"/>
            <a:r>
              <a:rPr lang="en-ZA" dirty="0"/>
              <a:t>Example: &lt;?xml version="1.0"?&gt;&lt;</a:t>
            </a:r>
            <a:r>
              <a:rPr lang="en-ZA" dirty="0" err="1"/>
              <a:t>eml:eml</a:t>
            </a:r>
            <a:r>
              <a:rPr lang="en-ZA" dirty="0"/>
              <a:t> </a:t>
            </a:r>
            <a:r>
              <a:rPr lang="en-ZA" dirty="0" err="1"/>
              <a:t>packageId</a:t>
            </a:r>
            <a:r>
              <a:rPr lang="en-ZA" dirty="0" smtClean="0"/>
              <a:t>=“victoriag.21.7" </a:t>
            </a:r>
            <a:r>
              <a:rPr lang="en-ZA" dirty="0"/>
              <a:t>system="</a:t>
            </a:r>
            <a:r>
              <a:rPr lang="en-ZA" dirty="0" err="1"/>
              <a:t>knb</a:t>
            </a:r>
            <a:r>
              <a:rPr lang="en-ZA" dirty="0"/>
              <a:t>" </a:t>
            </a:r>
            <a:endParaRPr lang="en-ZA" dirty="0" smtClean="0"/>
          </a:p>
          <a:p>
            <a:pPr lvl="1"/>
            <a:r>
              <a:rPr lang="en-ZA" dirty="0" smtClean="0"/>
              <a:t>Create an online resource as follows:</a:t>
            </a:r>
          </a:p>
          <a:p>
            <a:pPr lvl="2"/>
            <a:r>
              <a:rPr lang="en-ZA" dirty="0">
                <a:hlinkClick r:id="rId2"/>
              </a:rPr>
              <a:t>http://saeonocean.co.za/knb/metacat?action=read&amp;qformat=saeon&amp;sessionid=0&amp;docid</a:t>
            </a:r>
            <a:r>
              <a:rPr lang="en-ZA" dirty="0" smtClean="0">
                <a:hlinkClick r:id="rId2"/>
              </a:rPr>
              <a:t>=[packageId</a:t>
            </a:r>
            <a:r>
              <a:rPr lang="en-ZA" dirty="0" smtClean="0"/>
              <a:t>]</a:t>
            </a:r>
          </a:p>
          <a:p>
            <a:pPr lvl="2"/>
            <a:r>
              <a:rPr lang="en-ZA" dirty="0"/>
              <a:t>Example: http://</a:t>
            </a:r>
            <a:r>
              <a:rPr lang="en-ZA" dirty="0" smtClean="0"/>
              <a:t>saeonocean.co.za/knb/metacat?action=read&amp;qformat=saeon&amp;sessionid=0&amp;docid=victoriag.21.7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1302325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594669"/>
            <a:ext cx="7772400" cy="1470025"/>
          </a:xfrm>
        </p:spPr>
        <p:txBody>
          <a:bodyPr/>
          <a:lstStyle/>
          <a:p>
            <a:r>
              <a:rPr lang="en-ZA" dirty="0" smtClean="0"/>
              <a:t>Pushing Meta-data to Meta-Database</a:t>
            </a:r>
            <a:endParaRPr lang="en-Z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181628"/>
            <a:ext cx="6400800" cy="1752600"/>
          </a:xfrm>
        </p:spPr>
        <p:txBody>
          <a:bodyPr>
            <a:normAutofit/>
          </a:bodyPr>
          <a:lstStyle/>
          <a:p>
            <a:r>
              <a:rPr lang="en-ZA" sz="2400" dirty="0" smtClean="0"/>
              <a:t>SRS 336.3.7.4</a:t>
            </a:r>
          </a:p>
          <a:p>
            <a:r>
              <a:rPr lang="en-ZA" sz="2400" dirty="0" smtClean="0"/>
              <a:t>Wim Hugo, 9 March 2012</a:t>
            </a:r>
            <a:endParaRPr lang="en-ZA" sz="2400" dirty="0"/>
          </a:p>
        </p:txBody>
      </p:sp>
      <p:pic>
        <p:nvPicPr>
          <p:cNvPr id="7" name="Picture 6" descr="SAEON-NRF LOG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74401" y="5273420"/>
            <a:ext cx="3354922" cy="1312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334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Events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30514"/>
            <a:ext cx="8229600" cy="5095649"/>
          </a:xfrm>
        </p:spPr>
        <p:txBody>
          <a:bodyPr>
            <a:normAutofit/>
          </a:bodyPr>
          <a:lstStyle/>
          <a:p>
            <a:r>
              <a:rPr lang="en-ZA" sz="2400" dirty="0" smtClean="0"/>
              <a:t>On completion of harvest</a:t>
            </a:r>
          </a:p>
          <a:p>
            <a:r>
              <a:rPr lang="en-ZA" sz="2400" dirty="0" smtClean="0"/>
              <a:t>On change of meta-data publication status</a:t>
            </a:r>
          </a:p>
          <a:p>
            <a:r>
              <a:rPr lang="en-ZA" sz="2400" dirty="0" smtClean="0"/>
              <a:t>On edit/ delete/ update of meta-data record</a:t>
            </a:r>
          </a:p>
          <a:p>
            <a:r>
              <a:rPr lang="en-ZA" sz="2400" dirty="0" smtClean="0"/>
              <a:t>On ‘Add from Template’</a:t>
            </a:r>
          </a:p>
          <a:p>
            <a:r>
              <a:rPr lang="en-ZA" sz="2400" dirty="0" smtClean="0"/>
              <a:t>On ‘Upload from File’</a:t>
            </a:r>
          </a:p>
          <a:p>
            <a:endParaRPr lang="en-ZA" sz="2400" dirty="0"/>
          </a:p>
          <a:p>
            <a:r>
              <a:rPr lang="en-ZA" sz="2400" dirty="0" smtClean="0"/>
              <a:t>Each event: fires a search that is committed to database</a:t>
            </a:r>
          </a:p>
          <a:p>
            <a:pPr lvl="1"/>
            <a:r>
              <a:rPr lang="en-ZA" sz="2000" dirty="0"/>
              <a:t>http://data.saeon.ac.za/GetRecords?resulttype=georss&amp;anytext=</a:t>
            </a:r>
            <a:endParaRPr lang="en-ZA" sz="2000" dirty="0" smtClean="0"/>
          </a:p>
          <a:p>
            <a:pPr lvl="1"/>
            <a:r>
              <a:rPr lang="en-ZA" sz="2000" dirty="0" smtClean="0"/>
              <a:t>This is executed when you call </a:t>
            </a:r>
            <a:r>
              <a:rPr lang="en-ZA" sz="2000" dirty="0" smtClean="0">
                <a:hlinkClick r:id="rId2"/>
              </a:rPr>
              <a:t>http</a:t>
            </a:r>
            <a:r>
              <a:rPr lang="en-ZA" sz="2000" dirty="0">
                <a:hlinkClick r:id="rId2"/>
              </a:rPr>
              <a:t>://</a:t>
            </a:r>
            <a:r>
              <a:rPr lang="en-ZA" sz="2000" dirty="0" smtClean="0">
                <a:hlinkClick r:id="rId2"/>
              </a:rPr>
              <a:t>196.213.187.51/PLATFORM_2/MAP/harvest_service.asp</a:t>
            </a:r>
            <a:endParaRPr lang="en-ZA" sz="2000" dirty="0" smtClean="0"/>
          </a:p>
          <a:p>
            <a:pPr lvl="1"/>
            <a:endParaRPr lang="en-ZA" sz="2000" dirty="0"/>
          </a:p>
        </p:txBody>
      </p:sp>
    </p:spTree>
    <p:extLst>
      <p:ext uri="{BB962C8B-B14F-4D97-AF65-F5344CB8AC3E}">
        <p14:creationId xmlns:p14="http://schemas.microsoft.com/office/powerpoint/2010/main" val="32117421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594669"/>
            <a:ext cx="7772400" cy="1470025"/>
          </a:xfrm>
        </p:spPr>
        <p:txBody>
          <a:bodyPr/>
          <a:lstStyle/>
          <a:p>
            <a:r>
              <a:rPr lang="en-ZA" dirty="0" smtClean="0"/>
              <a:t>Map Viewer Integration</a:t>
            </a:r>
            <a:endParaRPr lang="en-Z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181628"/>
            <a:ext cx="6400800" cy="1752600"/>
          </a:xfrm>
        </p:spPr>
        <p:txBody>
          <a:bodyPr>
            <a:normAutofit/>
          </a:bodyPr>
          <a:lstStyle/>
          <a:p>
            <a:r>
              <a:rPr lang="en-ZA" sz="2400" dirty="0" smtClean="0"/>
              <a:t>SRS 336.3.7.4</a:t>
            </a:r>
          </a:p>
          <a:p>
            <a:r>
              <a:rPr lang="en-ZA" sz="2400" dirty="0" smtClean="0"/>
              <a:t>Wim Hugo, 9 March 2012</a:t>
            </a:r>
            <a:endParaRPr lang="en-ZA" sz="2400" dirty="0"/>
          </a:p>
        </p:txBody>
      </p:sp>
      <p:pic>
        <p:nvPicPr>
          <p:cNvPr id="7" name="Picture 6" descr="SAEON-NRF LOG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74401" y="5273420"/>
            <a:ext cx="3354922" cy="1312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2338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ZA" dirty="0" smtClean="0"/>
              <a:t>Data Viewer Integration Product</a:t>
            </a:r>
            <a:endParaRPr lang="en-ZA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ZA" dirty="0" smtClean="0"/>
              <a:t>(Spatial </a:t>
            </a:r>
            <a:r>
              <a:rPr lang="en-ZA" dirty="0" err="1" smtClean="0"/>
              <a:t>Extention</a:t>
            </a:r>
            <a:r>
              <a:rPr lang="en-ZA" dirty="0" smtClean="0"/>
              <a:t> Product (sic))</a:t>
            </a:r>
            <a:endParaRPr lang="en-ZA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What does this do?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A" dirty="0" smtClean="0"/>
              <a:t>Product is used to define URL to handle viewing of ‘Online Resources’ when the tab is clicked.</a:t>
            </a:r>
            <a:endParaRPr lang="en-ZA" dirty="0"/>
          </a:p>
          <a:p>
            <a:r>
              <a:rPr lang="en-ZA" dirty="0" smtClean="0"/>
              <a:t>Use second URL definition to point to map creation </a:t>
            </a:r>
            <a:r>
              <a:rPr lang="en-ZA" dirty="0" smtClean="0"/>
              <a:t>process where user uploads a layer themselves</a:t>
            </a:r>
            <a:endParaRPr lang="en-ZA" dirty="0" smtClean="0"/>
          </a:p>
          <a:p>
            <a:r>
              <a:rPr lang="en-ZA" dirty="0" smtClean="0"/>
              <a:t>Add third URL for map viewing </a:t>
            </a:r>
            <a:r>
              <a:rPr lang="en-ZA" dirty="0" smtClean="0"/>
              <a:t>URL when users creates a map (Viewer URL)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5448745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77880"/>
          </a:xfrm>
        </p:spPr>
        <p:txBody>
          <a:bodyPr/>
          <a:lstStyle/>
          <a:p>
            <a:r>
              <a:rPr lang="en-ZA" dirty="0" smtClean="0"/>
              <a:t>Original Map Viewer Product Interface Elements</a:t>
            </a:r>
            <a:br>
              <a:rPr lang="en-ZA" dirty="0" smtClean="0"/>
            </a:br>
            <a:r>
              <a:rPr lang="en-ZA" dirty="0"/>
              <a:t>(</a:t>
            </a:r>
            <a:r>
              <a:rPr lang="en-ZA" dirty="0" smtClean="0"/>
              <a:t>to be updated)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2685" y="1228936"/>
            <a:ext cx="8229600" cy="4911741"/>
          </a:xfrm>
        </p:spPr>
        <p:txBody>
          <a:bodyPr>
            <a:normAutofit lnSpcReduction="10000"/>
          </a:bodyPr>
          <a:lstStyle/>
          <a:p>
            <a:r>
              <a:rPr lang="en-ZA" dirty="0" smtClean="0"/>
              <a:t>Specifies the following:</a:t>
            </a:r>
          </a:p>
          <a:p>
            <a:pPr lvl="1"/>
            <a:r>
              <a:rPr lang="en-ZA" dirty="0" smtClean="0"/>
              <a:t>(Map) Service Inspector</a:t>
            </a:r>
          </a:p>
          <a:p>
            <a:pPr lvl="2"/>
            <a:r>
              <a:rPr lang="en-ZA" dirty="0" smtClean="0"/>
              <a:t>URL (can include preset query string parameters)</a:t>
            </a:r>
          </a:p>
          <a:p>
            <a:pPr lvl="2"/>
            <a:r>
              <a:rPr lang="en-ZA" dirty="0" smtClean="0"/>
              <a:t>Set of predetermined KVPs</a:t>
            </a:r>
          </a:p>
          <a:p>
            <a:pPr lvl="1"/>
            <a:r>
              <a:rPr lang="en-ZA" dirty="0" smtClean="0"/>
              <a:t>(Map) Service Previewer</a:t>
            </a:r>
          </a:p>
          <a:p>
            <a:pPr lvl="2"/>
            <a:r>
              <a:rPr lang="en-ZA" dirty="0" smtClean="0"/>
              <a:t>URL (can include preset query string parameters)</a:t>
            </a:r>
          </a:p>
          <a:p>
            <a:pPr lvl="2"/>
            <a:r>
              <a:rPr lang="en-ZA" dirty="0"/>
              <a:t>Set of predetermined </a:t>
            </a:r>
            <a:r>
              <a:rPr lang="en-ZA" dirty="0" smtClean="0"/>
              <a:t>KVPs</a:t>
            </a:r>
          </a:p>
          <a:p>
            <a:pPr lvl="3"/>
            <a:endParaRPr lang="en-ZA" dirty="0"/>
          </a:p>
          <a:p>
            <a:pPr lvl="1"/>
            <a:r>
              <a:rPr lang="en-ZA" dirty="0" smtClean="0"/>
              <a:t>Default Web Context Document</a:t>
            </a:r>
          </a:p>
          <a:p>
            <a:pPr lvl="2"/>
            <a:r>
              <a:rPr lang="en-ZA" dirty="0" smtClean="0"/>
              <a:t>Obtain from an HTTP folder</a:t>
            </a:r>
          </a:p>
          <a:p>
            <a:pPr lvl="2"/>
            <a:r>
              <a:rPr lang="en-ZA" dirty="0" smtClean="0"/>
              <a:t>URL to folder is defined here.</a:t>
            </a:r>
          </a:p>
          <a:p>
            <a:pPr lvl="2"/>
            <a:endParaRPr lang="en-ZA" dirty="0" smtClean="0"/>
          </a:p>
          <a:p>
            <a:pPr lvl="2"/>
            <a:endParaRPr lang="en-ZA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" y="1649429"/>
            <a:ext cx="9048750" cy="1933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Original Map Viewer Product Interface – Access</a:t>
            </a:r>
            <a:endParaRPr lang="en-ZA" dirty="0"/>
          </a:p>
        </p:txBody>
      </p:sp>
      <p:sp>
        <p:nvSpPr>
          <p:cNvPr id="7" name="Rectangle 6"/>
          <p:cNvSpPr/>
          <p:nvPr/>
        </p:nvSpPr>
        <p:spPr>
          <a:xfrm>
            <a:off x="2285984" y="857232"/>
            <a:ext cx="44166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ZA" dirty="0" smtClean="0">
                <a:hlinkClick r:id="rId3"/>
              </a:rPr>
              <a:t>http://data.saeon.ac.za/plone_control_panel</a:t>
            </a:r>
            <a:endParaRPr lang="en-ZA" dirty="0"/>
          </a:p>
        </p:txBody>
      </p:sp>
      <p:sp>
        <p:nvSpPr>
          <p:cNvPr id="10" name="Oval 9"/>
          <p:cNvSpPr/>
          <p:nvPr/>
        </p:nvSpPr>
        <p:spPr>
          <a:xfrm>
            <a:off x="0" y="2584488"/>
            <a:ext cx="1750231" cy="405471"/>
          </a:xfrm>
          <a:prstGeom prst="ellipse">
            <a:avLst/>
          </a:prstGeom>
          <a:noFill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3" name="TextBox 2"/>
          <p:cNvSpPr txBox="1"/>
          <p:nvPr/>
        </p:nvSpPr>
        <p:spPr>
          <a:xfrm>
            <a:off x="2061015" y="5021943"/>
            <a:ext cx="46422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b="1" dirty="0" smtClean="0">
                <a:solidFill>
                  <a:srgbClr val="FF0000"/>
                </a:solidFill>
              </a:rPr>
              <a:t>Task 1: Change the Name: Map Extension URLs</a:t>
            </a:r>
            <a:endParaRPr lang="en-ZA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Map Viewer Product Interface – Configuration</a:t>
            </a:r>
            <a:endParaRPr lang="en-ZA" dirty="0"/>
          </a:p>
        </p:txBody>
      </p:sp>
      <p:sp>
        <p:nvSpPr>
          <p:cNvPr id="7" name="Rectangle 6"/>
          <p:cNvSpPr/>
          <p:nvPr/>
        </p:nvSpPr>
        <p:spPr>
          <a:xfrm>
            <a:off x="2285984" y="857232"/>
            <a:ext cx="44166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ZA" dirty="0">
                <a:hlinkClick r:id="rId2"/>
              </a:rPr>
              <a:t>http://geoportal.csir.co.za/@@map-settings</a:t>
            </a:r>
            <a:endParaRPr lang="en-ZA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155"/>
          <a:stretch/>
        </p:blipFill>
        <p:spPr bwMode="auto">
          <a:xfrm>
            <a:off x="-1" y="1512209"/>
            <a:ext cx="9145313" cy="49176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394865" y="2137620"/>
            <a:ext cx="41747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b="1" dirty="0" smtClean="0">
                <a:solidFill>
                  <a:srgbClr val="FF0000"/>
                </a:solidFill>
              </a:rPr>
              <a:t>Task 2: Change to Online Resource Viewer</a:t>
            </a:r>
            <a:endParaRPr lang="en-ZA" b="1" dirty="0">
              <a:solidFill>
                <a:srgbClr val="FF0000"/>
              </a:solidFill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2394865" y="2841563"/>
            <a:ext cx="34921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b="1" dirty="0" smtClean="0">
                <a:solidFill>
                  <a:srgbClr val="FF0000"/>
                </a:solidFill>
              </a:rPr>
              <a:t>Task 3: Change to Map Viewer URL</a:t>
            </a:r>
            <a:endParaRPr lang="en-ZA" b="1" dirty="0">
              <a:solidFill>
                <a:srgbClr val="FF0000"/>
              </a:solidFill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2394865" y="3626696"/>
            <a:ext cx="46576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b="1" dirty="0" smtClean="0">
                <a:solidFill>
                  <a:srgbClr val="FF0000"/>
                </a:solidFill>
              </a:rPr>
              <a:t>Task 4: Add TOKEN as a query string parameter</a:t>
            </a:r>
            <a:endParaRPr lang="en-ZA" b="1" dirty="0">
              <a:solidFill>
                <a:srgbClr val="FF0000"/>
              </a:solidFill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2394865" y="4432240"/>
            <a:ext cx="39842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b="1" dirty="0" smtClean="0">
                <a:solidFill>
                  <a:srgbClr val="FF0000"/>
                </a:solidFill>
              </a:rPr>
              <a:t>Task 5: New Query String Parameter Set</a:t>
            </a:r>
            <a:endParaRPr lang="en-ZA" b="1" dirty="0">
              <a:solidFill>
                <a:srgbClr val="FF0000"/>
              </a:solidFill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2394865" y="5818355"/>
            <a:ext cx="52310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b="1" dirty="0" smtClean="0">
                <a:solidFill>
                  <a:srgbClr val="FF0000"/>
                </a:solidFill>
              </a:rPr>
              <a:t>Task 6: Add New URL Configuration for Map Creation</a:t>
            </a:r>
          </a:p>
          <a:p>
            <a:r>
              <a:rPr lang="en-ZA" b="1" dirty="0" smtClean="0">
                <a:solidFill>
                  <a:srgbClr val="FF0000"/>
                </a:solidFill>
              </a:rPr>
              <a:t>Same Query String Parameters as Task 5</a:t>
            </a:r>
            <a:endParaRPr lang="en-ZA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ZA" dirty="0" smtClean="0"/>
              <a:t>Integration Points</a:t>
            </a:r>
            <a:endParaRPr lang="en-ZA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Z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1. Creation of a New Map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ZA" dirty="0" smtClean="0"/>
              <a:t>At any folder where users can create content:</a:t>
            </a:r>
          </a:p>
          <a:p>
            <a:pPr lvl="1"/>
            <a:r>
              <a:rPr lang="en-ZA" dirty="0" smtClean="0"/>
              <a:t>Add ‘Map’ to list of content types</a:t>
            </a:r>
          </a:p>
          <a:p>
            <a:pPr lvl="1"/>
            <a:r>
              <a:rPr lang="en-ZA" dirty="0" smtClean="0"/>
              <a:t>‘Map’ is a content type based on </a:t>
            </a:r>
            <a:r>
              <a:rPr lang="en-ZA" dirty="0" err="1" smtClean="0"/>
              <a:t>WindowZ</a:t>
            </a:r>
            <a:endParaRPr lang="en-ZA" dirty="0" smtClean="0"/>
          </a:p>
          <a:p>
            <a:r>
              <a:rPr lang="en-ZA" dirty="0" smtClean="0"/>
              <a:t>It needs to take the following actions</a:t>
            </a:r>
            <a:r>
              <a:rPr lang="en-ZA" dirty="0" smtClean="0"/>
              <a:t>: </a:t>
            </a:r>
            <a:endParaRPr lang="en-ZA" dirty="0" smtClean="0"/>
          </a:p>
          <a:p>
            <a:pPr lvl="1"/>
            <a:r>
              <a:rPr lang="en-ZA" dirty="0" smtClean="0"/>
              <a:t>Ask for a Title for the map</a:t>
            </a:r>
          </a:p>
          <a:p>
            <a:pPr lvl="1"/>
            <a:r>
              <a:rPr lang="en-ZA" dirty="0" smtClean="0"/>
              <a:t>Get the </a:t>
            </a:r>
            <a:r>
              <a:rPr lang="en-ZA" dirty="0" err="1" smtClean="0"/>
              <a:t>Plone</a:t>
            </a:r>
            <a:r>
              <a:rPr lang="en-ZA" dirty="0" smtClean="0"/>
              <a:t> object name for the new item.</a:t>
            </a:r>
          </a:p>
          <a:p>
            <a:pPr lvl="1"/>
            <a:r>
              <a:rPr lang="en-ZA" dirty="0" smtClean="0"/>
              <a:t>Create a URL for the new </a:t>
            </a:r>
            <a:r>
              <a:rPr lang="en-ZA" dirty="0" err="1" smtClean="0"/>
              <a:t>windowZ</a:t>
            </a:r>
            <a:r>
              <a:rPr lang="en-ZA" dirty="0" smtClean="0"/>
              <a:t> item as follows:</a:t>
            </a:r>
          </a:p>
          <a:p>
            <a:pPr lvl="2"/>
            <a:r>
              <a:rPr lang="en-ZA" dirty="0">
                <a:hlinkClick r:id="rId2"/>
              </a:rPr>
              <a:t>http://</a:t>
            </a:r>
            <a:r>
              <a:rPr lang="en-ZA" dirty="0" smtClean="0">
                <a:hlinkClick r:id="rId2"/>
              </a:rPr>
              <a:t>196.213.187.51/PLATFORM_2/MAP/index.htm?MODE=SAVE_WMC&amp;URL=[PLONE_NAME].xml&amp;SHOW_CONTROL=hide&amp;TOKEN=[USER_TOKEN</a:t>
            </a:r>
            <a:r>
              <a:rPr lang="en-ZA" dirty="0" smtClean="0"/>
              <a:t>] </a:t>
            </a:r>
          </a:p>
          <a:p>
            <a:pPr lvl="1"/>
            <a:r>
              <a:rPr lang="en-ZA" dirty="0" smtClean="0"/>
              <a:t>Then open this item in </a:t>
            </a:r>
            <a:r>
              <a:rPr lang="en-ZA" dirty="0" err="1" smtClean="0"/>
              <a:t>Plone</a:t>
            </a:r>
            <a:r>
              <a:rPr lang="en-ZA" dirty="0" smtClean="0"/>
              <a:t> as normal.</a:t>
            </a:r>
          </a:p>
          <a:p>
            <a:pPr lvl="1"/>
            <a:endParaRPr lang="en-ZA" dirty="0" smtClean="0"/>
          </a:p>
          <a:p>
            <a:pPr lvl="1"/>
            <a:endParaRPr lang="en-ZA" dirty="0" smtClean="0"/>
          </a:p>
          <a:p>
            <a:pPr lvl="2"/>
            <a:endParaRPr lang="en-Z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2. Upload data and see as a map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A" dirty="0" smtClean="0"/>
              <a:t>Specification to follow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40497260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5449</TotalTime>
  <Words>490</Words>
  <Application>Microsoft Office PowerPoint</Application>
  <PresentationFormat>On-screen Show (4:3)</PresentationFormat>
  <Paragraphs>69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Amendments to GetRecords</vt:lpstr>
      <vt:lpstr>GetRecords Extension for EML Records</vt:lpstr>
      <vt:lpstr>Pushing Meta-data to Meta-Database</vt:lpstr>
      <vt:lpstr>Events</vt:lpstr>
      <vt:lpstr>Map Viewer Integration</vt:lpstr>
      <vt:lpstr>Data Viewer Integration Product</vt:lpstr>
      <vt:lpstr>What does this do?</vt:lpstr>
      <vt:lpstr>Original Map Viewer Product Interface Elements (to be updated)</vt:lpstr>
      <vt:lpstr>Original Map Viewer Product Interface – Access</vt:lpstr>
      <vt:lpstr>Map Viewer Product Interface – Configuration</vt:lpstr>
      <vt:lpstr>Integration Points</vt:lpstr>
      <vt:lpstr>1. Creation of a New Map</vt:lpstr>
      <vt:lpstr>2. Upload data and see as a map</vt:lpstr>
    </vt:vector>
  </TitlesOfParts>
  <Company>Home User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WimHugo</dc:creator>
  <cp:lastModifiedBy>WimHugo</cp:lastModifiedBy>
  <cp:revision>177</cp:revision>
  <dcterms:created xsi:type="dcterms:W3CDTF">2010-06-09T06:31:37Z</dcterms:created>
  <dcterms:modified xsi:type="dcterms:W3CDTF">2012-04-02T18:55:05Z</dcterms:modified>
</cp:coreProperties>
</file>