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8" r:id="rId4"/>
    <p:sldId id="259" r:id="rId5"/>
    <p:sldId id="260" r:id="rId6"/>
    <p:sldId id="265" r:id="rId7"/>
    <p:sldId id="263" r:id="rId8"/>
    <p:sldId id="264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4" autoAdjust="0"/>
    <p:restoredTop sz="94660"/>
  </p:normalViewPr>
  <p:slideViewPr>
    <p:cSldViewPr snapToGrid="0">
      <p:cViewPr>
        <p:scale>
          <a:sx n="66" d="100"/>
          <a:sy n="66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067A9-C12F-4CF9-A123-B9B216353219}" type="datetimeFigureOut">
              <a:rPr lang="en-US" smtClean="0"/>
              <a:pPr/>
              <a:t>8/4/2010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3E8A2-4383-4571-AD4E-4144249C446E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saeon.ac.za/plone_control_pane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saeon.ac.za/plone_control_pane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wdev.co.za/saeon/index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Map Viewer Integration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336.3.7.1</a:t>
            </a:r>
          </a:p>
          <a:p>
            <a:r>
              <a:rPr lang="en-ZA" sz="2400" dirty="0" smtClean="0"/>
              <a:t>Wim Hugo, 9 June 2010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Map Viewer Product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Elements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Specifies the following:</a:t>
            </a:r>
          </a:p>
          <a:p>
            <a:pPr lvl="1"/>
            <a:r>
              <a:rPr lang="en-ZA" dirty="0" smtClean="0"/>
              <a:t>Map Service Inspector</a:t>
            </a:r>
          </a:p>
          <a:p>
            <a:pPr lvl="2"/>
            <a:r>
              <a:rPr lang="en-ZA" dirty="0" smtClean="0"/>
              <a:t>URL (can include preset query string parameters)</a:t>
            </a:r>
          </a:p>
          <a:p>
            <a:pPr lvl="2"/>
            <a:r>
              <a:rPr lang="en-ZA" dirty="0" smtClean="0"/>
              <a:t>Query string parameter name</a:t>
            </a:r>
          </a:p>
          <a:p>
            <a:pPr lvl="2"/>
            <a:r>
              <a:rPr lang="en-ZA" dirty="0" smtClean="0"/>
              <a:t>Choice of value to be passed</a:t>
            </a:r>
          </a:p>
          <a:p>
            <a:pPr lvl="3"/>
            <a:r>
              <a:rPr lang="en-ZA" dirty="0" smtClean="0"/>
              <a:t>Current WMS</a:t>
            </a:r>
          </a:p>
          <a:p>
            <a:pPr lvl="3"/>
            <a:r>
              <a:rPr lang="en-ZA" dirty="0" smtClean="0"/>
              <a:t>Current WFS</a:t>
            </a:r>
          </a:p>
          <a:p>
            <a:pPr lvl="1"/>
            <a:r>
              <a:rPr lang="en-ZA" dirty="0" smtClean="0"/>
              <a:t>Map Service Previewer</a:t>
            </a:r>
          </a:p>
          <a:p>
            <a:pPr lvl="2"/>
            <a:r>
              <a:rPr lang="en-ZA" dirty="0" smtClean="0"/>
              <a:t>URL (can include preset query string parameters)</a:t>
            </a:r>
          </a:p>
          <a:p>
            <a:pPr lvl="2"/>
            <a:r>
              <a:rPr lang="en-ZA" dirty="0" smtClean="0"/>
              <a:t>Query string parameter name</a:t>
            </a:r>
          </a:p>
          <a:p>
            <a:pPr lvl="2"/>
            <a:r>
              <a:rPr lang="en-ZA" dirty="0" smtClean="0"/>
              <a:t>Choice of value to be passed</a:t>
            </a:r>
          </a:p>
          <a:p>
            <a:pPr lvl="3"/>
            <a:r>
              <a:rPr lang="en-ZA" dirty="0" smtClean="0"/>
              <a:t>Current WMS</a:t>
            </a:r>
          </a:p>
          <a:p>
            <a:pPr lvl="3"/>
            <a:endParaRPr lang="en-ZA" dirty="0"/>
          </a:p>
          <a:p>
            <a:pPr lvl="1"/>
            <a:r>
              <a:rPr lang="en-ZA" dirty="0" smtClean="0"/>
              <a:t>Default Web Context Document</a:t>
            </a:r>
          </a:p>
          <a:p>
            <a:pPr lvl="2"/>
            <a:r>
              <a:rPr lang="en-ZA" dirty="0" smtClean="0"/>
              <a:t>Obtain from an HTTP folder</a:t>
            </a:r>
          </a:p>
          <a:p>
            <a:pPr lvl="2"/>
            <a:r>
              <a:rPr lang="en-ZA" dirty="0" smtClean="0"/>
              <a:t>URL to folder is defined here.</a:t>
            </a:r>
          </a:p>
          <a:p>
            <a:pPr lvl="2"/>
            <a:endParaRPr lang="en-ZA" dirty="0" smtClean="0"/>
          </a:p>
          <a:p>
            <a:pPr lvl="2"/>
            <a:endParaRPr lang="en-Z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– Access</a:t>
            </a:r>
            <a:endParaRPr lang="en-Z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2500" t="29703" r="18750" b="17393"/>
          <a:stretch>
            <a:fillRect/>
          </a:stretch>
        </p:blipFill>
        <p:spPr bwMode="auto">
          <a:xfrm>
            <a:off x="-64" y="1571612"/>
            <a:ext cx="914406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85984" y="857232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 smtClean="0">
                <a:hlinkClick r:id="rId3"/>
              </a:rPr>
              <a:t>http://data.saeon.ac.za/plone_control_panel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6143636" y="6121619"/>
            <a:ext cx="1990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err="1" smtClean="0"/>
              <a:t>mapComponent</a:t>
            </a:r>
            <a:r>
              <a:rPr lang="en-ZA" sz="1400" dirty="0" smtClean="0"/>
              <a:t> Settings</a:t>
            </a:r>
            <a:endParaRPr lang="en-ZA" sz="1400" dirty="0"/>
          </a:p>
        </p:txBody>
      </p:sp>
      <p:pic>
        <p:nvPicPr>
          <p:cNvPr id="9" name="Picture 8" descr="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6143644"/>
            <a:ext cx="214314" cy="21431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143504" y="6000768"/>
            <a:ext cx="3500462" cy="571504"/>
          </a:xfrm>
          <a:prstGeom prst="ellipse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9333" t="11286" r="20000" b="16894"/>
          <a:stretch>
            <a:fillRect/>
          </a:stretch>
        </p:blipFill>
        <p:spPr bwMode="auto">
          <a:xfrm>
            <a:off x="785785" y="1214422"/>
            <a:ext cx="7336651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 Viewer Product Interface – Configuration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2285984" y="857232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 smtClean="0">
                <a:hlinkClick r:id="rId3"/>
              </a:rPr>
              <a:t>http://data.saeon.ac.za/plone_control_panel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1248031"/>
            <a:ext cx="2691955" cy="27184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r>
              <a:rPr lang="en-ZA" b="1" dirty="0" smtClean="0"/>
              <a:t>Edit </a:t>
            </a:r>
            <a:r>
              <a:rPr lang="en-ZA" b="1" dirty="0" err="1" smtClean="0"/>
              <a:t>mapComponents</a:t>
            </a:r>
            <a:r>
              <a:rPr lang="en-ZA" b="1" dirty="0" smtClean="0"/>
              <a:t> Tool</a:t>
            </a:r>
            <a:endParaRPr lang="en-Z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28662" y="2000240"/>
            <a:ext cx="230659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Location of component URLs</a:t>
            </a:r>
            <a:endParaRPr lang="en-ZA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85786" y="1571612"/>
            <a:ext cx="611898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100" dirty="0" smtClean="0"/>
              <a:t>Provides functionality to a dynamically created WindowZ object or a map component in a new  window </a:t>
            </a:r>
            <a:endParaRPr lang="en-ZA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928662" y="2238696"/>
            <a:ext cx="657229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1100" dirty="0" smtClean="0"/>
              <a:t>Provide a URL for the map service inspection tool, and for the map service preview tool. The URLs can contain query string parameters as required.</a:t>
            </a:r>
            <a:endParaRPr lang="en-ZA" sz="11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2000231" y="2714620"/>
            <a:ext cx="2423487" cy="3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957494" y="2683981"/>
            <a:ext cx="10728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200" b="1" dirty="0" smtClean="0"/>
              <a:t>Inspector URL</a:t>
            </a:r>
            <a:endParaRPr lang="en-ZA" sz="1200" b="1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5189839" y="2706380"/>
            <a:ext cx="2631988" cy="37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310297" y="2700455"/>
            <a:ext cx="92486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ZA" sz="1200" b="1" dirty="0" smtClean="0"/>
              <a:t>Viewer URL</a:t>
            </a:r>
            <a:endParaRPr lang="en-ZA" sz="1200" b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914400" y="3015049"/>
            <a:ext cx="6722076" cy="1000897"/>
            <a:chOff x="914400" y="3015049"/>
            <a:chExt cx="6722076" cy="1000897"/>
          </a:xfrm>
        </p:grpSpPr>
        <p:sp>
          <p:nvSpPr>
            <p:cNvPr id="31" name="Rectangle 30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19" name="TextBox 18"/>
              <p:cNvSpPr txBox="1"/>
              <p:nvPr/>
            </p:nvSpPr>
            <p:spPr>
              <a:xfrm>
                <a:off x="957494" y="3067037"/>
                <a:ext cx="2926763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Configurable Query String Parameter</a:t>
                </a:r>
                <a:endParaRPr lang="en-ZA" sz="1400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query string parameter that can be added to each of the component URLs</a:t>
                </a:r>
                <a:endParaRPr lang="en-ZA" sz="1100" dirty="0"/>
              </a:p>
            </p:txBody>
          </p:sp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508422" y="3558991"/>
                <a:ext cx="1791729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986325" y="3528353"/>
                <a:ext cx="1497383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Inspector Parameter</a:t>
                </a:r>
                <a:endParaRPr lang="en-ZA" sz="1200" b="1" dirty="0"/>
              </a:p>
            </p:txBody>
          </p:sp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5609968" y="3550751"/>
                <a:ext cx="1878228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4238368" y="3544827"/>
                <a:ext cx="1396340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Viewer Parameter</a:t>
                </a:r>
                <a:endParaRPr lang="en-ZA" sz="1200" b="1" dirty="0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906159" y="3958297"/>
            <a:ext cx="6722076" cy="1000897"/>
            <a:chOff x="914400" y="3015049"/>
            <a:chExt cx="6722076" cy="1000897"/>
          </a:xfrm>
        </p:grpSpPr>
        <p:sp>
          <p:nvSpPr>
            <p:cNvPr id="34" name="Rectangle 33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36" name="TextBox 35"/>
              <p:cNvSpPr txBox="1"/>
              <p:nvPr/>
            </p:nvSpPr>
            <p:spPr>
              <a:xfrm>
                <a:off x="957494" y="3067037"/>
                <a:ext cx="2675861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Source of Query String Parameter</a:t>
                </a:r>
                <a:endParaRPr lang="en-ZA" sz="1400" b="1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query string parameter source  that can be added to each of the component URLs</a:t>
                </a:r>
                <a:endParaRPr lang="en-ZA" sz="1100" dirty="0"/>
              </a:p>
            </p:txBody>
          </p:sp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508422" y="3558991"/>
                <a:ext cx="1791729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986325" y="3528353"/>
                <a:ext cx="1497383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Inspector Source</a:t>
                </a:r>
                <a:endParaRPr lang="en-ZA" sz="1200" b="1" dirty="0"/>
              </a:p>
            </p:txBody>
          </p:sp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5609968" y="3550751"/>
                <a:ext cx="1878228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4238368" y="3544827"/>
                <a:ext cx="1396340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Viewer Source</a:t>
                </a:r>
                <a:endParaRPr lang="en-ZA" sz="1200" b="1" dirty="0"/>
              </a:p>
            </p:txBody>
          </p:sp>
        </p:grpSp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3929449" y="4572000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Rectangle 42"/>
          <p:cNvSpPr/>
          <p:nvPr/>
        </p:nvSpPr>
        <p:spPr>
          <a:xfrm>
            <a:off x="2582982" y="4517080"/>
            <a:ext cx="12040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Online Resource</a:t>
            </a:r>
            <a:endParaRPr lang="en-ZA" sz="1200" dirty="0"/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7084542" y="4576119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Rectangle 44"/>
          <p:cNvSpPr/>
          <p:nvPr/>
        </p:nvSpPr>
        <p:spPr>
          <a:xfrm>
            <a:off x="5738075" y="4521199"/>
            <a:ext cx="7664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Favourite</a:t>
            </a:r>
            <a:endParaRPr lang="en-ZA" sz="12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906161" y="4934464"/>
            <a:ext cx="6722076" cy="1000897"/>
            <a:chOff x="914400" y="3015049"/>
            <a:chExt cx="6722076" cy="1000897"/>
          </a:xfrm>
        </p:grpSpPr>
        <p:sp>
          <p:nvSpPr>
            <p:cNvPr id="47" name="Rectangle 46"/>
            <p:cNvSpPr/>
            <p:nvPr/>
          </p:nvSpPr>
          <p:spPr>
            <a:xfrm>
              <a:off x="914400" y="3015049"/>
              <a:ext cx="6722076" cy="1000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957494" y="3067037"/>
              <a:ext cx="6572296" cy="859712"/>
              <a:chOff x="957494" y="3067037"/>
              <a:chExt cx="6572296" cy="859712"/>
            </a:xfrm>
            <a:solidFill>
              <a:schemeClr val="bg1"/>
            </a:solidFill>
          </p:grpSpPr>
          <p:sp>
            <p:nvSpPr>
              <p:cNvPr id="49" name="TextBox 48"/>
              <p:cNvSpPr txBox="1"/>
              <p:nvPr/>
            </p:nvSpPr>
            <p:spPr>
              <a:xfrm>
                <a:off x="957494" y="3067037"/>
                <a:ext cx="2546146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ZA" sz="1400" b="1" dirty="0" smtClean="0"/>
                  <a:t>Default Web Context Document</a:t>
                </a:r>
                <a:endParaRPr lang="en-ZA" sz="1400" b="1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957494" y="3305493"/>
                <a:ext cx="6572296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100" dirty="0" smtClean="0"/>
                  <a:t>Provide a source for Web Context Documents and select a default.</a:t>
                </a:r>
                <a:endParaRPr lang="en-ZA" sz="1100" dirty="0"/>
              </a:p>
            </p:txBody>
          </p:sp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2862650" y="3558991"/>
                <a:ext cx="3039762" cy="3462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986325" y="3528353"/>
                <a:ext cx="176511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ZA" sz="1200" b="1" dirty="0" smtClean="0"/>
                  <a:t>Web Context Source URL</a:t>
                </a:r>
                <a:endParaRPr lang="en-ZA" sz="1200" b="1" dirty="0"/>
              </a:p>
            </p:txBody>
          </p:sp>
          <p:pic>
            <p:nvPicPr>
              <p:cNvPr id="5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105" t="64803" r="62354" b="31561"/>
              <a:stretch>
                <a:fillRect/>
              </a:stretch>
            </p:blipFill>
            <p:spPr bwMode="auto">
              <a:xfrm>
                <a:off x="6470822" y="3550751"/>
                <a:ext cx="1017373" cy="375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5791202" y="3569540"/>
                <a:ext cx="691978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ZA" sz="1200" b="1" dirty="0" smtClean="0"/>
                  <a:t>Default</a:t>
                </a:r>
                <a:endParaRPr lang="en-ZA" sz="1200" b="1" dirty="0"/>
              </a:p>
            </p:txBody>
          </p:sp>
        </p:grpSp>
      </p:grp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4" cstate="print"/>
          <a:srcRect l="76724" t="26388"/>
          <a:stretch>
            <a:fillRect/>
          </a:stretch>
        </p:blipFill>
        <p:spPr bwMode="auto">
          <a:xfrm>
            <a:off x="7434657" y="5531708"/>
            <a:ext cx="333631" cy="2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Rectangle 55"/>
          <p:cNvSpPr/>
          <p:nvPr/>
        </p:nvSpPr>
        <p:spPr>
          <a:xfrm>
            <a:off x="6656609" y="5489146"/>
            <a:ext cx="7312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My WCD</a:t>
            </a:r>
            <a:endParaRPr lang="en-ZA" sz="1200" dirty="0"/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2" cstate="print"/>
          <a:srcRect l="21105" t="64803" r="62354" b="31561"/>
          <a:stretch>
            <a:fillRect/>
          </a:stretch>
        </p:blipFill>
        <p:spPr bwMode="auto">
          <a:xfrm>
            <a:off x="1040523" y="5931495"/>
            <a:ext cx="219866" cy="28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Box 57"/>
          <p:cNvSpPr txBox="1"/>
          <p:nvPr/>
        </p:nvSpPr>
        <p:spPr>
          <a:xfrm>
            <a:off x="1309816" y="5925128"/>
            <a:ext cx="640532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1100" dirty="0" smtClean="0"/>
              <a:t>Check this to open  the component by default in a new window</a:t>
            </a:r>
            <a:endParaRPr lang="en-ZA" sz="1100" dirty="0"/>
          </a:p>
        </p:txBody>
      </p:sp>
      <p:sp>
        <p:nvSpPr>
          <p:cNvPr id="59" name="Rectangle 58"/>
          <p:cNvSpPr/>
          <p:nvPr/>
        </p:nvSpPr>
        <p:spPr>
          <a:xfrm>
            <a:off x="2604754" y="3566394"/>
            <a:ext cx="14978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200" dirty="0" smtClean="0"/>
              <a:t>URL: (JSON Encoded)</a:t>
            </a:r>
            <a:endParaRPr lang="en-ZA" sz="1200" dirty="0"/>
          </a:p>
        </p:txBody>
      </p:sp>
      <p:sp>
        <p:nvSpPr>
          <p:cNvPr id="60" name="Rectangle 59"/>
          <p:cNvSpPr/>
          <p:nvPr/>
        </p:nvSpPr>
        <p:spPr>
          <a:xfrm>
            <a:off x="5723252" y="3578162"/>
            <a:ext cx="17370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200" dirty="0" smtClean="0"/>
              <a:t>URL (JSON Encoded)</a:t>
            </a:r>
            <a:endParaRPr lang="en-ZA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Test Values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71714" y="1135742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829"/>
                <a:gridCol w="6117771"/>
              </a:tblGrid>
              <a:tr h="37084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Inspector</a:t>
                      </a:r>
                      <a:r>
                        <a:rPr lang="en-ZA" baseline="0" dirty="0" smtClean="0"/>
                        <a:t> URL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http://www.swdev.co.za/saeon/qwms.htm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Viewer URL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http://www.swdev.co.za/saeon/index.htm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Inspector</a:t>
                      </a:r>
                      <a:r>
                        <a:rPr lang="en-ZA" baseline="0" dirty="0" smtClean="0"/>
                        <a:t> Parameter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WMS=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Viewer</a:t>
                      </a:r>
                      <a:r>
                        <a:rPr lang="en-ZA" baseline="0" dirty="0" smtClean="0"/>
                        <a:t> Parameter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URL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3771" y="4499429"/>
            <a:ext cx="808894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>
                <a:hlinkClick r:id="rId2"/>
              </a:rPr>
              <a:t>http://www.swdev.co.za/saeon/index.htm</a:t>
            </a:r>
            <a:r>
              <a:rPr lang="en-ZA" dirty="0" smtClean="0"/>
              <a:t>?</a:t>
            </a:r>
          </a:p>
          <a:p>
            <a:r>
              <a:rPr lang="en-ZA" dirty="0" smtClean="0"/>
              <a:t>MODE=OPEN_WMS</a:t>
            </a:r>
          </a:p>
          <a:p>
            <a:r>
              <a:rPr lang="en-ZA" dirty="0" smtClean="0"/>
              <a:t>&amp;TITLE=SAEON%20WMS</a:t>
            </a:r>
          </a:p>
          <a:p>
            <a:r>
              <a:rPr lang="en-ZA" dirty="0" smtClean="0"/>
              <a:t>&amp;URL=http://146.64.101.6/ArcGIS/services/pop2007_meso/MapServer/WMSServer</a:t>
            </a:r>
          </a:p>
          <a:p>
            <a:r>
              <a:rPr lang="en-ZA" dirty="0" smtClean="0"/>
              <a:t>&amp;LAYER=bgis%3Abmr_conservancies_basic_jun06</a:t>
            </a:r>
          </a:p>
          <a:p>
            <a:r>
              <a:rPr lang="en-ZA" dirty="0" smtClean="0"/>
              <a:t>&amp;SET_BOUNDS=22.681274%2C-34.663711%2C25.339966%2C-32.589635</a:t>
            </a:r>
          </a:p>
          <a:p>
            <a:r>
              <a:rPr lang="en-ZA" dirty="0" smtClean="0"/>
              <a:t>&amp;SHOW_CONTROL=show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Integration Points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1. Creation of a New Map Viewer Instance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Add to ‘Add New Menu’: Map View</a:t>
            </a:r>
          </a:p>
          <a:p>
            <a:r>
              <a:rPr lang="en-ZA" dirty="0" smtClean="0"/>
              <a:t>Following steps: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dirty="0" smtClean="0"/>
              <a:t>Inspect configuration –  obtain</a:t>
            </a:r>
          </a:p>
          <a:p>
            <a:pPr lvl="2"/>
            <a:r>
              <a:rPr lang="en-ZA" dirty="0" smtClean="0"/>
              <a:t>Viewer URL</a:t>
            </a:r>
          </a:p>
          <a:p>
            <a:pPr lvl="2"/>
            <a:r>
              <a:rPr lang="en-ZA" dirty="0" smtClean="0"/>
              <a:t>Default Web Map Context (URL and File Name)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dirty="0" smtClean="0"/>
              <a:t>This is used as a parameter for the </a:t>
            </a:r>
            <a:r>
              <a:rPr lang="en-ZA" dirty="0" err="1" smtClean="0"/>
              <a:t>WindowZ</a:t>
            </a:r>
            <a:r>
              <a:rPr lang="en-ZA" dirty="0" smtClean="0"/>
              <a:t> product, constructing a URL as in the following example:</a:t>
            </a:r>
          </a:p>
          <a:p>
            <a:pPr lvl="2"/>
            <a:r>
              <a:rPr lang="en-ZA" dirty="0" smtClean="0"/>
              <a:t>&lt;</a:t>
            </a:r>
            <a:r>
              <a:rPr lang="en-ZA" dirty="0" err="1" smtClean="0"/>
              <a:t>ViewerURL</a:t>
            </a:r>
            <a:r>
              <a:rPr lang="en-ZA" dirty="0" smtClean="0"/>
              <a:t>&gt;?MODE=OPEN_WMC&amp;URL=&lt;</a:t>
            </a:r>
            <a:r>
              <a:rPr lang="en-ZA" dirty="0" err="1" smtClean="0"/>
              <a:t>URLandFileName</a:t>
            </a:r>
            <a:r>
              <a:rPr lang="en-ZA" dirty="0" smtClean="0"/>
              <a:t>&gt;&amp;SHOW_CONTROL=show</a:t>
            </a:r>
          </a:p>
          <a:p>
            <a:pPr lvl="1"/>
            <a:endParaRPr lang="en-ZA" dirty="0" smtClean="0"/>
          </a:p>
          <a:p>
            <a:pPr lvl="2"/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2. Preview a Map Server Facade Entry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3. Preview a Map Server Meta-Data Entry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3030</TotalTime>
  <Words>380</Words>
  <Application>Microsoft Office PowerPoint</Application>
  <PresentationFormat>On-screen Show (4:3)</PresentationFormat>
  <Paragraphs>77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Map Viewer Integration</vt:lpstr>
      <vt:lpstr>Map Viewer Product</vt:lpstr>
      <vt:lpstr>Map Viewer Product Interface Elements</vt:lpstr>
      <vt:lpstr>Map Viewer Product Interface – Access</vt:lpstr>
      <vt:lpstr>Map Viewer Product Interface – Configuration</vt:lpstr>
      <vt:lpstr>Test Values</vt:lpstr>
      <vt:lpstr>Integration Points</vt:lpstr>
      <vt:lpstr>1. Creation of a New Map Viewer Instance</vt:lpstr>
      <vt:lpstr>2. Preview a Map Server Facade Entry</vt:lpstr>
      <vt:lpstr>3. Preview a Map Server Meta-Data Entry</vt:lpstr>
    </vt:vector>
  </TitlesOfParts>
  <Company>Home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163</cp:revision>
  <dcterms:created xsi:type="dcterms:W3CDTF">2010-06-09T06:31:37Z</dcterms:created>
  <dcterms:modified xsi:type="dcterms:W3CDTF">2010-08-05T13:03:53Z</dcterms:modified>
</cp:coreProperties>
</file>