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7"/>
  </p:notesMasterIdLst>
  <p:sldIdLst>
    <p:sldId id="257" r:id="rId2"/>
    <p:sldId id="318" r:id="rId3"/>
    <p:sldId id="319" r:id="rId4"/>
    <p:sldId id="320" r:id="rId5"/>
    <p:sldId id="32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E7B4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67" autoAdjust="0"/>
    <p:restoredTop sz="96137" autoAdjust="0"/>
  </p:normalViewPr>
  <p:slideViewPr>
    <p:cSldViewPr snapToGrid="0">
      <p:cViewPr varScale="1">
        <p:scale>
          <a:sx n="68" d="100"/>
          <a:sy n="68" d="100"/>
        </p:scale>
        <p:origin x="-130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21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0387B7-6DE8-4419-A34C-9A3BB79FF04D}" type="datetimeFigureOut">
              <a:rPr lang="en-US" smtClean="0"/>
              <a:pPr/>
              <a:t>3/17/2010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97D26F-F3AA-40F3-B916-04E61D21EDB6}" type="slidenum">
              <a:rPr lang="en-ZA" smtClean="0"/>
              <a:pPr/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gradFill>
            <a:gsLst>
              <a:gs pos="0">
                <a:srgbClr val="EBE7B4"/>
              </a:gs>
              <a:gs pos="35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6200000" scaled="1"/>
          </a:gradFill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F9346-75FB-49AD-ABF8-5CD9F365C1B6}" type="datetimeFigureOut">
              <a:rPr lang="en-US" smtClean="0"/>
              <a:pPr/>
              <a:t>3/17/2010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97E19-5CA8-402E-BB2F-AECE6585B75F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2918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F9346-75FB-49AD-ABF8-5CD9F365C1B6}" type="datetimeFigureOut">
              <a:rPr lang="en-US" smtClean="0"/>
              <a:pPr/>
              <a:t>3/17/2010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97E19-5CA8-402E-BB2F-AECE6585B75F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F9346-75FB-49AD-ABF8-5CD9F365C1B6}" type="datetimeFigureOut">
              <a:rPr lang="en-US" smtClean="0"/>
              <a:pPr/>
              <a:t>3/17/2010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97E19-5CA8-402E-BB2F-AECE6585B75F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F9346-75FB-49AD-ABF8-5CD9F365C1B6}" type="datetimeFigureOut">
              <a:rPr lang="en-US" smtClean="0"/>
              <a:pPr/>
              <a:t>3/17/2010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97E19-5CA8-402E-BB2F-AECE6585B75F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F9346-75FB-49AD-ABF8-5CD9F365C1B6}" type="datetimeFigureOut">
              <a:rPr lang="en-US" smtClean="0"/>
              <a:pPr/>
              <a:t>3/17/2010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97E19-5CA8-402E-BB2F-AECE6585B75F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F9346-75FB-49AD-ABF8-5CD9F365C1B6}" type="datetimeFigureOut">
              <a:rPr lang="en-US" smtClean="0"/>
              <a:pPr/>
              <a:t>3/17/2010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97E19-5CA8-402E-BB2F-AECE6585B75F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F9346-75FB-49AD-ABF8-5CD9F365C1B6}" type="datetimeFigureOut">
              <a:rPr lang="en-US" smtClean="0"/>
              <a:pPr/>
              <a:t>3/17/2010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97E19-5CA8-402E-BB2F-AECE6585B75F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F9346-75FB-49AD-ABF8-5CD9F365C1B6}" type="datetimeFigureOut">
              <a:rPr lang="en-US" smtClean="0"/>
              <a:pPr/>
              <a:t>3/17/2010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97E19-5CA8-402E-BB2F-AECE6585B75F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F9346-75FB-49AD-ABF8-5CD9F365C1B6}" type="datetimeFigureOut">
              <a:rPr lang="en-US" smtClean="0"/>
              <a:pPr/>
              <a:t>3/17/2010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97E19-5CA8-402E-BB2F-AECE6585B75F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F9346-75FB-49AD-ABF8-5CD9F365C1B6}" type="datetimeFigureOut">
              <a:rPr lang="en-US" smtClean="0"/>
              <a:pPr/>
              <a:t>3/17/2010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97E19-5CA8-402E-BB2F-AECE6585B75F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F9346-75FB-49AD-ABF8-5CD9F365C1B6}" type="datetimeFigureOut">
              <a:rPr lang="en-US" smtClean="0"/>
              <a:pPr/>
              <a:t>3/17/2010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97E19-5CA8-402E-BB2F-AECE6585B75F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291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F9346-75FB-49AD-ABF8-5CD9F365C1B6}" type="datetimeFigureOut">
              <a:rPr lang="en-US" smtClean="0"/>
              <a:pPr/>
              <a:t>3/17/2010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797E19-5CA8-402E-BB2F-AECE6585B75F}" type="slidenum">
              <a:rPr lang="en-ZA" smtClean="0"/>
              <a:pPr/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lang="en-ZA"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94669"/>
            <a:ext cx="7772400" cy="1470025"/>
          </a:xfrm>
        </p:spPr>
        <p:txBody>
          <a:bodyPr/>
          <a:lstStyle/>
          <a:p>
            <a:r>
              <a:rPr lang="en-ZA" dirty="0" smtClean="0"/>
              <a:t>Map Viewer Integration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81628"/>
            <a:ext cx="6400800" cy="1752600"/>
          </a:xfrm>
        </p:spPr>
        <p:txBody>
          <a:bodyPr>
            <a:normAutofit/>
          </a:bodyPr>
          <a:lstStyle/>
          <a:p>
            <a:r>
              <a:rPr lang="en-ZA" sz="2400" dirty="0" smtClean="0"/>
              <a:t>Wim </a:t>
            </a:r>
            <a:r>
              <a:rPr lang="en-ZA" sz="2400" dirty="0" smtClean="0"/>
              <a:t>Hugo</a:t>
            </a:r>
            <a:endParaRPr lang="en-ZA" sz="2400" dirty="0"/>
          </a:p>
        </p:txBody>
      </p:sp>
      <p:pic>
        <p:nvPicPr>
          <p:cNvPr id="7" name="Picture 6" descr="SAEON-NRF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74401" y="5273420"/>
            <a:ext cx="3354922" cy="13125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 eaLnBrk="1" latinLnBrk="0" hangingPunct="1"/>
            <a:r>
              <a:rPr lang="en-GB" sz="32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Architecture: Thin Client</a:t>
            </a:r>
            <a:endParaRPr lang="en-US" dirty="0" smtClean="0"/>
          </a:p>
        </p:txBody>
      </p:sp>
      <p:sp>
        <p:nvSpPr>
          <p:cNvPr id="4" name="Rounded Rectangle 3"/>
          <p:cNvSpPr/>
          <p:nvPr/>
        </p:nvSpPr>
        <p:spPr>
          <a:xfrm>
            <a:off x="6215074" y="928670"/>
            <a:ext cx="2571768" cy="5786478"/>
          </a:xfrm>
          <a:prstGeom prst="roundRect">
            <a:avLst>
              <a:gd name="adj" fmla="val 6414"/>
            </a:avLst>
          </a:prstGeom>
          <a:ln>
            <a:prstDash val="dash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ZA" sz="1600" dirty="0" smtClean="0"/>
              <a:t>“Map Viewer </a:t>
            </a:r>
            <a:r>
              <a:rPr lang="en-ZA" sz="1600" dirty="0" smtClean="0"/>
              <a:t>“ </a:t>
            </a:r>
            <a:r>
              <a:rPr lang="en-ZA" sz="1600" dirty="0" smtClean="0"/>
              <a:t>(TCL)</a:t>
            </a:r>
            <a:endParaRPr lang="en-ZA" sz="1600" dirty="0"/>
          </a:p>
        </p:txBody>
      </p:sp>
      <p:sp>
        <p:nvSpPr>
          <p:cNvPr id="6" name="Rounded Rectangle 5"/>
          <p:cNvSpPr/>
          <p:nvPr/>
        </p:nvSpPr>
        <p:spPr>
          <a:xfrm>
            <a:off x="6500826" y="1571612"/>
            <a:ext cx="1785950" cy="78581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Application</a:t>
            </a:r>
          </a:p>
          <a:p>
            <a:pPr algn="ctr"/>
            <a:r>
              <a:rPr lang="en-ZA" sz="1400" dirty="0" smtClean="0"/>
              <a:t>Interface</a:t>
            </a:r>
            <a:endParaRPr lang="en-ZA" sz="1400" dirty="0"/>
          </a:p>
        </p:txBody>
      </p:sp>
      <p:sp>
        <p:nvSpPr>
          <p:cNvPr id="7" name="Flowchart: Magnetic Disk 6"/>
          <p:cNvSpPr/>
          <p:nvPr/>
        </p:nvSpPr>
        <p:spPr>
          <a:xfrm>
            <a:off x="6500826" y="3357562"/>
            <a:ext cx="1785950" cy="928694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Attribute Data</a:t>
            </a:r>
            <a:endParaRPr lang="en-ZA" sz="1400" dirty="0"/>
          </a:p>
        </p:txBody>
      </p:sp>
      <p:sp>
        <p:nvSpPr>
          <p:cNvPr id="8" name="Flowchart: Multidocument 7"/>
          <p:cNvSpPr/>
          <p:nvPr/>
        </p:nvSpPr>
        <p:spPr>
          <a:xfrm>
            <a:off x="6500826" y="4357694"/>
            <a:ext cx="1785950" cy="1071570"/>
          </a:xfrm>
          <a:prstGeom prst="flowChartMultidocumen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Documentation</a:t>
            </a:r>
            <a:endParaRPr lang="en-ZA" sz="1400" dirty="0"/>
          </a:p>
        </p:txBody>
      </p:sp>
      <p:sp>
        <p:nvSpPr>
          <p:cNvPr id="5" name="Flowchart: Magnetic Disk 4"/>
          <p:cNvSpPr/>
          <p:nvPr/>
        </p:nvSpPr>
        <p:spPr>
          <a:xfrm>
            <a:off x="6500826" y="2500306"/>
            <a:ext cx="1785950" cy="928694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Vector Data</a:t>
            </a:r>
            <a:endParaRPr lang="en-ZA" sz="1400" dirty="0"/>
          </a:p>
        </p:txBody>
      </p:sp>
      <p:cxnSp>
        <p:nvCxnSpPr>
          <p:cNvPr id="11" name="Elbow Connector 10"/>
          <p:cNvCxnSpPr>
            <a:stCxn id="6" idx="3"/>
            <a:endCxn id="5" idx="4"/>
          </p:cNvCxnSpPr>
          <p:nvPr/>
        </p:nvCxnSpPr>
        <p:spPr>
          <a:xfrm>
            <a:off x="8286776" y="1964521"/>
            <a:ext cx="1588" cy="1000132"/>
          </a:xfrm>
          <a:prstGeom prst="bentConnector3">
            <a:avLst>
              <a:gd name="adj1" fmla="val 14395466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/>
          <p:cNvCxnSpPr>
            <a:stCxn id="6" idx="3"/>
            <a:endCxn id="7" idx="4"/>
          </p:cNvCxnSpPr>
          <p:nvPr/>
        </p:nvCxnSpPr>
        <p:spPr>
          <a:xfrm>
            <a:off x="8286776" y="1964521"/>
            <a:ext cx="1588" cy="1857388"/>
          </a:xfrm>
          <a:prstGeom prst="bentConnector3">
            <a:avLst>
              <a:gd name="adj1" fmla="val 14395466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>
            <a:stCxn id="6" idx="3"/>
            <a:endCxn id="8" idx="3"/>
          </p:cNvCxnSpPr>
          <p:nvPr/>
        </p:nvCxnSpPr>
        <p:spPr>
          <a:xfrm>
            <a:off x="8286776" y="1964521"/>
            <a:ext cx="1588" cy="2928958"/>
          </a:xfrm>
          <a:prstGeom prst="bentConnector3">
            <a:avLst>
              <a:gd name="adj1" fmla="val 14395466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lowchart: Multidocument 15"/>
          <p:cNvSpPr/>
          <p:nvPr/>
        </p:nvSpPr>
        <p:spPr>
          <a:xfrm>
            <a:off x="6500826" y="5500702"/>
            <a:ext cx="1785950" cy="1071570"/>
          </a:xfrm>
          <a:prstGeom prst="flowChartMultidocumen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Predefined</a:t>
            </a:r>
          </a:p>
          <a:p>
            <a:pPr algn="ctr"/>
            <a:r>
              <a:rPr lang="en-ZA" sz="1400" dirty="0" smtClean="0"/>
              <a:t>Maps </a:t>
            </a:r>
            <a:r>
              <a:rPr lang="en-ZA" sz="1400" dirty="0" smtClean="0"/>
              <a:t>(WCD)</a:t>
            </a:r>
            <a:endParaRPr lang="en-ZA" sz="1400" dirty="0"/>
          </a:p>
        </p:txBody>
      </p:sp>
      <p:cxnSp>
        <p:nvCxnSpPr>
          <p:cNvPr id="21" name="Elbow Connector 20"/>
          <p:cNvCxnSpPr>
            <a:stCxn id="6" idx="3"/>
            <a:endCxn id="16" idx="3"/>
          </p:cNvCxnSpPr>
          <p:nvPr/>
        </p:nvCxnSpPr>
        <p:spPr>
          <a:xfrm>
            <a:off x="8286776" y="1964521"/>
            <a:ext cx="1588" cy="4071966"/>
          </a:xfrm>
          <a:prstGeom prst="bentConnector3">
            <a:avLst>
              <a:gd name="adj1" fmla="val 14395466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1285852" y="857232"/>
            <a:ext cx="2000264" cy="2857520"/>
          </a:xfrm>
          <a:prstGeom prst="roundRect">
            <a:avLst>
              <a:gd name="adj" fmla="val 6414"/>
            </a:avLst>
          </a:prstGeom>
          <a:ln>
            <a:prstDash val="dash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ZA" sz="1400" dirty="0" smtClean="0"/>
              <a:t>Any Service, including </a:t>
            </a:r>
            <a:r>
              <a:rPr lang="en-ZA" sz="1400" dirty="0" smtClean="0"/>
              <a:t>Server-Side Analysis</a:t>
            </a:r>
            <a:endParaRPr lang="en-ZA" sz="1400" dirty="0"/>
          </a:p>
        </p:txBody>
      </p:sp>
      <p:sp>
        <p:nvSpPr>
          <p:cNvPr id="30" name="Rounded Rectangle 29"/>
          <p:cNvSpPr/>
          <p:nvPr/>
        </p:nvSpPr>
        <p:spPr>
          <a:xfrm>
            <a:off x="1428728" y="1500174"/>
            <a:ext cx="1000132" cy="60447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200" dirty="0" smtClean="0"/>
              <a:t>Analysis</a:t>
            </a:r>
          </a:p>
          <a:p>
            <a:pPr algn="ctr"/>
            <a:r>
              <a:rPr lang="en-ZA" sz="1200" dirty="0" smtClean="0"/>
              <a:t>Routines</a:t>
            </a:r>
            <a:endParaRPr lang="en-ZA" sz="1200" dirty="0"/>
          </a:p>
        </p:txBody>
      </p:sp>
      <p:sp>
        <p:nvSpPr>
          <p:cNvPr id="34" name="Flowchart: Magnetic Disk 33"/>
          <p:cNvSpPr/>
          <p:nvPr/>
        </p:nvSpPr>
        <p:spPr>
          <a:xfrm>
            <a:off x="1428728" y="2857496"/>
            <a:ext cx="1000132" cy="714380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200" dirty="0" smtClean="0"/>
              <a:t>Attribute Data</a:t>
            </a:r>
            <a:endParaRPr lang="en-ZA" sz="1200" dirty="0"/>
          </a:p>
        </p:txBody>
      </p:sp>
      <p:sp>
        <p:nvSpPr>
          <p:cNvPr id="36" name="Flowchart: Magnetic Disk 35"/>
          <p:cNvSpPr/>
          <p:nvPr/>
        </p:nvSpPr>
        <p:spPr>
          <a:xfrm>
            <a:off x="1428728" y="2214554"/>
            <a:ext cx="1000132" cy="714380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200" dirty="0" smtClean="0"/>
              <a:t>Vector Data</a:t>
            </a:r>
            <a:endParaRPr lang="en-ZA" sz="1200" dirty="0"/>
          </a:p>
        </p:txBody>
      </p:sp>
      <p:sp>
        <p:nvSpPr>
          <p:cNvPr id="42" name="Rounded Rectangle 41"/>
          <p:cNvSpPr/>
          <p:nvPr/>
        </p:nvSpPr>
        <p:spPr>
          <a:xfrm>
            <a:off x="2714612" y="1643050"/>
            <a:ext cx="1785950" cy="64294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Web Processing</a:t>
            </a:r>
          </a:p>
          <a:p>
            <a:pPr algn="ctr"/>
            <a:r>
              <a:rPr lang="en-ZA" sz="1400" dirty="0" smtClean="0"/>
              <a:t>Services</a:t>
            </a:r>
            <a:endParaRPr lang="en-ZA" sz="1400" dirty="0"/>
          </a:p>
        </p:txBody>
      </p:sp>
      <p:cxnSp>
        <p:nvCxnSpPr>
          <p:cNvPr id="45" name="Elbow Connector 44"/>
          <p:cNvCxnSpPr>
            <a:stCxn id="42" idx="3"/>
            <a:endCxn id="6" idx="1"/>
          </p:cNvCxnSpPr>
          <p:nvPr/>
        </p:nvCxnSpPr>
        <p:spPr>
          <a:xfrm>
            <a:off x="4500562" y="1964521"/>
            <a:ext cx="2000264" cy="1588"/>
          </a:xfrm>
          <a:prstGeom prst="bentConnector3">
            <a:avLst>
              <a:gd name="adj1" fmla="val 50000"/>
            </a:avLst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/>
          <p:cNvSpPr/>
          <p:nvPr/>
        </p:nvSpPr>
        <p:spPr>
          <a:xfrm>
            <a:off x="1285852" y="3857604"/>
            <a:ext cx="2000264" cy="2071726"/>
          </a:xfrm>
          <a:prstGeom prst="roundRect">
            <a:avLst>
              <a:gd name="adj" fmla="val 6414"/>
            </a:avLst>
          </a:prstGeom>
          <a:ln>
            <a:prstDash val="dash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ZA" sz="1400" dirty="0" smtClean="0"/>
              <a:t>Any Data, including </a:t>
            </a:r>
            <a:r>
              <a:rPr lang="en-ZA" sz="1400" dirty="0" smtClean="0"/>
              <a:t>CoGIS Repositories</a:t>
            </a:r>
            <a:endParaRPr lang="en-ZA" sz="1400" dirty="0"/>
          </a:p>
        </p:txBody>
      </p:sp>
      <p:sp>
        <p:nvSpPr>
          <p:cNvPr id="50" name="Flowchart: Magnetic Disk 49"/>
          <p:cNvSpPr/>
          <p:nvPr/>
        </p:nvSpPr>
        <p:spPr>
          <a:xfrm>
            <a:off x="1428728" y="5072074"/>
            <a:ext cx="1000132" cy="714380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200" dirty="0" smtClean="0"/>
              <a:t>Attribute Data</a:t>
            </a:r>
            <a:endParaRPr lang="en-ZA" sz="1200" dirty="0"/>
          </a:p>
        </p:txBody>
      </p:sp>
      <p:sp>
        <p:nvSpPr>
          <p:cNvPr id="52" name="Flowchart: Magnetic Disk 51"/>
          <p:cNvSpPr/>
          <p:nvPr/>
        </p:nvSpPr>
        <p:spPr>
          <a:xfrm>
            <a:off x="1428728" y="4429132"/>
            <a:ext cx="1000132" cy="714380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200" dirty="0" smtClean="0"/>
              <a:t>Vector Data</a:t>
            </a:r>
            <a:endParaRPr lang="en-ZA" sz="1200" dirty="0"/>
          </a:p>
        </p:txBody>
      </p:sp>
      <p:sp>
        <p:nvSpPr>
          <p:cNvPr id="54" name="Rounded Rectangle 53"/>
          <p:cNvSpPr/>
          <p:nvPr/>
        </p:nvSpPr>
        <p:spPr>
          <a:xfrm>
            <a:off x="2714612" y="5143512"/>
            <a:ext cx="1785950" cy="64294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Web Map</a:t>
            </a:r>
          </a:p>
          <a:p>
            <a:pPr algn="ctr"/>
            <a:r>
              <a:rPr lang="en-ZA" sz="1400" dirty="0" smtClean="0"/>
              <a:t>Services</a:t>
            </a:r>
            <a:endParaRPr lang="en-ZA" sz="1400" dirty="0"/>
          </a:p>
        </p:txBody>
      </p:sp>
      <p:sp>
        <p:nvSpPr>
          <p:cNvPr id="55" name="Rounded Rectangle 54"/>
          <p:cNvSpPr/>
          <p:nvPr/>
        </p:nvSpPr>
        <p:spPr>
          <a:xfrm>
            <a:off x="2714612" y="4429132"/>
            <a:ext cx="1785950" cy="64294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Web Feature</a:t>
            </a:r>
          </a:p>
          <a:p>
            <a:pPr algn="ctr"/>
            <a:r>
              <a:rPr lang="en-ZA" sz="1400" dirty="0" smtClean="0"/>
              <a:t>Services</a:t>
            </a:r>
            <a:endParaRPr lang="en-ZA" sz="1400" dirty="0"/>
          </a:p>
        </p:txBody>
      </p:sp>
      <p:cxnSp>
        <p:nvCxnSpPr>
          <p:cNvPr id="57" name="Elbow Connector 56"/>
          <p:cNvCxnSpPr>
            <a:stCxn id="54" idx="3"/>
            <a:endCxn id="16" idx="1"/>
          </p:cNvCxnSpPr>
          <p:nvPr/>
        </p:nvCxnSpPr>
        <p:spPr>
          <a:xfrm>
            <a:off x="4500562" y="5464983"/>
            <a:ext cx="2000264" cy="571504"/>
          </a:xfrm>
          <a:prstGeom prst="bentConnector3">
            <a:avLst>
              <a:gd name="adj1" fmla="val 50000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Elbow Connector 58"/>
          <p:cNvCxnSpPr>
            <a:stCxn id="55" idx="3"/>
            <a:endCxn id="5" idx="2"/>
          </p:cNvCxnSpPr>
          <p:nvPr/>
        </p:nvCxnSpPr>
        <p:spPr>
          <a:xfrm flipV="1">
            <a:off x="4500562" y="2964653"/>
            <a:ext cx="2000264" cy="1785950"/>
          </a:xfrm>
          <a:prstGeom prst="bentConnector3">
            <a:avLst>
              <a:gd name="adj1" fmla="val 50000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Elbow Connector 60"/>
          <p:cNvCxnSpPr>
            <a:stCxn id="55" idx="3"/>
            <a:endCxn id="7" idx="2"/>
          </p:cNvCxnSpPr>
          <p:nvPr/>
        </p:nvCxnSpPr>
        <p:spPr>
          <a:xfrm flipV="1">
            <a:off x="4500562" y="3821909"/>
            <a:ext cx="2000264" cy="928694"/>
          </a:xfrm>
          <a:prstGeom prst="bentConnector3">
            <a:avLst>
              <a:gd name="adj1" fmla="val 50000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ounded Rectangle 61"/>
          <p:cNvSpPr/>
          <p:nvPr/>
        </p:nvSpPr>
        <p:spPr>
          <a:xfrm>
            <a:off x="2714612" y="6072206"/>
            <a:ext cx="1785950" cy="64294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Public Map</a:t>
            </a:r>
          </a:p>
          <a:p>
            <a:pPr algn="ctr"/>
            <a:r>
              <a:rPr lang="en-ZA" sz="1400" dirty="0" smtClean="0"/>
              <a:t>Services (Google, …)</a:t>
            </a:r>
            <a:endParaRPr lang="en-ZA" sz="1400" dirty="0"/>
          </a:p>
        </p:txBody>
      </p:sp>
      <p:cxnSp>
        <p:nvCxnSpPr>
          <p:cNvPr id="64" name="Elbow Connector 63"/>
          <p:cNvCxnSpPr>
            <a:stCxn id="62" idx="3"/>
            <a:endCxn id="16" idx="1"/>
          </p:cNvCxnSpPr>
          <p:nvPr/>
        </p:nvCxnSpPr>
        <p:spPr>
          <a:xfrm flipV="1">
            <a:off x="4500562" y="6036487"/>
            <a:ext cx="2000264" cy="357190"/>
          </a:xfrm>
          <a:prstGeom prst="bentConnector3">
            <a:avLst>
              <a:gd name="adj1" fmla="val 50000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Elbow Connector 65"/>
          <p:cNvCxnSpPr>
            <a:stCxn id="36" idx="2"/>
            <a:endCxn id="52" idx="2"/>
          </p:cNvCxnSpPr>
          <p:nvPr/>
        </p:nvCxnSpPr>
        <p:spPr>
          <a:xfrm rot="10800000" flipV="1">
            <a:off x="1428728" y="2571744"/>
            <a:ext cx="1588" cy="2214578"/>
          </a:xfrm>
          <a:prstGeom prst="bentConnector3">
            <a:avLst>
              <a:gd name="adj1" fmla="val 33143083"/>
            </a:avLst>
          </a:prstGeom>
          <a:ln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Elbow Connector 70"/>
          <p:cNvCxnSpPr>
            <a:stCxn id="34" idx="2"/>
            <a:endCxn id="50" idx="2"/>
          </p:cNvCxnSpPr>
          <p:nvPr/>
        </p:nvCxnSpPr>
        <p:spPr>
          <a:xfrm rot="10800000" flipV="1">
            <a:off x="1428728" y="3214686"/>
            <a:ext cx="1588" cy="2214578"/>
          </a:xfrm>
          <a:prstGeom prst="bentConnector3">
            <a:avLst>
              <a:gd name="adj1" fmla="val 57916706"/>
            </a:avLst>
          </a:prstGeom>
          <a:ln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0" grpId="0" animBg="1"/>
      <p:bldP spid="34" grpId="0" animBg="1"/>
      <p:bldP spid="36" grpId="0" animBg="1"/>
      <p:bldP spid="42" grpId="0" animBg="1"/>
      <p:bldP spid="47" grpId="0" animBg="1"/>
      <p:bldP spid="50" grpId="0" animBg="1"/>
      <p:bldP spid="52" grpId="0" animBg="1"/>
      <p:bldP spid="54" grpId="0" animBg="1"/>
      <p:bldP spid="55" grpId="0" animBg="1"/>
      <p:bldP spid="6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ounded Rectangle 55"/>
          <p:cNvSpPr/>
          <p:nvPr/>
        </p:nvSpPr>
        <p:spPr>
          <a:xfrm>
            <a:off x="4552707" y="2741043"/>
            <a:ext cx="2571768" cy="3927044"/>
          </a:xfrm>
          <a:prstGeom prst="roundRect">
            <a:avLst>
              <a:gd name="adj" fmla="val 6414"/>
            </a:avLst>
          </a:prstGeom>
          <a:ln>
            <a:prstDash val="dash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ZA" sz="1600" dirty="0" smtClean="0"/>
              <a:t>“Visualisation Page“ (SVS)</a:t>
            </a:r>
            <a:endParaRPr lang="en-ZA" sz="1600" dirty="0"/>
          </a:p>
        </p:txBody>
      </p:sp>
      <p:sp>
        <p:nvSpPr>
          <p:cNvPr id="44" name="Rounded Rectangle 43"/>
          <p:cNvSpPr/>
          <p:nvPr/>
        </p:nvSpPr>
        <p:spPr>
          <a:xfrm>
            <a:off x="74356" y="858129"/>
            <a:ext cx="2880532" cy="1660893"/>
          </a:xfrm>
          <a:prstGeom prst="roundRect">
            <a:avLst>
              <a:gd name="adj" fmla="val 6414"/>
            </a:avLst>
          </a:prstGeom>
          <a:ln>
            <a:prstDash val="dash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ZA" sz="1400" dirty="0" smtClean="0"/>
              <a:t>CoGIS Favourites (MYF)</a:t>
            </a:r>
            <a:endParaRPr lang="en-ZA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 eaLnBrk="1" latinLnBrk="0" hangingPunct="1"/>
            <a:r>
              <a:rPr lang="en-GB" sz="32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Architecture: Integrated Components </a:t>
            </a:r>
            <a:endParaRPr lang="en-US" dirty="0" smtClean="0"/>
          </a:p>
        </p:txBody>
      </p:sp>
      <p:sp>
        <p:nvSpPr>
          <p:cNvPr id="4" name="Rounded Rectangle 3"/>
          <p:cNvSpPr/>
          <p:nvPr/>
        </p:nvSpPr>
        <p:spPr>
          <a:xfrm>
            <a:off x="4597254" y="928669"/>
            <a:ext cx="2571768" cy="1701989"/>
          </a:xfrm>
          <a:prstGeom prst="roundRect">
            <a:avLst>
              <a:gd name="adj" fmla="val 6414"/>
            </a:avLst>
          </a:prstGeom>
          <a:ln>
            <a:prstDash val="dash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ZA" sz="1600" dirty="0" smtClean="0"/>
              <a:t>“Map Viewer </a:t>
            </a:r>
            <a:r>
              <a:rPr lang="en-ZA" sz="1600" dirty="0" smtClean="0"/>
              <a:t>“ </a:t>
            </a:r>
            <a:r>
              <a:rPr lang="en-ZA" sz="1600" dirty="0" smtClean="0"/>
              <a:t>(TCL)</a:t>
            </a:r>
            <a:endParaRPr lang="en-ZA" sz="1600" dirty="0"/>
          </a:p>
        </p:txBody>
      </p:sp>
      <p:sp>
        <p:nvSpPr>
          <p:cNvPr id="6" name="Rounded Rectangle 5"/>
          <p:cNvSpPr/>
          <p:nvPr/>
        </p:nvSpPr>
        <p:spPr>
          <a:xfrm>
            <a:off x="5009615" y="1473140"/>
            <a:ext cx="1785950" cy="78581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OpenLayers</a:t>
            </a:r>
          </a:p>
          <a:p>
            <a:pPr algn="ctr"/>
            <a:r>
              <a:rPr lang="en-ZA" sz="1400" dirty="0" smtClean="0"/>
              <a:t>Component</a:t>
            </a:r>
            <a:endParaRPr lang="en-ZA" sz="1400" dirty="0"/>
          </a:p>
        </p:txBody>
      </p:sp>
      <p:sp>
        <p:nvSpPr>
          <p:cNvPr id="16" name="Flowchart: Multidocument 15"/>
          <p:cNvSpPr/>
          <p:nvPr/>
        </p:nvSpPr>
        <p:spPr>
          <a:xfrm>
            <a:off x="339176" y="1322610"/>
            <a:ext cx="1222337" cy="1071570"/>
          </a:xfrm>
          <a:prstGeom prst="flowChartMultidocumen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Predefined</a:t>
            </a:r>
          </a:p>
          <a:p>
            <a:pPr algn="ctr"/>
            <a:r>
              <a:rPr lang="en-ZA" sz="1400" dirty="0" smtClean="0"/>
              <a:t>Maps </a:t>
            </a:r>
            <a:r>
              <a:rPr lang="en-ZA" sz="1400" dirty="0" smtClean="0"/>
              <a:t>(WCD)</a:t>
            </a:r>
            <a:endParaRPr lang="en-ZA" sz="1400" dirty="0"/>
          </a:p>
        </p:txBody>
      </p:sp>
      <p:sp>
        <p:nvSpPr>
          <p:cNvPr id="25" name="Rounded Rectangle 24"/>
          <p:cNvSpPr/>
          <p:nvPr/>
        </p:nvSpPr>
        <p:spPr>
          <a:xfrm>
            <a:off x="74356" y="2701002"/>
            <a:ext cx="2907997" cy="1800671"/>
          </a:xfrm>
          <a:prstGeom prst="roundRect">
            <a:avLst>
              <a:gd name="adj" fmla="val 6414"/>
            </a:avLst>
          </a:prstGeom>
          <a:ln>
            <a:prstDash val="dash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ZA" sz="1400" dirty="0" smtClean="0"/>
              <a:t>CoGIS Web Map Services (IMS)</a:t>
            </a:r>
            <a:endParaRPr lang="en-ZA" sz="1400" dirty="0"/>
          </a:p>
        </p:txBody>
      </p:sp>
      <p:sp>
        <p:nvSpPr>
          <p:cNvPr id="34" name="Flowchart: Magnetic Disk 33"/>
          <p:cNvSpPr/>
          <p:nvPr/>
        </p:nvSpPr>
        <p:spPr>
          <a:xfrm>
            <a:off x="570590" y="3687502"/>
            <a:ext cx="1000132" cy="714380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200" dirty="0" smtClean="0"/>
              <a:t>Attribute Data</a:t>
            </a:r>
            <a:endParaRPr lang="en-ZA" sz="1200" dirty="0"/>
          </a:p>
        </p:txBody>
      </p:sp>
      <p:sp>
        <p:nvSpPr>
          <p:cNvPr id="36" name="Flowchart: Magnetic Disk 35"/>
          <p:cNvSpPr/>
          <p:nvPr/>
        </p:nvSpPr>
        <p:spPr>
          <a:xfrm>
            <a:off x="570590" y="3044560"/>
            <a:ext cx="1000132" cy="714380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200" dirty="0" smtClean="0"/>
              <a:t>Vector Data</a:t>
            </a:r>
            <a:endParaRPr lang="en-ZA" sz="1200" dirty="0"/>
          </a:p>
        </p:txBody>
      </p:sp>
      <p:sp>
        <p:nvSpPr>
          <p:cNvPr id="54" name="Rounded Rectangle 53"/>
          <p:cNvSpPr/>
          <p:nvPr/>
        </p:nvSpPr>
        <p:spPr>
          <a:xfrm>
            <a:off x="1685305" y="3151174"/>
            <a:ext cx="1379093" cy="55327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Web Map</a:t>
            </a:r>
          </a:p>
          <a:p>
            <a:pPr algn="ctr"/>
            <a:r>
              <a:rPr lang="en-ZA" sz="1400" dirty="0" smtClean="0"/>
              <a:t>Services</a:t>
            </a:r>
            <a:endParaRPr lang="en-ZA" sz="1400" dirty="0"/>
          </a:p>
        </p:txBody>
      </p:sp>
      <p:sp>
        <p:nvSpPr>
          <p:cNvPr id="55" name="Rounded Rectangle 54"/>
          <p:cNvSpPr/>
          <p:nvPr/>
        </p:nvSpPr>
        <p:spPr>
          <a:xfrm>
            <a:off x="1685305" y="3787293"/>
            <a:ext cx="1379093" cy="55327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err="1" smtClean="0"/>
              <a:t>GetCapabilities</a:t>
            </a:r>
            <a:endParaRPr lang="en-ZA" sz="1400" dirty="0"/>
          </a:p>
        </p:txBody>
      </p:sp>
      <p:sp>
        <p:nvSpPr>
          <p:cNvPr id="38" name="Rounded Rectangle 37"/>
          <p:cNvSpPr/>
          <p:nvPr/>
        </p:nvSpPr>
        <p:spPr>
          <a:xfrm>
            <a:off x="74356" y="4712677"/>
            <a:ext cx="2926081" cy="1828800"/>
          </a:xfrm>
          <a:prstGeom prst="roundRect">
            <a:avLst>
              <a:gd name="adj" fmla="val 6414"/>
            </a:avLst>
          </a:prstGeom>
          <a:ln>
            <a:prstDash val="dash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ZA" sz="1400" dirty="0" smtClean="0"/>
              <a:t>External Web Map Services (WMS)</a:t>
            </a:r>
            <a:endParaRPr lang="en-ZA" sz="1400" dirty="0"/>
          </a:p>
        </p:txBody>
      </p:sp>
      <p:sp>
        <p:nvSpPr>
          <p:cNvPr id="39" name="Flowchart: Magnetic Disk 38"/>
          <p:cNvSpPr/>
          <p:nvPr/>
        </p:nvSpPr>
        <p:spPr>
          <a:xfrm>
            <a:off x="624517" y="5739030"/>
            <a:ext cx="1000132" cy="714380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200" dirty="0" smtClean="0"/>
              <a:t>Attribute Data</a:t>
            </a:r>
            <a:endParaRPr lang="en-ZA" sz="1200" dirty="0"/>
          </a:p>
        </p:txBody>
      </p:sp>
      <p:sp>
        <p:nvSpPr>
          <p:cNvPr id="40" name="Flowchart: Magnetic Disk 39"/>
          <p:cNvSpPr/>
          <p:nvPr/>
        </p:nvSpPr>
        <p:spPr>
          <a:xfrm>
            <a:off x="624517" y="5096088"/>
            <a:ext cx="1000132" cy="714380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200" dirty="0" smtClean="0"/>
              <a:t>Vector Data</a:t>
            </a:r>
            <a:endParaRPr lang="en-ZA" sz="1200" dirty="0"/>
          </a:p>
        </p:txBody>
      </p:sp>
      <p:sp>
        <p:nvSpPr>
          <p:cNvPr id="41" name="Rounded Rectangle 40"/>
          <p:cNvSpPr/>
          <p:nvPr/>
        </p:nvSpPr>
        <p:spPr>
          <a:xfrm>
            <a:off x="1685305" y="5202702"/>
            <a:ext cx="1379093" cy="55327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Web Map</a:t>
            </a:r>
          </a:p>
          <a:p>
            <a:pPr algn="ctr"/>
            <a:r>
              <a:rPr lang="en-ZA" sz="1400" dirty="0" smtClean="0"/>
              <a:t>Services</a:t>
            </a:r>
            <a:endParaRPr lang="en-ZA" sz="1400" dirty="0"/>
          </a:p>
        </p:txBody>
      </p:sp>
      <p:sp>
        <p:nvSpPr>
          <p:cNvPr id="43" name="Rounded Rectangle 42"/>
          <p:cNvSpPr/>
          <p:nvPr/>
        </p:nvSpPr>
        <p:spPr>
          <a:xfrm>
            <a:off x="1685305" y="5838821"/>
            <a:ext cx="1379093" cy="55327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err="1" smtClean="0"/>
              <a:t>GetCapabilities</a:t>
            </a:r>
            <a:endParaRPr lang="en-ZA" sz="1400" dirty="0"/>
          </a:p>
        </p:txBody>
      </p:sp>
      <p:sp>
        <p:nvSpPr>
          <p:cNvPr id="46" name="Rounded Rectangle 45"/>
          <p:cNvSpPr/>
          <p:nvPr/>
        </p:nvSpPr>
        <p:spPr>
          <a:xfrm>
            <a:off x="1685305" y="1235623"/>
            <a:ext cx="1379093" cy="55327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err="1" smtClean="0"/>
              <a:t>UploadXML</a:t>
            </a:r>
            <a:endParaRPr lang="en-ZA" sz="1400" dirty="0"/>
          </a:p>
        </p:txBody>
      </p:sp>
      <p:sp>
        <p:nvSpPr>
          <p:cNvPr id="48" name="Rounded Rectangle 47"/>
          <p:cNvSpPr/>
          <p:nvPr/>
        </p:nvSpPr>
        <p:spPr>
          <a:xfrm>
            <a:off x="1685305" y="1871742"/>
            <a:ext cx="1379093" cy="55327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err="1" smtClean="0"/>
              <a:t>GetFavourites</a:t>
            </a:r>
            <a:endParaRPr lang="en-ZA" sz="1400" dirty="0"/>
          </a:p>
        </p:txBody>
      </p:sp>
      <p:sp>
        <p:nvSpPr>
          <p:cNvPr id="49" name="Rounded Rectangle 48"/>
          <p:cNvSpPr/>
          <p:nvPr/>
        </p:nvSpPr>
        <p:spPr>
          <a:xfrm>
            <a:off x="4951001" y="3341784"/>
            <a:ext cx="1785950" cy="78581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Internal List of Base Maps</a:t>
            </a:r>
            <a:endParaRPr lang="en-ZA" sz="1400" dirty="0"/>
          </a:p>
        </p:txBody>
      </p:sp>
      <p:sp>
        <p:nvSpPr>
          <p:cNvPr id="51" name="Rounded Rectangle 50"/>
          <p:cNvSpPr/>
          <p:nvPr/>
        </p:nvSpPr>
        <p:spPr>
          <a:xfrm>
            <a:off x="4962724" y="4183499"/>
            <a:ext cx="1785950" cy="78581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Internal List of Layers and Styles</a:t>
            </a:r>
            <a:endParaRPr lang="en-ZA" sz="1400" dirty="0"/>
          </a:p>
        </p:txBody>
      </p:sp>
      <p:sp>
        <p:nvSpPr>
          <p:cNvPr id="53" name="Rounded Rectangle 52"/>
          <p:cNvSpPr/>
          <p:nvPr/>
        </p:nvSpPr>
        <p:spPr>
          <a:xfrm>
            <a:off x="4960379" y="5841142"/>
            <a:ext cx="1785950" cy="78581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Viewer URL</a:t>
            </a:r>
          </a:p>
          <a:p>
            <a:pPr algn="ctr"/>
            <a:r>
              <a:rPr lang="en-ZA" sz="1400" dirty="0" smtClean="0"/>
              <a:t>(TCL is default)</a:t>
            </a:r>
            <a:endParaRPr lang="en-ZA" sz="1400" dirty="0"/>
          </a:p>
        </p:txBody>
      </p:sp>
      <p:sp>
        <p:nvSpPr>
          <p:cNvPr id="58" name="Rounded Rectangle 57"/>
          <p:cNvSpPr/>
          <p:nvPr/>
        </p:nvSpPr>
        <p:spPr>
          <a:xfrm>
            <a:off x="7241692" y="3339440"/>
            <a:ext cx="1785950" cy="78581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“Component” Base Maps</a:t>
            </a:r>
            <a:endParaRPr lang="en-ZA" sz="1400" dirty="0"/>
          </a:p>
        </p:txBody>
      </p:sp>
      <p:cxnSp>
        <p:nvCxnSpPr>
          <p:cNvPr id="67" name="Elbow Connector 66"/>
          <p:cNvCxnSpPr>
            <a:stCxn id="54" idx="3"/>
            <a:endCxn id="6" idx="1"/>
          </p:cNvCxnSpPr>
          <p:nvPr/>
        </p:nvCxnSpPr>
        <p:spPr>
          <a:xfrm flipV="1">
            <a:off x="3064398" y="1866049"/>
            <a:ext cx="1945217" cy="1561762"/>
          </a:xfrm>
          <a:prstGeom prst="bentConnector3">
            <a:avLst>
              <a:gd name="adj1" fmla="val 20349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9" name="Elbow Connector 68"/>
          <p:cNvCxnSpPr>
            <a:stCxn id="41" idx="3"/>
            <a:endCxn id="6" idx="1"/>
          </p:cNvCxnSpPr>
          <p:nvPr/>
        </p:nvCxnSpPr>
        <p:spPr>
          <a:xfrm flipV="1">
            <a:off x="3064398" y="1866049"/>
            <a:ext cx="1945217" cy="3613290"/>
          </a:xfrm>
          <a:prstGeom prst="bentConnector3">
            <a:avLst>
              <a:gd name="adj1" fmla="val 20349"/>
            </a:avLst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2" name="Elbow Connector 71"/>
          <p:cNvCxnSpPr>
            <a:stCxn id="58" idx="1"/>
            <a:endCxn id="49" idx="3"/>
          </p:cNvCxnSpPr>
          <p:nvPr/>
        </p:nvCxnSpPr>
        <p:spPr>
          <a:xfrm rot="10800000" flipV="1">
            <a:off x="6736952" y="3732349"/>
            <a:ext cx="504741" cy="2344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Elbow Connector 74"/>
          <p:cNvCxnSpPr>
            <a:stCxn id="55" idx="3"/>
            <a:endCxn id="51" idx="1"/>
          </p:cNvCxnSpPr>
          <p:nvPr/>
        </p:nvCxnSpPr>
        <p:spPr>
          <a:xfrm>
            <a:off x="3064398" y="4063930"/>
            <a:ext cx="1898326" cy="512478"/>
          </a:xfrm>
          <a:prstGeom prst="bentConnector3">
            <a:avLst>
              <a:gd name="adj1" fmla="val 38143"/>
            </a:avLst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8" name="Elbow Connector 77"/>
          <p:cNvCxnSpPr>
            <a:stCxn id="43" idx="3"/>
            <a:endCxn id="51" idx="1"/>
          </p:cNvCxnSpPr>
          <p:nvPr/>
        </p:nvCxnSpPr>
        <p:spPr>
          <a:xfrm flipV="1">
            <a:off x="3064398" y="4576408"/>
            <a:ext cx="1898326" cy="1539050"/>
          </a:xfrm>
          <a:prstGeom prst="bentConnector3">
            <a:avLst>
              <a:gd name="adj1" fmla="val 38143"/>
            </a:avLst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80" name="Rounded Rectangle 79"/>
          <p:cNvSpPr/>
          <p:nvPr/>
        </p:nvSpPr>
        <p:spPr>
          <a:xfrm>
            <a:off x="4974447" y="5011148"/>
            <a:ext cx="1785950" cy="78581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Internal List of Options</a:t>
            </a:r>
            <a:endParaRPr lang="en-ZA" sz="1400" dirty="0"/>
          </a:p>
        </p:txBody>
      </p:sp>
      <p:cxnSp>
        <p:nvCxnSpPr>
          <p:cNvPr id="82" name="Elbow Connector 81"/>
          <p:cNvCxnSpPr>
            <a:stCxn id="43" idx="3"/>
            <a:endCxn id="80" idx="1"/>
          </p:cNvCxnSpPr>
          <p:nvPr/>
        </p:nvCxnSpPr>
        <p:spPr>
          <a:xfrm flipV="1">
            <a:off x="3064398" y="5404057"/>
            <a:ext cx="1910049" cy="711401"/>
          </a:xfrm>
          <a:prstGeom prst="bentConnector3">
            <a:avLst>
              <a:gd name="adj1" fmla="val 37479"/>
            </a:avLst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87" name="Elbow Connector 86"/>
          <p:cNvCxnSpPr>
            <a:stCxn id="48" idx="3"/>
            <a:endCxn id="49" idx="1"/>
          </p:cNvCxnSpPr>
          <p:nvPr/>
        </p:nvCxnSpPr>
        <p:spPr>
          <a:xfrm>
            <a:off x="3064398" y="2148379"/>
            <a:ext cx="1886603" cy="1586314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90" name="Elbow Connector 89"/>
          <p:cNvCxnSpPr>
            <a:stCxn id="46" idx="3"/>
            <a:endCxn id="49" idx="1"/>
          </p:cNvCxnSpPr>
          <p:nvPr/>
        </p:nvCxnSpPr>
        <p:spPr>
          <a:xfrm>
            <a:off x="3064398" y="1512260"/>
            <a:ext cx="1886603" cy="2222433"/>
          </a:xfrm>
          <a:prstGeom prst="bent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25" grpId="0" animBg="1"/>
      <p:bldP spid="34" grpId="0" animBg="1"/>
      <p:bldP spid="36" grpId="0" animBg="1"/>
      <p:bldP spid="54" grpId="0" animBg="1"/>
      <p:bldP spid="55" grpId="0" animBg="1"/>
      <p:bldP spid="38" grpId="0" animBg="1"/>
      <p:bldP spid="39" grpId="0" animBg="1"/>
      <p:bldP spid="40" grpId="0" animBg="1"/>
      <p:bldP spid="41" grpId="0" animBg="1"/>
      <p:bldP spid="43" grpId="0" animBg="1"/>
      <p:bldP spid="46" grpId="0" animBg="1"/>
      <p:bldP spid="4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Page Layout</a:t>
            </a:r>
            <a:endParaRPr lang="en-ZA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673" y="766249"/>
            <a:ext cx="8780278" cy="5114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Commented Page Layout</a:t>
            </a:r>
            <a:endParaRPr lang="en-ZA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4673" y="766249"/>
            <a:ext cx="8780278" cy="5114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ular Callout 3"/>
          <p:cNvSpPr/>
          <p:nvPr/>
        </p:nvSpPr>
        <p:spPr>
          <a:xfrm>
            <a:off x="6921305" y="1477107"/>
            <a:ext cx="2039815" cy="576776"/>
          </a:xfrm>
          <a:prstGeom prst="wedgeRectCallout">
            <a:avLst>
              <a:gd name="adj1" fmla="val -91438"/>
              <a:gd name="adj2" fmla="val -10652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Obtained as a title in Query String</a:t>
            </a:r>
            <a:endParaRPr lang="en-ZA" sz="1400" dirty="0"/>
          </a:p>
        </p:txBody>
      </p:sp>
      <p:sp>
        <p:nvSpPr>
          <p:cNvPr id="5" name="Rectangular Callout 4"/>
          <p:cNvSpPr/>
          <p:nvPr/>
        </p:nvSpPr>
        <p:spPr>
          <a:xfrm>
            <a:off x="6949440" y="2164079"/>
            <a:ext cx="2009335" cy="576776"/>
          </a:xfrm>
          <a:prstGeom prst="wedgeRectCallout">
            <a:avLst>
              <a:gd name="adj1" fmla="val -321360"/>
              <a:gd name="adj2" fmla="val -2359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err="1" smtClean="0"/>
              <a:t>GetCapabilities</a:t>
            </a:r>
            <a:r>
              <a:rPr lang="en-ZA" sz="1400" dirty="0" smtClean="0"/>
              <a:t> ‘OpenLayers’ format</a:t>
            </a:r>
            <a:endParaRPr lang="en-ZA" sz="1400" dirty="0"/>
          </a:p>
        </p:txBody>
      </p:sp>
      <p:sp>
        <p:nvSpPr>
          <p:cNvPr id="6" name="Rectangular Callout 5"/>
          <p:cNvSpPr/>
          <p:nvPr/>
        </p:nvSpPr>
        <p:spPr>
          <a:xfrm>
            <a:off x="6947095" y="2161734"/>
            <a:ext cx="2009335" cy="576776"/>
          </a:xfrm>
          <a:prstGeom prst="wedgeRectCallout">
            <a:avLst>
              <a:gd name="adj1" fmla="val -117625"/>
              <a:gd name="adj2" fmla="val 37382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err="1" smtClean="0"/>
              <a:t>GetCapabilities</a:t>
            </a:r>
            <a:r>
              <a:rPr lang="en-ZA" sz="1400" dirty="0" smtClean="0"/>
              <a:t> ‘OpenLayers’ format</a:t>
            </a:r>
            <a:endParaRPr lang="en-ZA" sz="1400" dirty="0"/>
          </a:p>
        </p:txBody>
      </p:sp>
      <p:sp>
        <p:nvSpPr>
          <p:cNvPr id="7" name="Rectangular Callout 6"/>
          <p:cNvSpPr/>
          <p:nvPr/>
        </p:nvSpPr>
        <p:spPr>
          <a:xfrm>
            <a:off x="6916615" y="3003450"/>
            <a:ext cx="2009335" cy="576776"/>
          </a:xfrm>
          <a:prstGeom prst="wedgeRectCallout">
            <a:avLst>
              <a:gd name="adj1" fmla="val -261149"/>
              <a:gd name="adj2" fmla="val -10652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Send Layer, Style, BB to TCL Component in new window</a:t>
            </a:r>
            <a:endParaRPr lang="en-ZA" sz="1400" dirty="0"/>
          </a:p>
        </p:txBody>
      </p:sp>
      <p:sp>
        <p:nvSpPr>
          <p:cNvPr id="8" name="Rectangular Callout 7"/>
          <p:cNvSpPr/>
          <p:nvPr/>
        </p:nvSpPr>
        <p:spPr>
          <a:xfrm>
            <a:off x="6928338" y="3676355"/>
            <a:ext cx="2009335" cy="576776"/>
          </a:xfrm>
          <a:prstGeom prst="wedgeRectCallout">
            <a:avLst>
              <a:gd name="adj1" fmla="val -283553"/>
              <a:gd name="adj2" fmla="val -172375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Using first entry in list of Base Maps (</a:t>
            </a:r>
            <a:r>
              <a:rPr lang="en-ZA" sz="1400" dirty="0" err="1" smtClean="0"/>
              <a:t>WCD’s</a:t>
            </a:r>
            <a:r>
              <a:rPr lang="en-ZA" sz="1400" dirty="0" smtClean="0"/>
              <a:t>)</a:t>
            </a:r>
            <a:endParaRPr lang="en-ZA" sz="1400" dirty="0"/>
          </a:p>
        </p:txBody>
      </p:sp>
      <p:sp>
        <p:nvSpPr>
          <p:cNvPr id="9" name="Rectangular Callout 8"/>
          <p:cNvSpPr/>
          <p:nvPr/>
        </p:nvSpPr>
        <p:spPr>
          <a:xfrm>
            <a:off x="6940061" y="4391463"/>
            <a:ext cx="2009335" cy="576776"/>
          </a:xfrm>
          <a:prstGeom prst="wedgeRectCallout">
            <a:avLst>
              <a:gd name="adj1" fmla="val -347964"/>
              <a:gd name="adj2" fmla="val -17481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Only if </a:t>
            </a:r>
            <a:r>
              <a:rPr lang="en-ZA" sz="1400" dirty="0" err="1" smtClean="0"/>
              <a:t>GetCapabilities</a:t>
            </a:r>
            <a:r>
              <a:rPr lang="en-ZA" sz="1400" dirty="0" smtClean="0"/>
              <a:t> has more than one style for the layer</a:t>
            </a:r>
            <a:endParaRPr lang="en-ZA" sz="1400" dirty="0"/>
          </a:p>
        </p:txBody>
      </p:sp>
      <p:sp>
        <p:nvSpPr>
          <p:cNvPr id="10" name="Rectangular Callout 9"/>
          <p:cNvSpPr/>
          <p:nvPr/>
        </p:nvSpPr>
        <p:spPr>
          <a:xfrm>
            <a:off x="6951784" y="5064368"/>
            <a:ext cx="2009335" cy="576776"/>
          </a:xfrm>
          <a:prstGeom prst="wedgeRectCallout">
            <a:avLst>
              <a:gd name="adj1" fmla="val -342363"/>
              <a:gd name="adj2" fmla="val -140668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Other formats allowed by </a:t>
            </a:r>
            <a:r>
              <a:rPr lang="en-ZA" sz="1400" dirty="0" err="1" smtClean="0"/>
              <a:t>GetCapabilities</a:t>
            </a:r>
            <a:endParaRPr lang="en-ZA" sz="1400" dirty="0"/>
          </a:p>
        </p:txBody>
      </p:sp>
      <p:sp>
        <p:nvSpPr>
          <p:cNvPr id="11" name="Rectangular Callout 10"/>
          <p:cNvSpPr/>
          <p:nvPr/>
        </p:nvSpPr>
        <p:spPr>
          <a:xfrm>
            <a:off x="6949440" y="5737273"/>
            <a:ext cx="2009335" cy="576776"/>
          </a:xfrm>
          <a:prstGeom prst="wedgeRectCallout">
            <a:avLst>
              <a:gd name="adj1" fmla="val -342363"/>
              <a:gd name="adj2" fmla="val -72375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Passed as Referrer in Query String</a:t>
            </a:r>
            <a:endParaRPr lang="en-ZA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2693</TotalTime>
  <Words>222</Words>
  <Application>Microsoft Office PowerPoint</Application>
  <PresentationFormat>On-screen Show (4:3)</PresentationFormat>
  <Paragraphs>65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Map Viewer Integration</vt:lpstr>
      <vt:lpstr>Architecture: Thin Client</vt:lpstr>
      <vt:lpstr>Architecture: Integrated Components </vt:lpstr>
      <vt:lpstr>Page Layout</vt:lpstr>
      <vt:lpstr>Commented Page Layout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WimHugo</dc:creator>
  <cp:lastModifiedBy>WimHugo</cp:lastModifiedBy>
  <cp:revision>100</cp:revision>
  <dcterms:created xsi:type="dcterms:W3CDTF">2009-05-30T09:46:52Z</dcterms:created>
  <dcterms:modified xsi:type="dcterms:W3CDTF">2010-03-17T08:43:06Z</dcterms:modified>
</cp:coreProperties>
</file>