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9" r:id="rId3"/>
    <p:sldId id="257" r:id="rId4"/>
    <p:sldId id="258" r:id="rId5"/>
    <p:sldId id="260" r:id="rId6"/>
    <p:sldId id="262" r:id="rId7"/>
    <p:sldId id="261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197" autoAdjust="0"/>
  </p:normalViewPr>
  <p:slideViewPr>
    <p:cSldViewPr snapToGrid="0">
      <p:cViewPr varScale="1">
        <p:scale>
          <a:sx n="64" d="100"/>
          <a:sy n="64" d="100"/>
        </p:scale>
        <p:origin x="-148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38E20A-0A90-46CA-B943-480DB719857E}" type="datetimeFigureOut">
              <a:rPr lang="en-US" smtClean="0"/>
              <a:t>5/5/2010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901D18-F5A2-4F7D-9C2A-9C2F148AFD5C}" type="slidenum">
              <a:rPr lang="en-ZA" smtClean="0"/>
              <a:t>‹#›</a:t>
            </a:fld>
            <a:endParaRPr lang="en-Z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901D18-F5A2-4F7D-9C2A-9C2F148AFD5C}" type="slidenum">
              <a:rPr lang="en-ZA" smtClean="0"/>
              <a:t>10</a:t>
            </a:fld>
            <a:endParaRPr lang="en-Z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33400"/>
          </a:xfrm>
          <a:solidFill>
            <a:schemeClr val="bg2">
              <a:lumMod val="90000"/>
            </a:schemeClr>
          </a:solidFill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334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 smtClean="0"/>
              <a:t>Map Search Interface</a:t>
            </a: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ZA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 smtClean="0"/>
              <a:t>Existing CoGIS Implementation</a:t>
            </a: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ZA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/>
              <a:t>‘Where’</a:t>
            </a:r>
            <a:r>
              <a:rPr lang="en-ZA" dirty="0" smtClean="0"/>
              <a:t> 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Rectangle 3"/>
          <p:cNvSpPr/>
          <p:nvPr/>
        </p:nvSpPr>
        <p:spPr>
          <a:xfrm>
            <a:off x="3866518" y="3244334"/>
            <a:ext cx="14109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dirty="0" smtClean="0"/>
              <a:t>196.30.78.27</a:t>
            </a:r>
            <a:endParaRPr lang="en-Z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8333" t="32735" r="20000" b="9350"/>
          <a:stretch>
            <a:fillRect/>
          </a:stretch>
        </p:blipFill>
        <p:spPr bwMode="auto">
          <a:xfrm>
            <a:off x="0" y="533400"/>
            <a:ext cx="9144000" cy="5684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“What”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 l="18430" t="32656" r="19866" b="28320"/>
          <a:stretch>
            <a:fillRect/>
          </a:stretch>
        </p:blipFill>
        <p:spPr bwMode="auto">
          <a:xfrm>
            <a:off x="-1" y="609600"/>
            <a:ext cx="9101667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“When”</a:t>
            </a:r>
            <a:endParaRPr lang="en-ZA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18977" t="32520" r="20359" b="36044"/>
          <a:stretch>
            <a:fillRect/>
          </a:stretch>
        </p:blipFill>
        <p:spPr bwMode="auto">
          <a:xfrm>
            <a:off x="0" y="609600"/>
            <a:ext cx="9144000" cy="3136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 smtClean="0"/>
              <a:t>Map Interface </a:t>
            </a:r>
            <a:r>
              <a:rPr lang="en-ZA" dirty="0" err="1" smtClean="0"/>
              <a:t>Scpecification</a:t>
            </a: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ZA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Key Value Pairs</a:t>
            </a:r>
            <a:endParaRPr lang="en-ZA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533400"/>
          <a:ext cx="9144001" cy="6353363"/>
        </p:xfrm>
        <a:graphic>
          <a:graphicData uri="http://schemas.openxmlformats.org/drawingml/2006/table">
            <a:tbl>
              <a:tblPr/>
              <a:tblGrid>
                <a:gridCol w="762000"/>
                <a:gridCol w="2684896"/>
                <a:gridCol w="5697105"/>
              </a:tblGrid>
              <a:tr h="3213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200" b="1" dirty="0" smtClean="0">
                          <a:latin typeface="+mn-lt"/>
                          <a:ea typeface="Calibri"/>
                          <a:cs typeface="Arial"/>
                        </a:rPr>
                        <a:t>Number</a:t>
                      </a:r>
                      <a:endParaRPr lang="en-ZA" sz="1200" b="1" dirty="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1598" marR="615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200" b="1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Arial"/>
                        </a:rPr>
                        <a:t>Description</a:t>
                      </a:r>
                      <a:endParaRPr lang="en-ZA" sz="1200" dirty="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1598" marR="615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200" b="1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Arial"/>
                        </a:rPr>
                        <a:t>Interface Definition</a:t>
                      </a:r>
                      <a:endParaRPr lang="en-ZA" sz="1200" dirty="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1598" marR="615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3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200" dirty="0" smtClean="0"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en-ZA" sz="1200" dirty="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1598" marR="615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20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Arial"/>
                        </a:rPr>
                        <a:t>URL</a:t>
                      </a:r>
                      <a:endParaRPr lang="en-ZA" sz="1200" dirty="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1598" marR="615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200" u="sng">
                          <a:solidFill>
                            <a:srgbClr val="0000FF"/>
                          </a:solidFill>
                          <a:latin typeface="+mn-lt"/>
                          <a:ea typeface="Calibri"/>
                          <a:cs typeface="Arial"/>
                        </a:rPr>
                        <a:t>http://&lt;baseURL&gt;/metadata_tool/GetRecords?</a:t>
                      </a:r>
                      <a:endParaRPr lang="en-ZA" sz="120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1598" marR="615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3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200" dirty="0" smtClean="0">
                          <a:latin typeface="+mn-lt"/>
                          <a:ea typeface="Calibri"/>
                          <a:cs typeface="Arial"/>
                        </a:rPr>
                        <a:t>2</a:t>
                      </a:r>
                      <a:endParaRPr lang="en-ZA" sz="1200" dirty="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1598" marR="615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200" dirty="0" err="1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Arial"/>
                        </a:rPr>
                        <a:t>ReturnType</a:t>
                      </a:r>
                      <a:endParaRPr lang="en-ZA" sz="1200" dirty="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1598" marR="615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20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Arial"/>
                        </a:rPr>
                        <a:t>&amp;returntype=&lt;1,2,3&gt;</a:t>
                      </a:r>
                      <a:endParaRPr lang="en-ZA" sz="120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1598" marR="615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3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200" dirty="0" smtClean="0">
                          <a:latin typeface="+mn-lt"/>
                          <a:ea typeface="Calibri"/>
                          <a:cs typeface="Arial"/>
                        </a:rPr>
                        <a:t>3</a:t>
                      </a:r>
                      <a:endParaRPr lang="en-ZA" sz="1200" dirty="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1598" marR="615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200" dirty="0" err="1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Arial"/>
                        </a:rPr>
                        <a:t>AnyText</a:t>
                      </a:r>
                      <a:endParaRPr lang="en-ZA" sz="1200" dirty="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1598" marR="615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20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Arial"/>
                        </a:rPr>
                        <a:t>&amp;</a:t>
                      </a:r>
                      <a:r>
                        <a:rPr lang="en-ZA" sz="1200" dirty="0" err="1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Arial"/>
                        </a:rPr>
                        <a:t>anytext</a:t>
                      </a:r>
                      <a:r>
                        <a:rPr lang="en-ZA" sz="120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Arial"/>
                        </a:rPr>
                        <a:t>=&lt;some text&gt;</a:t>
                      </a:r>
                      <a:endParaRPr lang="en-ZA" sz="1200" dirty="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1598" marR="615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3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200" dirty="0" smtClean="0">
                          <a:latin typeface="+mn-lt"/>
                          <a:ea typeface="Calibri"/>
                          <a:cs typeface="Arial"/>
                        </a:rPr>
                        <a:t>4</a:t>
                      </a:r>
                      <a:endParaRPr lang="en-ZA" sz="1200" dirty="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1598" marR="615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20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Arial"/>
                        </a:rPr>
                        <a:t>Date Range*</a:t>
                      </a:r>
                      <a:endParaRPr lang="en-ZA" sz="120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1598" marR="615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20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Arial"/>
                        </a:rPr>
                        <a:t>&amp;fromdate=yyyy-mm-dd</a:t>
                      </a:r>
                      <a:endParaRPr lang="en-ZA" sz="120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1598" marR="615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3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ZA" sz="120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1598" marR="615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ZA" sz="120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1598" marR="615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20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Arial"/>
                        </a:rPr>
                        <a:t>&amp;todate=yyyy-mm-dd (default is always today’s date)</a:t>
                      </a:r>
                      <a:endParaRPr lang="en-ZA" sz="120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1598" marR="615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3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200" dirty="0" smtClean="0">
                          <a:latin typeface="+mn-lt"/>
                          <a:ea typeface="Calibri"/>
                          <a:cs typeface="Arial"/>
                        </a:rPr>
                        <a:t>5</a:t>
                      </a:r>
                      <a:endParaRPr lang="en-ZA" sz="1200" dirty="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1598" marR="615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20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Arial"/>
                        </a:rPr>
                        <a:t>Modified – </a:t>
                      </a:r>
                      <a:r>
                        <a:rPr lang="en-ZA" sz="1200" dirty="0" err="1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Arial"/>
                        </a:rPr>
                        <a:t>PublicationDate</a:t>
                      </a:r>
                      <a:endParaRPr lang="en-ZA" sz="1200" dirty="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1598" marR="615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20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Arial"/>
                        </a:rPr>
                        <a:t>&amp;modified= yyyy-mm-dd</a:t>
                      </a:r>
                      <a:endParaRPr lang="en-ZA" sz="120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1598" marR="615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3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200" dirty="0" smtClean="0">
                          <a:latin typeface="+mn-lt"/>
                          <a:ea typeface="Calibri"/>
                          <a:cs typeface="Arial"/>
                        </a:rPr>
                        <a:t>6</a:t>
                      </a:r>
                      <a:endParaRPr lang="en-ZA" sz="1200" dirty="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1598" marR="615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20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Arial"/>
                        </a:rPr>
                        <a:t>Title</a:t>
                      </a:r>
                      <a:endParaRPr lang="en-ZA" sz="120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1598" marR="615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20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Arial"/>
                        </a:rPr>
                        <a:t>&amp;title=&lt;some text&gt;</a:t>
                      </a:r>
                      <a:endParaRPr lang="en-ZA" sz="1200" dirty="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1598" marR="615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3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200" dirty="0" smtClean="0">
                          <a:latin typeface="+mn-lt"/>
                          <a:ea typeface="Calibri"/>
                          <a:cs typeface="Arial"/>
                        </a:rPr>
                        <a:t>7</a:t>
                      </a:r>
                      <a:endParaRPr lang="en-ZA" sz="1200" dirty="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1598" marR="615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20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Arial"/>
                        </a:rPr>
                        <a:t>Abstract</a:t>
                      </a:r>
                      <a:endParaRPr lang="en-ZA" sz="1200" dirty="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1598" marR="615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20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Arial"/>
                        </a:rPr>
                        <a:t>&amp;abstract=&lt;some text&gt;</a:t>
                      </a:r>
                      <a:endParaRPr lang="en-ZA" sz="120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1598" marR="615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3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200" dirty="0" smtClean="0">
                          <a:latin typeface="+mn-lt"/>
                          <a:ea typeface="Calibri"/>
                          <a:cs typeface="Arial"/>
                        </a:rPr>
                        <a:t>8</a:t>
                      </a:r>
                      <a:endParaRPr lang="en-ZA" sz="1200" dirty="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1598" marR="615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20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Arial"/>
                        </a:rPr>
                        <a:t>Subject</a:t>
                      </a:r>
                      <a:endParaRPr lang="en-ZA" sz="120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1598" marR="615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20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Arial"/>
                        </a:rPr>
                        <a:t>&amp;subject=&lt;some text&gt;</a:t>
                      </a:r>
                      <a:endParaRPr lang="en-ZA" sz="120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1598" marR="615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3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200" dirty="0" smtClean="0">
                          <a:latin typeface="+mn-lt"/>
                          <a:ea typeface="Calibri"/>
                          <a:cs typeface="Arial"/>
                        </a:rPr>
                        <a:t>9</a:t>
                      </a:r>
                      <a:endParaRPr lang="en-ZA" sz="1200" dirty="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1598" marR="615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20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Arial"/>
                        </a:rPr>
                        <a:t>Extent (Spatial Bounds)</a:t>
                      </a:r>
                      <a:endParaRPr lang="en-ZA" sz="1200" dirty="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1598" marR="615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20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Arial"/>
                        </a:rPr>
                        <a:t>&amp;extent=&lt;</a:t>
                      </a:r>
                      <a:r>
                        <a:rPr lang="en-ZA" sz="1200" dirty="0" err="1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Arial"/>
                        </a:rPr>
                        <a:t>MinX</a:t>
                      </a:r>
                      <a:r>
                        <a:rPr lang="en-ZA" sz="120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Arial"/>
                        </a:rPr>
                        <a:t> - West&gt;%2C&lt;</a:t>
                      </a:r>
                      <a:r>
                        <a:rPr lang="en-ZA" sz="1200" dirty="0" err="1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Arial"/>
                        </a:rPr>
                        <a:t>MinY</a:t>
                      </a:r>
                      <a:r>
                        <a:rPr lang="en-ZA" sz="120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Arial"/>
                        </a:rPr>
                        <a:t> - South&gt;%2C&lt;</a:t>
                      </a:r>
                      <a:r>
                        <a:rPr lang="en-ZA" sz="1200" dirty="0" err="1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Arial"/>
                        </a:rPr>
                        <a:t>MaxX</a:t>
                      </a:r>
                      <a:r>
                        <a:rPr lang="en-ZA" sz="120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Arial"/>
                        </a:rPr>
                        <a:t> - East&gt;%2C&lt;</a:t>
                      </a:r>
                      <a:r>
                        <a:rPr lang="en-ZA" sz="1200" dirty="0" err="1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Arial"/>
                        </a:rPr>
                        <a:t>MaxY</a:t>
                      </a:r>
                      <a:r>
                        <a:rPr lang="en-ZA" sz="120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Arial"/>
                        </a:rPr>
                        <a:t> - North&gt;</a:t>
                      </a:r>
                      <a:endParaRPr lang="en-ZA" sz="1200" dirty="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1598" marR="615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473">
                <a:tc>
                  <a:txBody>
                    <a:bodyPr/>
                    <a:lstStyle/>
                    <a:p>
                      <a:pPr indent="127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ZA" sz="1200" dirty="0">
                        <a:solidFill>
                          <a:srgbClr val="000000"/>
                        </a:solidFill>
                        <a:latin typeface="+mn-lt"/>
                        <a:ea typeface="Calibri"/>
                      </a:endParaRPr>
                    </a:p>
                  </a:txBody>
                  <a:tcPr marL="61598" marR="615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ZA" sz="1200" dirty="0" err="1">
                          <a:solidFill>
                            <a:srgbClr val="000000"/>
                          </a:solidFill>
                          <a:latin typeface="+mn-lt"/>
                          <a:ea typeface="Calibri"/>
                        </a:rPr>
                        <a:t>WestBoundLongitude</a:t>
                      </a:r>
                      <a:r>
                        <a:rPr lang="en-ZA" sz="120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</a:rPr>
                        <a:t> </a:t>
                      </a:r>
                    </a:p>
                  </a:txBody>
                  <a:tcPr marL="61598" marR="615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" indent="127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ZA" sz="1200">
                          <a:solidFill>
                            <a:srgbClr val="000000"/>
                          </a:solidFill>
                          <a:latin typeface="+mn-lt"/>
                          <a:ea typeface="Calibri"/>
                        </a:rPr>
                        <a:t>&amp;WestBoundLongitude=LO </a:t>
                      </a:r>
                    </a:p>
                  </a:txBody>
                  <a:tcPr marL="61598" marR="615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473">
                <a:tc>
                  <a:txBody>
                    <a:bodyPr/>
                    <a:lstStyle/>
                    <a:p>
                      <a:pPr indent="127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ZA" sz="1200" dirty="0">
                        <a:solidFill>
                          <a:srgbClr val="000000"/>
                        </a:solidFill>
                        <a:latin typeface="+mn-lt"/>
                        <a:ea typeface="Calibri"/>
                      </a:endParaRPr>
                    </a:p>
                  </a:txBody>
                  <a:tcPr marL="61598" marR="615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ZA" sz="1200" dirty="0" err="1">
                          <a:solidFill>
                            <a:srgbClr val="000000"/>
                          </a:solidFill>
                          <a:latin typeface="+mn-lt"/>
                          <a:ea typeface="Calibri"/>
                        </a:rPr>
                        <a:t>SouthBoundLatitude</a:t>
                      </a:r>
                      <a:r>
                        <a:rPr lang="en-ZA" sz="120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</a:rPr>
                        <a:t> </a:t>
                      </a:r>
                    </a:p>
                  </a:txBody>
                  <a:tcPr marL="61598" marR="615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" indent="127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ZA" sz="120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</a:rPr>
                        <a:t>&amp;</a:t>
                      </a:r>
                      <a:r>
                        <a:rPr lang="en-ZA" sz="1200" dirty="0" err="1">
                          <a:solidFill>
                            <a:srgbClr val="000000"/>
                          </a:solidFill>
                          <a:latin typeface="+mn-lt"/>
                          <a:ea typeface="Calibri"/>
                        </a:rPr>
                        <a:t>SouthBoundLatitude</a:t>
                      </a:r>
                      <a:r>
                        <a:rPr lang="en-ZA" sz="120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</a:rPr>
                        <a:t>=LA</a:t>
                      </a:r>
                    </a:p>
                  </a:txBody>
                  <a:tcPr marL="61598" marR="615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473">
                <a:tc>
                  <a:txBody>
                    <a:bodyPr/>
                    <a:lstStyle/>
                    <a:p>
                      <a:pPr indent="127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ZA" sz="1200" dirty="0">
                        <a:solidFill>
                          <a:srgbClr val="000000"/>
                        </a:solidFill>
                        <a:latin typeface="+mn-lt"/>
                        <a:ea typeface="Calibri"/>
                      </a:endParaRPr>
                    </a:p>
                  </a:txBody>
                  <a:tcPr marL="61598" marR="615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ZA" sz="1200">
                          <a:solidFill>
                            <a:srgbClr val="000000"/>
                          </a:solidFill>
                          <a:latin typeface="+mn-lt"/>
                          <a:ea typeface="Calibri"/>
                        </a:rPr>
                        <a:t>EastBoundLongitude </a:t>
                      </a:r>
                    </a:p>
                  </a:txBody>
                  <a:tcPr marL="61598" marR="615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" indent="127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ZA" sz="120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</a:rPr>
                        <a:t>&amp;</a:t>
                      </a:r>
                      <a:r>
                        <a:rPr lang="en-ZA" sz="1200" dirty="0" err="1">
                          <a:solidFill>
                            <a:srgbClr val="000000"/>
                          </a:solidFill>
                          <a:latin typeface="+mn-lt"/>
                          <a:ea typeface="Calibri"/>
                        </a:rPr>
                        <a:t>EastBoundLongitude</a:t>
                      </a:r>
                      <a:r>
                        <a:rPr lang="en-ZA" sz="120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</a:rPr>
                        <a:t>=LO</a:t>
                      </a:r>
                    </a:p>
                  </a:txBody>
                  <a:tcPr marL="61598" marR="615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473">
                <a:tc>
                  <a:txBody>
                    <a:bodyPr/>
                    <a:lstStyle/>
                    <a:p>
                      <a:pPr indent="127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ZA" sz="1200" dirty="0">
                        <a:solidFill>
                          <a:srgbClr val="000000"/>
                        </a:solidFill>
                        <a:latin typeface="+mn-lt"/>
                        <a:ea typeface="Calibri"/>
                      </a:endParaRPr>
                    </a:p>
                  </a:txBody>
                  <a:tcPr marL="61598" marR="615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ZA" sz="1200" dirty="0" err="1">
                          <a:solidFill>
                            <a:srgbClr val="000000"/>
                          </a:solidFill>
                          <a:latin typeface="+mn-lt"/>
                          <a:ea typeface="Calibri"/>
                        </a:rPr>
                        <a:t>NorthBoundLatitude</a:t>
                      </a:r>
                      <a:r>
                        <a:rPr lang="en-ZA" sz="120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</a:rPr>
                        <a:t> </a:t>
                      </a:r>
                    </a:p>
                  </a:txBody>
                  <a:tcPr marL="61598" marR="615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" indent="127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ZA" sz="120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</a:rPr>
                        <a:t>&amp;</a:t>
                      </a:r>
                      <a:r>
                        <a:rPr lang="en-ZA" sz="1200" dirty="0" err="1">
                          <a:solidFill>
                            <a:srgbClr val="000000"/>
                          </a:solidFill>
                          <a:latin typeface="+mn-lt"/>
                          <a:ea typeface="Calibri"/>
                        </a:rPr>
                        <a:t>NorthBoundLatitude</a:t>
                      </a:r>
                      <a:r>
                        <a:rPr lang="en-ZA" sz="120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</a:rPr>
                        <a:t>=LA</a:t>
                      </a:r>
                    </a:p>
                  </a:txBody>
                  <a:tcPr marL="61598" marR="615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95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200" dirty="0" smtClean="0">
                          <a:latin typeface="+mn-lt"/>
                          <a:ea typeface="Calibri"/>
                          <a:cs typeface="Arial"/>
                        </a:rPr>
                        <a:t>10</a:t>
                      </a:r>
                      <a:endParaRPr lang="en-ZA" sz="1200" dirty="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1598" marR="615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20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Arial"/>
                        </a:rPr>
                        <a:t>Spatial Search Type* </a:t>
                      </a:r>
                      <a:endParaRPr lang="en-ZA" sz="120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1598" marR="615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20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Arial"/>
                        </a:rPr>
                        <a:t>&amp;</a:t>
                      </a:r>
                      <a:r>
                        <a:rPr lang="en-ZA" sz="1200" dirty="0" err="1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Arial"/>
                        </a:rPr>
                        <a:t>spatialtype</a:t>
                      </a:r>
                      <a:r>
                        <a:rPr lang="en-ZA" sz="120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Arial"/>
                        </a:rPr>
                        <a:t>=&lt;Contains, Equals, Intersects, Touches, Within, Outside&gt; (by default, if absent, equates to “Contains”.</a:t>
                      </a:r>
                      <a:endParaRPr lang="en-ZA" sz="1200" dirty="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1598" marR="615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3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200" dirty="0" smtClean="0">
                          <a:latin typeface="+mn-lt"/>
                          <a:ea typeface="Calibri"/>
                          <a:cs typeface="Arial"/>
                        </a:rPr>
                        <a:t>11</a:t>
                      </a:r>
                      <a:endParaRPr lang="en-ZA" sz="1200" dirty="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1598" marR="615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20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Arial"/>
                        </a:rPr>
                        <a:t>Taxonomic Coverage*</a:t>
                      </a:r>
                      <a:endParaRPr lang="en-ZA" sz="1200" dirty="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1598" marR="615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20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Arial"/>
                        </a:rPr>
                        <a:t>&amp;eml_TaxonomicCoverageRankName=&lt;Kingdom, Phylum, Genus, Species&gt;</a:t>
                      </a:r>
                      <a:endParaRPr lang="en-ZA" sz="120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1598" marR="615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3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ZA" sz="120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1598" marR="615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ZA" sz="120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1598" marR="615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20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Arial"/>
                        </a:rPr>
                        <a:t>&amp;</a:t>
                      </a:r>
                      <a:r>
                        <a:rPr lang="en-ZA" sz="1200" dirty="0" err="1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Arial"/>
                        </a:rPr>
                        <a:t>eml_TaxonomicCoverageRankValue</a:t>
                      </a:r>
                      <a:r>
                        <a:rPr lang="en-ZA" sz="120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Arial"/>
                        </a:rPr>
                        <a:t>=&lt;some text&gt; a</a:t>
                      </a:r>
                      <a:endParaRPr lang="en-ZA" sz="1200" dirty="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1598" marR="615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3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ZA" sz="1200" dirty="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1598" marR="615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20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Arial"/>
                        </a:rPr>
                        <a:t>a: Add to </a:t>
                      </a:r>
                      <a:r>
                        <a:rPr lang="en-ZA" sz="1200" dirty="0" err="1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Arial"/>
                        </a:rPr>
                        <a:t>anytext</a:t>
                      </a:r>
                      <a:r>
                        <a:rPr lang="en-ZA" sz="120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Arial"/>
                        </a:rPr>
                        <a:t> </a:t>
                      </a:r>
                      <a:endParaRPr lang="en-ZA" sz="1200" dirty="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1598" marR="615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“Where”</a:t>
            </a:r>
            <a:endParaRPr lang="en-ZA" dirty="0"/>
          </a:p>
        </p:txBody>
      </p:sp>
      <p:sp>
        <p:nvSpPr>
          <p:cNvPr id="4" name="Rectangle 3"/>
          <p:cNvSpPr/>
          <p:nvPr/>
        </p:nvSpPr>
        <p:spPr>
          <a:xfrm>
            <a:off x="381000" y="1035908"/>
            <a:ext cx="1295400" cy="6096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Where</a:t>
            </a:r>
            <a:endParaRPr lang="en-ZA" dirty="0"/>
          </a:p>
        </p:txBody>
      </p:sp>
      <p:sp>
        <p:nvSpPr>
          <p:cNvPr id="5" name="Rectangle 4"/>
          <p:cNvSpPr/>
          <p:nvPr/>
        </p:nvSpPr>
        <p:spPr>
          <a:xfrm>
            <a:off x="1676400" y="1035908"/>
            <a:ext cx="1295400" cy="6096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What</a:t>
            </a:r>
            <a:endParaRPr lang="en-ZA" dirty="0"/>
          </a:p>
        </p:txBody>
      </p:sp>
      <p:sp>
        <p:nvSpPr>
          <p:cNvPr id="6" name="Rectangle 5"/>
          <p:cNvSpPr/>
          <p:nvPr/>
        </p:nvSpPr>
        <p:spPr>
          <a:xfrm>
            <a:off x="2971800" y="1035908"/>
            <a:ext cx="1295400" cy="6096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When</a:t>
            </a:r>
            <a:endParaRPr lang="en-ZA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228600" y="1645508"/>
            <a:ext cx="7696200" cy="0"/>
          </a:xfrm>
          <a:prstGeom prst="lin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 l="20902" t="42828" r="31820" b="9350"/>
          <a:stretch>
            <a:fillRect/>
          </a:stretch>
        </p:blipFill>
        <p:spPr bwMode="auto">
          <a:xfrm>
            <a:off x="152400" y="1676400"/>
            <a:ext cx="7010400" cy="4693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ular Callout 9"/>
          <p:cNvSpPr/>
          <p:nvPr/>
        </p:nvSpPr>
        <p:spPr>
          <a:xfrm>
            <a:off x="7239000" y="2209800"/>
            <a:ext cx="1905000" cy="1676400"/>
          </a:xfrm>
          <a:prstGeom prst="wedgeRectCallout">
            <a:avLst>
              <a:gd name="adj1" fmla="val -125275"/>
              <a:gd name="adj2" fmla="val -5891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Simple map window with extent currently in main map window.  Coordinates are populated can user can edit them. </a:t>
            </a:r>
          </a:p>
          <a:p>
            <a:pPr algn="ctr"/>
            <a:r>
              <a:rPr lang="en-ZA" sz="1400" b="1" dirty="0" smtClean="0"/>
              <a:t>(Key Value Pair 9)</a:t>
            </a:r>
            <a:endParaRPr lang="en-ZA" sz="1400" b="1" dirty="0"/>
          </a:p>
        </p:txBody>
      </p:sp>
      <p:sp>
        <p:nvSpPr>
          <p:cNvPr id="11" name="Rectangular Callout 10"/>
          <p:cNvSpPr/>
          <p:nvPr/>
        </p:nvSpPr>
        <p:spPr>
          <a:xfrm>
            <a:off x="7239000" y="4800600"/>
            <a:ext cx="1905000" cy="838200"/>
          </a:xfrm>
          <a:prstGeom prst="wedgeRectCallout">
            <a:avLst>
              <a:gd name="adj1" fmla="val -251177"/>
              <a:gd name="adj2" fmla="val -15728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Enumerated list</a:t>
            </a:r>
          </a:p>
          <a:p>
            <a:pPr algn="ctr"/>
            <a:r>
              <a:rPr lang="en-ZA" sz="1400" b="1" dirty="0" smtClean="0"/>
              <a:t>(Key Value Pair 10)</a:t>
            </a:r>
            <a:endParaRPr lang="en-ZA" sz="1400" b="1" dirty="0"/>
          </a:p>
        </p:txBody>
      </p:sp>
      <p:sp>
        <p:nvSpPr>
          <p:cNvPr id="12" name="Rectangular Callout 11"/>
          <p:cNvSpPr/>
          <p:nvPr/>
        </p:nvSpPr>
        <p:spPr>
          <a:xfrm>
            <a:off x="7239000" y="5715000"/>
            <a:ext cx="1905000" cy="838200"/>
          </a:xfrm>
          <a:prstGeom prst="wedgeRectCallout">
            <a:avLst>
              <a:gd name="adj1" fmla="val -248030"/>
              <a:gd name="adj2" fmla="val -76533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Enumerated list</a:t>
            </a:r>
          </a:p>
          <a:p>
            <a:pPr algn="ctr"/>
            <a:r>
              <a:rPr lang="en-ZA" sz="1400" b="1" dirty="0" smtClean="0"/>
              <a:t>(Key Value Pair 10)</a:t>
            </a:r>
            <a:endParaRPr lang="en-ZA" sz="1400" b="1" dirty="0"/>
          </a:p>
        </p:txBody>
      </p:sp>
      <p:sp>
        <p:nvSpPr>
          <p:cNvPr id="15" name="Rectangle 14"/>
          <p:cNvSpPr/>
          <p:nvPr/>
        </p:nvSpPr>
        <p:spPr>
          <a:xfrm>
            <a:off x="179882" y="6325849"/>
            <a:ext cx="314794" cy="314793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dirty="0" smtClean="0">
                <a:sym typeface="Wingdings 2"/>
              </a:rPr>
              <a:t></a:t>
            </a:r>
            <a:endParaRPr lang="en-ZA" dirty="0"/>
          </a:p>
        </p:txBody>
      </p:sp>
      <p:sp>
        <p:nvSpPr>
          <p:cNvPr id="16" name="TextBox 15"/>
          <p:cNvSpPr txBox="1"/>
          <p:nvPr/>
        </p:nvSpPr>
        <p:spPr>
          <a:xfrm>
            <a:off x="627089" y="6280044"/>
            <a:ext cx="5581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 smtClean="0"/>
              <a:t>Aggregate Non-Spatial Sources into a Single </a:t>
            </a:r>
            <a:r>
              <a:rPr lang="en-ZA" dirty="0" err="1" smtClean="0"/>
              <a:t>GeoRSS</a:t>
            </a:r>
            <a:r>
              <a:rPr lang="en-ZA" dirty="0" smtClean="0"/>
              <a:t> Layer</a:t>
            </a:r>
            <a:endParaRPr lang="en-Z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/>
          <a:srcRect l="40224" t="80095" r="57309" b="16178"/>
          <a:stretch>
            <a:fillRect/>
          </a:stretch>
        </p:blipFill>
        <p:spPr bwMode="auto">
          <a:xfrm>
            <a:off x="4288436" y="4527018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“What”</a:t>
            </a:r>
            <a:endParaRPr lang="en-ZA" dirty="0"/>
          </a:p>
        </p:txBody>
      </p:sp>
      <p:sp>
        <p:nvSpPr>
          <p:cNvPr id="4" name="TextBox 3"/>
          <p:cNvSpPr txBox="1"/>
          <p:nvPr/>
        </p:nvSpPr>
        <p:spPr>
          <a:xfrm>
            <a:off x="402236" y="2033658"/>
            <a:ext cx="9730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 smtClean="0"/>
              <a:t>Any Text</a:t>
            </a:r>
            <a:endParaRPr lang="en-ZA" dirty="0"/>
          </a:p>
        </p:txBody>
      </p:sp>
      <p:sp>
        <p:nvSpPr>
          <p:cNvPr id="5" name="Rectangle 4"/>
          <p:cNvSpPr/>
          <p:nvPr/>
        </p:nvSpPr>
        <p:spPr>
          <a:xfrm>
            <a:off x="2612036" y="2033658"/>
            <a:ext cx="1752600" cy="3048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6" name="TextBox 5"/>
          <p:cNvSpPr txBox="1"/>
          <p:nvPr/>
        </p:nvSpPr>
        <p:spPr>
          <a:xfrm>
            <a:off x="402236" y="2502526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 smtClean="0"/>
              <a:t>Title</a:t>
            </a:r>
            <a:endParaRPr lang="en-ZA" dirty="0"/>
          </a:p>
        </p:txBody>
      </p:sp>
      <p:sp>
        <p:nvSpPr>
          <p:cNvPr id="7" name="Rectangle 6"/>
          <p:cNvSpPr/>
          <p:nvPr/>
        </p:nvSpPr>
        <p:spPr>
          <a:xfrm>
            <a:off x="2612036" y="2502526"/>
            <a:ext cx="1752600" cy="3048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8" name="TextBox 7"/>
          <p:cNvSpPr txBox="1"/>
          <p:nvPr/>
        </p:nvSpPr>
        <p:spPr>
          <a:xfrm>
            <a:off x="402236" y="2971394"/>
            <a:ext cx="9730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 smtClean="0"/>
              <a:t>Abstract</a:t>
            </a:r>
            <a:endParaRPr lang="en-ZA" dirty="0"/>
          </a:p>
        </p:txBody>
      </p:sp>
      <p:sp>
        <p:nvSpPr>
          <p:cNvPr id="9" name="Rectangle 8"/>
          <p:cNvSpPr/>
          <p:nvPr/>
        </p:nvSpPr>
        <p:spPr>
          <a:xfrm>
            <a:off x="2612036" y="2971394"/>
            <a:ext cx="1752600" cy="3048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0" name="TextBox 9"/>
          <p:cNvSpPr txBox="1"/>
          <p:nvPr/>
        </p:nvSpPr>
        <p:spPr>
          <a:xfrm>
            <a:off x="402236" y="3440262"/>
            <a:ext cx="1978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 smtClean="0"/>
              <a:t>Subject (Keywords)</a:t>
            </a:r>
            <a:endParaRPr lang="en-ZA" dirty="0"/>
          </a:p>
        </p:txBody>
      </p:sp>
      <p:sp>
        <p:nvSpPr>
          <p:cNvPr id="11" name="Rectangle 10"/>
          <p:cNvSpPr/>
          <p:nvPr/>
        </p:nvSpPr>
        <p:spPr>
          <a:xfrm>
            <a:off x="2612036" y="3440262"/>
            <a:ext cx="1752600" cy="3048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2" name="Rectangular Callout 11"/>
          <p:cNvSpPr/>
          <p:nvPr/>
        </p:nvSpPr>
        <p:spPr>
          <a:xfrm>
            <a:off x="6726836" y="1881258"/>
            <a:ext cx="1828800" cy="304800"/>
          </a:xfrm>
          <a:prstGeom prst="wedgeRectCallout">
            <a:avLst>
              <a:gd name="adj1" fmla="val -177024"/>
              <a:gd name="adj2" fmla="val 3524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b="1" dirty="0" smtClean="0"/>
              <a:t>(Key Value Pair 3)</a:t>
            </a:r>
            <a:endParaRPr lang="en-ZA" sz="1400" b="1" dirty="0"/>
          </a:p>
        </p:txBody>
      </p:sp>
      <p:sp>
        <p:nvSpPr>
          <p:cNvPr id="13" name="Rectangular Callout 12"/>
          <p:cNvSpPr/>
          <p:nvPr/>
        </p:nvSpPr>
        <p:spPr>
          <a:xfrm>
            <a:off x="6726836" y="2338458"/>
            <a:ext cx="1828800" cy="304800"/>
          </a:xfrm>
          <a:prstGeom prst="wedgeRectCallout">
            <a:avLst>
              <a:gd name="adj1" fmla="val -177024"/>
              <a:gd name="adj2" fmla="val 3524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b="1" dirty="0" smtClean="0"/>
              <a:t>(Key Value Pair 6)</a:t>
            </a:r>
            <a:endParaRPr lang="en-ZA" sz="1400" b="1" dirty="0"/>
          </a:p>
        </p:txBody>
      </p:sp>
      <p:sp>
        <p:nvSpPr>
          <p:cNvPr id="14" name="Rectangular Callout 13"/>
          <p:cNvSpPr/>
          <p:nvPr/>
        </p:nvSpPr>
        <p:spPr>
          <a:xfrm>
            <a:off x="6726836" y="2795658"/>
            <a:ext cx="1828800" cy="304800"/>
          </a:xfrm>
          <a:prstGeom prst="wedgeRectCallout">
            <a:avLst>
              <a:gd name="adj1" fmla="val -177024"/>
              <a:gd name="adj2" fmla="val 3524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b="1" dirty="0" smtClean="0"/>
              <a:t>(Key Value Pair 7)</a:t>
            </a:r>
            <a:endParaRPr lang="en-ZA" sz="1400" b="1" dirty="0"/>
          </a:p>
        </p:txBody>
      </p:sp>
      <p:sp>
        <p:nvSpPr>
          <p:cNvPr id="15" name="Rectangular Callout 14"/>
          <p:cNvSpPr/>
          <p:nvPr/>
        </p:nvSpPr>
        <p:spPr>
          <a:xfrm>
            <a:off x="6726836" y="3252858"/>
            <a:ext cx="1828800" cy="304800"/>
          </a:xfrm>
          <a:prstGeom prst="wedgeRectCallout">
            <a:avLst>
              <a:gd name="adj1" fmla="val -177024"/>
              <a:gd name="adj2" fmla="val 3524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b="1" dirty="0" smtClean="0"/>
              <a:t>(Key Value Pair 8)</a:t>
            </a:r>
            <a:endParaRPr lang="en-ZA" sz="1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402236" y="4543258"/>
            <a:ext cx="1238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 err="1" smtClean="0"/>
              <a:t>Taxon</a:t>
            </a:r>
            <a:r>
              <a:rPr lang="en-ZA" dirty="0" smtClean="0"/>
              <a:t> Rank</a:t>
            </a:r>
            <a:endParaRPr lang="en-ZA" dirty="0"/>
          </a:p>
        </p:txBody>
      </p:sp>
      <p:sp>
        <p:nvSpPr>
          <p:cNvPr id="17" name="Rectangle 16"/>
          <p:cNvSpPr/>
          <p:nvPr/>
        </p:nvSpPr>
        <p:spPr>
          <a:xfrm>
            <a:off x="2612036" y="4556998"/>
            <a:ext cx="1752600" cy="3048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ZA" dirty="0" smtClean="0"/>
              <a:t>Kingdom</a:t>
            </a:r>
            <a:endParaRPr lang="en-ZA" dirty="0"/>
          </a:p>
        </p:txBody>
      </p:sp>
      <p:sp>
        <p:nvSpPr>
          <p:cNvPr id="19" name="Rectangular Callout 18"/>
          <p:cNvSpPr/>
          <p:nvPr/>
        </p:nvSpPr>
        <p:spPr>
          <a:xfrm>
            <a:off x="6726836" y="4450818"/>
            <a:ext cx="1828800" cy="675814"/>
          </a:xfrm>
          <a:prstGeom prst="wedgeRectCallout">
            <a:avLst>
              <a:gd name="adj1" fmla="val -158991"/>
              <a:gd name="adj2" fmla="val -1134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Enumerated List</a:t>
            </a:r>
          </a:p>
          <a:p>
            <a:pPr algn="ctr"/>
            <a:r>
              <a:rPr lang="en-ZA" sz="1400" b="1" dirty="0" smtClean="0"/>
              <a:t>(Key Value Pair 8)</a:t>
            </a:r>
            <a:endParaRPr lang="en-ZA" sz="1400" b="1" dirty="0"/>
          </a:p>
        </p:txBody>
      </p:sp>
      <p:sp>
        <p:nvSpPr>
          <p:cNvPr id="20" name="Rectangle 19"/>
          <p:cNvSpPr/>
          <p:nvPr/>
        </p:nvSpPr>
        <p:spPr>
          <a:xfrm>
            <a:off x="381000" y="1035908"/>
            <a:ext cx="1295400" cy="6096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Where</a:t>
            </a:r>
            <a:endParaRPr lang="en-ZA" dirty="0"/>
          </a:p>
        </p:txBody>
      </p:sp>
      <p:sp>
        <p:nvSpPr>
          <p:cNvPr id="21" name="Rectangle 20"/>
          <p:cNvSpPr/>
          <p:nvPr/>
        </p:nvSpPr>
        <p:spPr>
          <a:xfrm>
            <a:off x="1676400" y="1035908"/>
            <a:ext cx="1295400" cy="6096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What</a:t>
            </a:r>
            <a:endParaRPr lang="en-ZA" dirty="0"/>
          </a:p>
        </p:txBody>
      </p:sp>
      <p:sp>
        <p:nvSpPr>
          <p:cNvPr id="22" name="Rectangle 21"/>
          <p:cNvSpPr/>
          <p:nvPr/>
        </p:nvSpPr>
        <p:spPr>
          <a:xfrm>
            <a:off x="2971800" y="1035908"/>
            <a:ext cx="1295400" cy="6096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When</a:t>
            </a:r>
            <a:endParaRPr lang="en-ZA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228600" y="1645508"/>
            <a:ext cx="7696200" cy="0"/>
          </a:xfrm>
          <a:prstGeom prst="lin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" cstate="print"/>
          <a:srcRect l="20902" t="86205" r="72358" b="10588"/>
          <a:stretch>
            <a:fillRect/>
          </a:stretch>
        </p:blipFill>
        <p:spPr bwMode="auto">
          <a:xfrm>
            <a:off x="184879" y="5966083"/>
            <a:ext cx="999344" cy="314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Rectangle 24"/>
          <p:cNvSpPr/>
          <p:nvPr/>
        </p:nvSpPr>
        <p:spPr>
          <a:xfrm>
            <a:off x="2614535" y="5054172"/>
            <a:ext cx="1752600" cy="3048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ZA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291060" y="4241305"/>
            <a:ext cx="7696200" cy="0"/>
          </a:xfrm>
          <a:prstGeom prst="lin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sp>
        <p:nvSpPr>
          <p:cNvPr id="28" name="TextBox 27"/>
          <p:cNvSpPr txBox="1"/>
          <p:nvPr/>
        </p:nvSpPr>
        <p:spPr>
          <a:xfrm>
            <a:off x="434715" y="5025442"/>
            <a:ext cx="13365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 err="1" smtClean="0"/>
              <a:t>Taxon</a:t>
            </a:r>
            <a:r>
              <a:rPr lang="en-ZA" dirty="0" smtClean="0"/>
              <a:t> Name</a:t>
            </a:r>
            <a:endParaRPr lang="en-ZA" dirty="0"/>
          </a:p>
        </p:txBody>
      </p:sp>
      <p:sp>
        <p:nvSpPr>
          <p:cNvPr id="29" name="TextBox 28"/>
          <p:cNvSpPr txBox="1"/>
          <p:nvPr/>
        </p:nvSpPr>
        <p:spPr>
          <a:xfrm>
            <a:off x="437214" y="5477645"/>
            <a:ext cx="4676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i="1" dirty="0" smtClean="0"/>
              <a:t>Note: </a:t>
            </a:r>
            <a:r>
              <a:rPr lang="en-ZA" i="1" dirty="0" err="1" smtClean="0"/>
              <a:t>Taxon</a:t>
            </a:r>
            <a:r>
              <a:rPr lang="en-ZA" i="1" dirty="0" smtClean="0"/>
              <a:t> Searches apply only to EML Records</a:t>
            </a:r>
            <a:endParaRPr lang="en-ZA" i="1" dirty="0"/>
          </a:p>
        </p:txBody>
      </p:sp>
      <p:sp>
        <p:nvSpPr>
          <p:cNvPr id="30" name="Rectangle 29"/>
          <p:cNvSpPr/>
          <p:nvPr/>
        </p:nvSpPr>
        <p:spPr>
          <a:xfrm>
            <a:off x="179882" y="6325849"/>
            <a:ext cx="314794" cy="314793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dirty="0" smtClean="0">
                <a:sym typeface="Wingdings 2"/>
              </a:rPr>
              <a:t></a:t>
            </a:r>
            <a:endParaRPr lang="en-ZA" dirty="0"/>
          </a:p>
        </p:txBody>
      </p:sp>
      <p:sp>
        <p:nvSpPr>
          <p:cNvPr id="31" name="TextBox 30"/>
          <p:cNvSpPr txBox="1"/>
          <p:nvPr/>
        </p:nvSpPr>
        <p:spPr>
          <a:xfrm>
            <a:off x="627089" y="6280044"/>
            <a:ext cx="5581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 smtClean="0"/>
              <a:t>Aggregate Non-Spatial Sources into a Single </a:t>
            </a:r>
            <a:r>
              <a:rPr lang="en-ZA" dirty="0" err="1" smtClean="0"/>
              <a:t>GeoRSS</a:t>
            </a:r>
            <a:r>
              <a:rPr lang="en-ZA" dirty="0" smtClean="0"/>
              <a:t> Layer</a:t>
            </a:r>
            <a:endParaRPr lang="en-ZA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“What”</a:t>
            </a:r>
            <a:endParaRPr lang="en-ZA" dirty="0"/>
          </a:p>
        </p:txBody>
      </p:sp>
      <p:sp>
        <p:nvSpPr>
          <p:cNvPr id="4" name="TextBox 3"/>
          <p:cNvSpPr txBox="1"/>
          <p:nvPr/>
        </p:nvSpPr>
        <p:spPr>
          <a:xfrm>
            <a:off x="402236" y="2363438"/>
            <a:ext cx="6582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 smtClean="0"/>
              <a:t>After</a:t>
            </a:r>
            <a:endParaRPr lang="en-ZA" dirty="0"/>
          </a:p>
        </p:txBody>
      </p:sp>
      <p:sp>
        <p:nvSpPr>
          <p:cNvPr id="5" name="Rectangle 4"/>
          <p:cNvSpPr/>
          <p:nvPr/>
        </p:nvSpPr>
        <p:spPr>
          <a:xfrm>
            <a:off x="2222296" y="2363438"/>
            <a:ext cx="1752600" cy="3048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6" name="TextBox 5"/>
          <p:cNvSpPr txBox="1"/>
          <p:nvPr/>
        </p:nvSpPr>
        <p:spPr>
          <a:xfrm>
            <a:off x="402236" y="2832306"/>
            <a:ext cx="803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 smtClean="0"/>
              <a:t>Before</a:t>
            </a:r>
            <a:endParaRPr lang="en-ZA" dirty="0"/>
          </a:p>
        </p:txBody>
      </p:sp>
      <p:sp>
        <p:nvSpPr>
          <p:cNvPr id="7" name="Rectangle 6"/>
          <p:cNvSpPr/>
          <p:nvPr/>
        </p:nvSpPr>
        <p:spPr>
          <a:xfrm>
            <a:off x="2222296" y="2832306"/>
            <a:ext cx="1752600" cy="3048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2" name="Rectangular Callout 11"/>
          <p:cNvSpPr/>
          <p:nvPr/>
        </p:nvSpPr>
        <p:spPr>
          <a:xfrm>
            <a:off x="6726836" y="2211038"/>
            <a:ext cx="1828800" cy="304800"/>
          </a:xfrm>
          <a:prstGeom prst="wedgeRectCallout">
            <a:avLst>
              <a:gd name="adj1" fmla="val -177024"/>
              <a:gd name="adj2" fmla="val 3524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b="1" dirty="0" smtClean="0"/>
              <a:t>(Key Value Pair 4)</a:t>
            </a:r>
            <a:endParaRPr lang="en-ZA" sz="1400" b="1" dirty="0"/>
          </a:p>
        </p:txBody>
      </p:sp>
      <p:sp>
        <p:nvSpPr>
          <p:cNvPr id="20" name="Rectangle 19"/>
          <p:cNvSpPr/>
          <p:nvPr/>
        </p:nvSpPr>
        <p:spPr>
          <a:xfrm>
            <a:off x="381000" y="1035908"/>
            <a:ext cx="1295400" cy="6096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Where</a:t>
            </a:r>
            <a:endParaRPr lang="en-ZA" dirty="0"/>
          </a:p>
        </p:txBody>
      </p:sp>
      <p:sp>
        <p:nvSpPr>
          <p:cNvPr id="21" name="Rectangle 20"/>
          <p:cNvSpPr/>
          <p:nvPr/>
        </p:nvSpPr>
        <p:spPr>
          <a:xfrm>
            <a:off x="1676400" y="1035908"/>
            <a:ext cx="1295400" cy="6096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What</a:t>
            </a:r>
            <a:endParaRPr lang="en-ZA" dirty="0"/>
          </a:p>
        </p:txBody>
      </p:sp>
      <p:sp>
        <p:nvSpPr>
          <p:cNvPr id="22" name="Rectangle 21"/>
          <p:cNvSpPr/>
          <p:nvPr/>
        </p:nvSpPr>
        <p:spPr>
          <a:xfrm>
            <a:off x="2971800" y="1035908"/>
            <a:ext cx="1295400" cy="6096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When</a:t>
            </a:r>
            <a:endParaRPr lang="en-ZA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228600" y="1645508"/>
            <a:ext cx="7696200" cy="0"/>
          </a:xfrm>
          <a:prstGeom prst="lin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3" cstate="print"/>
          <a:srcRect l="20902" t="86205" r="72358" b="10588"/>
          <a:stretch>
            <a:fillRect/>
          </a:stretch>
        </p:blipFill>
        <p:spPr bwMode="auto">
          <a:xfrm>
            <a:off x="184878" y="5936102"/>
            <a:ext cx="999344" cy="314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TextBox 28"/>
          <p:cNvSpPr txBox="1"/>
          <p:nvPr/>
        </p:nvSpPr>
        <p:spPr>
          <a:xfrm>
            <a:off x="407235" y="1894995"/>
            <a:ext cx="42321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i="1" dirty="0" smtClean="0"/>
              <a:t>Note: Searches a Date of Publication Range</a:t>
            </a:r>
            <a:endParaRPr lang="en-ZA" i="1" dirty="0"/>
          </a:p>
        </p:txBody>
      </p:sp>
      <p:sp>
        <p:nvSpPr>
          <p:cNvPr id="30" name="Rectangular Callout 29"/>
          <p:cNvSpPr/>
          <p:nvPr/>
        </p:nvSpPr>
        <p:spPr>
          <a:xfrm>
            <a:off x="6729334" y="2206040"/>
            <a:ext cx="1828800" cy="492189"/>
          </a:xfrm>
          <a:prstGeom prst="wedgeRectCallout">
            <a:avLst>
              <a:gd name="adj1" fmla="val -173745"/>
              <a:gd name="adj2" fmla="val 107115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Calendar Controls</a:t>
            </a:r>
          </a:p>
          <a:p>
            <a:pPr algn="ctr"/>
            <a:r>
              <a:rPr lang="en-ZA" sz="1400" b="1" dirty="0" smtClean="0"/>
              <a:t>(Key Value Pair 4)</a:t>
            </a:r>
            <a:endParaRPr lang="en-ZA" sz="1400" b="1" dirty="0"/>
          </a:p>
        </p:txBody>
      </p:sp>
      <p:sp>
        <p:nvSpPr>
          <p:cNvPr id="31" name="Rectangle 30"/>
          <p:cNvSpPr/>
          <p:nvPr/>
        </p:nvSpPr>
        <p:spPr>
          <a:xfrm>
            <a:off x="4017364" y="2833141"/>
            <a:ext cx="314794" cy="314793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cxnSp>
        <p:nvCxnSpPr>
          <p:cNvPr id="33" name="Straight Connector 32"/>
          <p:cNvCxnSpPr>
            <a:stCxn id="31" idx="1"/>
            <a:endCxn id="31" idx="3"/>
          </p:cNvCxnSpPr>
          <p:nvPr/>
        </p:nvCxnSpPr>
        <p:spPr>
          <a:xfrm rot="10800000" flipH="1">
            <a:off x="4017364" y="2990538"/>
            <a:ext cx="3147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31" idx="0"/>
            <a:endCxn id="31" idx="2"/>
          </p:cNvCxnSpPr>
          <p:nvPr/>
        </p:nvCxnSpPr>
        <p:spPr>
          <a:xfrm rot="16200000" flipH="1">
            <a:off x="4017364" y="2990537"/>
            <a:ext cx="31479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4019864" y="2355961"/>
            <a:ext cx="314794" cy="314793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cxnSp>
        <p:nvCxnSpPr>
          <p:cNvPr id="38" name="Straight Connector 37"/>
          <p:cNvCxnSpPr>
            <a:stCxn id="37" idx="1"/>
            <a:endCxn id="37" idx="3"/>
          </p:cNvCxnSpPr>
          <p:nvPr/>
        </p:nvCxnSpPr>
        <p:spPr>
          <a:xfrm rot="10800000" flipH="1">
            <a:off x="4019864" y="2513358"/>
            <a:ext cx="3147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37" idx="0"/>
            <a:endCxn id="37" idx="2"/>
          </p:cNvCxnSpPr>
          <p:nvPr/>
        </p:nvCxnSpPr>
        <p:spPr>
          <a:xfrm rot="16200000" flipH="1">
            <a:off x="4019864" y="2513357"/>
            <a:ext cx="31479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179882" y="6325849"/>
            <a:ext cx="314794" cy="314793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dirty="0" smtClean="0">
                <a:sym typeface="Wingdings 2"/>
              </a:rPr>
              <a:t></a:t>
            </a:r>
            <a:endParaRPr lang="en-ZA" dirty="0"/>
          </a:p>
        </p:txBody>
      </p:sp>
      <p:sp>
        <p:nvSpPr>
          <p:cNvPr id="41" name="TextBox 40"/>
          <p:cNvSpPr txBox="1"/>
          <p:nvPr/>
        </p:nvSpPr>
        <p:spPr>
          <a:xfrm>
            <a:off x="627089" y="6280044"/>
            <a:ext cx="5581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 smtClean="0"/>
              <a:t>Aggregate Non-Spatial Sources into a Single </a:t>
            </a:r>
            <a:r>
              <a:rPr lang="en-ZA" dirty="0" err="1" smtClean="0"/>
              <a:t>GeoRSS</a:t>
            </a:r>
            <a:r>
              <a:rPr lang="en-ZA" dirty="0" smtClean="0"/>
              <a:t> Layer</a:t>
            </a:r>
            <a:endParaRPr lang="en-ZA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565</TotalTime>
  <Words>358</Words>
  <Application>Microsoft Office PowerPoint</Application>
  <PresentationFormat>On-screen Show (4:3)</PresentationFormat>
  <Paragraphs>100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Map Search Interface</vt:lpstr>
      <vt:lpstr>Existing CoGIS Implementation</vt:lpstr>
      <vt:lpstr>‘Where’ </vt:lpstr>
      <vt:lpstr>“What”</vt:lpstr>
      <vt:lpstr>“When”</vt:lpstr>
      <vt:lpstr>Map Interface Scpecification</vt:lpstr>
      <vt:lpstr>Key Value Pairs</vt:lpstr>
      <vt:lpstr>“Where”</vt:lpstr>
      <vt:lpstr>“What”</vt:lpstr>
      <vt:lpstr>“What”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WimHugo</dc:creator>
  <cp:lastModifiedBy>WimHugo</cp:lastModifiedBy>
  <cp:revision>5</cp:revision>
  <dcterms:created xsi:type="dcterms:W3CDTF">2006-08-16T00:00:00Z</dcterms:created>
  <dcterms:modified xsi:type="dcterms:W3CDTF">2010-05-05T18:31:48Z</dcterms:modified>
</cp:coreProperties>
</file>