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3" r:id="rId3"/>
    <p:sldId id="259" r:id="rId4"/>
    <p:sldId id="265" r:id="rId5"/>
    <p:sldId id="260" r:id="rId6"/>
    <p:sldId id="258" r:id="rId7"/>
    <p:sldId id="256" r:id="rId8"/>
    <p:sldId id="261" r:id="rId9"/>
    <p:sldId id="262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62" autoAdjust="0"/>
    <p:restoredTop sz="93310" autoAdjust="0"/>
  </p:normalViewPr>
  <p:slideViewPr>
    <p:cSldViewPr>
      <p:cViewPr>
        <p:scale>
          <a:sx n="80" d="100"/>
          <a:sy n="80" d="100"/>
        </p:scale>
        <p:origin x="-76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>
              <a:defRPr sz="3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A68F5-A49E-4818-8B96-BEC4088C8A9C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9399A-A0CB-4919-BB53-5D35B748147A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950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CEC07-A19B-4398-ACF5-5B99CC1F38B4}" type="datetimeFigureOut">
              <a:rPr lang="en-US" smtClean="0"/>
              <a:pPr/>
              <a:t>11/8/2009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7DAD4-469D-4311-9DF5-AFC011BB4A6A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accent3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image" Target="../media/image19.gif"/><Relationship Id="rId7" Type="http://schemas.openxmlformats.org/officeDocument/2006/relationships/image" Target="../media/image23.gif"/><Relationship Id="rId2" Type="http://schemas.openxmlformats.org/officeDocument/2006/relationships/hyperlink" Target="http://www.earthobservations.org/geoss_cl.s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gif"/><Relationship Id="rId11" Type="http://schemas.openxmlformats.org/officeDocument/2006/relationships/image" Target="../media/image27.gif"/><Relationship Id="rId5" Type="http://schemas.openxmlformats.org/officeDocument/2006/relationships/image" Target="../media/image21.gif"/><Relationship Id="rId10" Type="http://schemas.openxmlformats.org/officeDocument/2006/relationships/image" Target="../media/image26.gif"/><Relationship Id="rId4" Type="http://schemas.openxmlformats.org/officeDocument/2006/relationships/image" Target="../media/image20.gif"/><Relationship Id="rId9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Systems Engineering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2457" y="3886200"/>
            <a:ext cx="7242629" cy="1752600"/>
          </a:xfrm>
        </p:spPr>
        <p:txBody>
          <a:bodyPr/>
          <a:lstStyle/>
          <a:p>
            <a:r>
              <a:rPr lang="en-ZA" dirty="0" smtClean="0"/>
              <a:t>G336.3.5.2 Specification</a:t>
            </a:r>
          </a:p>
          <a:p>
            <a:r>
              <a:rPr lang="en-ZA" dirty="0" smtClean="0"/>
              <a:t>SAEOS Site Layouts and User Interfaces</a:t>
            </a:r>
            <a:endParaRPr lang="en-ZA" dirty="0"/>
          </a:p>
        </p:txBody>
      </p:sp>
      <p:pic>
        <p:nvPicPr>
          <p:cNvPr id="4" name="Picture 3" descr="SAEON NR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1110" y="5426745"/>
            <a:ext cx="2952750" cy="11715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81" t="31689" r="45976" b="50516"/>
          <a:stretch>
            <a:fillRect/>
          </a:stretch>
        </p:blipFill>
        <p:spPr bwMode="auto">
          <a:xfrm>
            <a:off x="3143335" y="526249"/>
            <a:ext cx="2820737" cy="117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>
            <a:off x="7026796" y="1695450"/>
            <a:ext cx="1501254" cy="5778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Meta-Data Collections</a:t>
            </a:r>
            <a:endParaRPr lang="en-ZA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Site Map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615950" y="1073151"/>
            <a:ext cx="1501254" cy="577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SAEOS Landing Page</a:t>
            </a:r>
            <a:endParaRPr lang="en-ZA" sz="1400" dirty="0"/>
          </a:p>
        </p:txBody>
      </p:sp>
      <p:sp>
        <p:nvSpPr>
          <p:cNvPr id="7" name="Rectangle 6"/>
          <p:cNvSpPr/>
          <p:nvPr/>
        </p:nvSpPr>
        <p:spPr>
          <a:xfrm>
            <a:off x="2749550" y="1073151"/>
            <a:ext cx="1501254" cy="5778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Home</a:t>
            </a:r>
            <a:endParaRPr lang="en-ZA" sz="1400" dirty="0"/>
          </a:p>
        </p:txBody>
      </p:sp>
      <p:sp>
        <p:nvSpPr>
          <p:cNvPr id="8" name="Rectangle 7"/>
          <p:cNvSpPr/>
          <p:nvPr/>
        </p:nvSpPr>
        <p:spPr>
          <a:xfrm>
            <a:off x="2749550" y="1784350"/>
            <a:ext cx="1501254" cy="5778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Partners &amp; Stakeholders</a:t>
            </a:r>
            <a:endParaRPr lang="en-ZA" sz="1400" dirty="0"/>
          </a:p>
        </p:txBody>
      </p:sp>
      <p:sp>
        <p:nvSpPr>
          <p:cNvPr id="9" name="Rectangle 8"/>
          <p:cNvSpPr/>
          <p:nvPr/>
        </p:nvSpPr>
        <p:spPr>
          <a:xfrm>
            <a:off x="2749550" y="2495550"/>
            <a:ext cx="1501254" cy="5778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Catalogues</a:t>
            </a:r>
            <a:endParaRPr lang="en-ZA" sz="1400" dirty="0"/>
          </a:p>
        </p:txBody>
      </p:sp>
      <p:sp>
        <p:nvSpPr>
          <p:cNvPr id="10" name="Rectangle 9"/>
          <p:cNvSpPr/>
          <p:nvPr/>
        </p:nvSpPr>
        <p:spPr>
          <a:xfrm>
            <a:off x="2749550" y="3873500"/>
            <a:ext cx="1501254" cy="5778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Search</a:t>
            </a:r>
            <a:endParaRPr lang="en-ZA" sz="1400" dirty="0"/>
          </a:p>
        </p:txBody>
      </p:sp>
      <p:sp>
        <p:nvSpPr>
          <p:cNvPr id="11" name="Rectangle 10"/>
          <p:cNvSpPr/>
          <p:nvPr/>
        </p:nvSpPr>
        <p:spPr>
          <a:xfrm>
            <a:off x="2749550" y="5918200"/>
            <a:ext cx="1501254" cy="5778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Services</a:t>
            </a:r>
            <a:endParaRPr lang="en-ZA" sz="1400" dirty="0"/>
          </a:p>
        </p:txBody>
      </p:sp>
      <p:sp>
        <p:nvSpPr>
          <p:cNvPr id="12" name="Rectangle 11"/>
          <p:cNvSpPr/>
          <p:nvPr/>
        </p:nvSpPr>
        <p:spPr>
          <a:xfrm>
            <a:off x="4927600" y="5918200"/>
            <a:ext cx="1501254" cy="5778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GEO-Compliant Services</a:t>
            </a:r>
            <a:endParaRPr lang="en-ZA" sz="1400" dirty="0"/>
          </a:p>
        </p:txBody>
      </p:sp>
      <p:sp>
        <p:nvSpPr>
          <p:cNvPr id="13" name="Rectangle 12"/>
          <p:cNvSpPr/>
          <p:nvPr/>
        </p:nvSpPr>
        <p:spPr>
          <a:xfrm>
            <a:off x="2616200" y="762000"/>
            <a:ext cx="6134100" cy="2489200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ZA" sz="1400" dirty="0" smtClean="0">
                <a:solidFill>
                  <a:schemeClr val="accent3">
                    <a:lumMod val="50000"/>
                  </a:schemeClr>
                </a:solidFill>
              </a:rPr>
              <a:t> Content</a:t>
            </a:r>
            <a:endParaRPr lang="en-ZA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27600" y="3651250"/>
            <a:ext cx="1501254" cy="5778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Benefit Area</a:t>
            </a:r>
          </a:p>
          <a:p>
            <a:pPr algn="ctr"/>
            <a:r>
              <a:rPr lang="en-ZA" sz="1400" dirty="0" smtClean="0"/>
              <a:t>Search</a:t>
            </a:r>
            <a:endParaRPr lang="en-ZA" sz="1400" dirty="0"/>
          </a:p>
        </p:txBody>
      </p:sp>
      <p:sp>
        <p:nvSpPr>
          <p:cNvPr id="15" name="Rectangle 14"/>
          <p:cNvSpPr/>
          <p:nvPr/>
        </p:nvSpPr>
        <p:spPr>
          <a:xfrm>
            <a:off x="4927600" y="4362450"/>
            <a:ext cx="1501254" cy="5778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Advanced Search</a:t>
            </a:r>
            <a:endParaRPr lang="en-ZA" sz="1400" dirty="0"/>
          </a:p>
        </p:txBody>
      </p:sp>
      <p:sp>
        <p:nvSpPr>
          <p:cNvPr id="16" name="Rectangle 15"/>
          <p:cNvSpPr/>
          <p:nvPr/>
        </p:nvSpPr>
        <p:spPr>
          <a:xfrm>
            <a:off x="4927600" y="5118100"/>
            <a:ext cx="1501254" cy="5778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Spatial Search</a:t>
            </a:r>
            <a:endParaRPr lang="en-ZA" sz="1400" dirty="0"/>
          </a:p>
        </p:txBody>
      </p:sp>
      <p:cxnSp>
        <p:nvCxnSpPr>
          <p:cNvPr id="18" name="Elbow Connector 17"/>
          <p:cNvCxnSpPr>
            <a:stCxn id="6" idx="3"/>
            <a:endCxn id="10" idx="1"/>
          </p:cNvCxnSpPr>
          <p:nvPr/>
        </p:nvCxnSpPr>
        <p:spPr>
          <a:xfrm>
            <a:off x="2117204" y="1362076"/>
            <a:ext cx="632346" cy="280034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93700" y="1917700"/>
            <a:ext cx="1866900" cy="2444750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ZA" sz="1400" dirty="0" smtClean="0">
                <a:solidFill>
                  <a:schemeClr val="accent3">
                    <a:lumMod val="50000"/>
                  </a:schemeClr>
                </a:solidFill>
              </a:rPr>
              <a:t> Legal</a:t>
            </a:r>
            <a:endParaRPr lang="en-ZA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1500" y="2228850"/>
            <a:ext cx="1501254" cy="5778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Terms and Conditions, Licenses</a:t>
            </a:r>
            <a:endParaRPr lang="en-ZA" sz="1400" dirty="0"/>
          </a:p>
        </p:txBody>
      </p:sp>
      <p:sp>
        <p:nvSpPr>
          <p:cNvPr id="21" name="Rectangle 20"/>
          <p:cNvSpPr/>
          <p:nvPr/>
        </p:nvSpPr>
        <p:spPr>
          <a:xfrm>
            <a:off x="571500" y="2940050"/>
            <a:ext cx="1501254" cy="5778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Data Policy</a:t>
            </a:r>
            <a:endParaRPr lang="en-ZA" sz="1400" dirty="0"/>
          </a:p>
        </p:txBody>
      </p:sp>
      <p:sp>
        <p:nvSpPr>
          <p:cNvPr id="22" name="Rectangle 21"/>
          <p:cNvSpPr/>
          <p:nvPr/>
        </p:nvSpPr>
        <p:spPr>
          <a:xfrm>
            <a:off x="571500" y="3651250"/>
            <a:ext cx="1501254" cy="5778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Disclaimer</a:t>
            </a:r>
            <a:endParaRPr lang="en-ZA" sz="1400" dirty="0"/>
          </a:p>
        </p:txBody>
      </p:sp>
      <p:cxnSp>
        <p:nvCxnSpPr>
          <p:cNvPr id="24" name="Elbow Connector 23"/>
          <p:cNvCxnSpPr>
            <a:stCxn id="6" idx="1"/>
            <a:endCxn id="20" idx="1"/>
          </p:cNvCxnSpPr>
          <p:nvPr/>
        </p:nvCxnSpPr>
        <p:spPr>
          <a:xfrm rot="10800000" flipV="1">
            <a:off x="571500" y="1362075"/>
            <a:ext cx="44450" cy="1155699"/>
          </a:xfrm>
          <a:prstGeom prst="bentConnector3">
            <a:avLst>
              <a:gd name="adj1" fmla="val 8292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6" idx="1"/>
            <a:endCxn id="21" idx="1"/>
          </p:cNvCxnSpPr>
          <p:nvPr/>
        </p:nvCxnSpPr>
        <p:spPr>
          <a:xfrm rot="10800000" flipV="1">
            <a:off x="571500" y="1362075"/>
            <a:ext cx="44450" cy="1866899"/>
          </a:xfrm>
          <a:prstGeom prst="bentConnector3">
            <a:avLst>
              <a:gd name="adj1" fmla="val 8292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6" idx="1"/>
            <a:endCxn id="22" idx="1"/>
          </p:cNvCxnSpPr>
          <p:nvPr/>
        </p:nvCxnSpPr>
        <p:spPr>
          <a:xfrm rot="10800000" flipV="1">
            <a:off x="571500" y="1362075"/>
            <a:ext cx="44450" cy="2578099"/>
          </a:xfrm>
          <a:prstGeom prst="bentConnector3">
            <a:avLst>
              <a:gd name="adj1" fmla="val 8292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393700" y="4495800"/>
            <a:ext cx="1866900" cy="2133600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ZA" sz="1400" dirty="0" smtClean="0">
                <a:solidFill>
                  <a:schemeClr val="accent3">
                    <a:lumMod val="50000"/>
                  </a:schemeClr>
                </a:solidFill>
              </a:rPr>
              <a:t> Static</a:t>
            </a:r>
            <a:endParaRPr lang="en-ZA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5950" y="4806950"/>
            <a:ext cx="1501254" cy="5778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Login/ Registration</a:t>
            </a:r>
            <a:endParaRPr lang="en-ZA" sz="1400" dirty="0"/>
          </a:p>
        </p:txBody>
      </p:sp>
      <p:sp>
        <p:nvSpPr>
          <p:cNvPr id="34" name="Rectangle 33"/>
          <p:cNvSpPr/>
          <p:nvPr/>
        </p:nvSpPr>
        <p:spPr>
          <a:xfrm>
            <a:off x="615950" y="5518150"/>
            <a:ext cx="1501254" cy="5778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Contact Particulars</a:t>
            </a:r>
            <a:endParaRPr lang="en-ZA" sz="1400" dirty="0"/>
          </a:p>
        </p:txBody>
      </p:sp>
      <p:cxnSp>
        <p:nvCxnSpPr>
          <p:cNvPr id="36" name="Elbow Connector 35"/>
          <p:cNvCxnSpPr>
            <a:stCxn id="6" idx="1"/>
            <a:endCxn id="33" idx="1"/>
          </p:cNvCxnSpPr>
          <p:nvPr/>
        </p:nvCxnSpPr>
        <p:spPr>
          <a:xfrm rot="10800000" flipV="1">
            <a:off x="615950" y="1362075"/>
            <a:ext cx="1588" cy="3733799"/>
          </a:xfrm>
          <a:prstGeom prst="bentConnector3">
            <a:avLst>
              <a:gd name="adj1" fmla="val 2298980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6" idx="1"/>
            <a:endCxn id="34" idx="1"/>
          </p:cNvCxnSpPr>
          <p:nvPr/>
        </p:nvCxnSpPr>
        <p:spPr>
          <a:xfrm rot="10800000" flipV="1">
            <a:off x="615950" y="1362075"/>
            <a:ext cx="1588" cy="4444999"/>
          </a:xfrm>
          <a:prstGeom prst="bentConnector3">
            <a:avLst>
              <a:gd name="adj1" fmla="val 2298980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6" idx="3"/>
            <a:endCxn id="7" idx="1"/>
          </p:cNvCxnSpPr>
          <p:nvPr/>
        </p:nvCxnSpPr>
        <p:spPr>
          <a:xfrm>
            <a:off x="2117204" y="1362076"/>
            <a:ext cx="63234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6" idx="3"/>
            <a:endCxn id="8" idx="1"/>
          </p:cNvCxnSpPr>
          <p:nvPr/>
        </p:nvCxnSpPr>
        <p:spPr>
          <a:xfrm>
            <a:off x="2117204" y="1362076"/>
            <a:ext cx="632346" cy="71119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6" idx="3"/>
            <a:endCxn id="9" idx="1"/>
          </p:cNvCxnSpPr>
          <p:nvPr/>
        </p:nvCxnSpPr>
        <p:spPr>
          <a:xfrm>
            <a:off x="2117204" y="1362076"/>
            <a:ext cx="632346" cy="142239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4705350" y="1784350"/>
            <a:ext cx="1501254" cy="5778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Custodian Pages</a:t>
            </a:r>
            <a:endParaRPr lang="en-ZA" sz="1400" dirty="0"/>
          </a:p>
        </p:txBody>
      </p:sp>
      <p:sp>
        <p:nvSpPr>
          <p:cNvPr id="50" name="Rectangle 49"/>
          <p:cNvSpPr/>
          <p:nvPr/>
        </p:nvSpPr>
        <p:spPr>
          <a:xfrm>
            <a:off x="2616200" y="3473450"/>
            <a:ext cx="6134100" cy="3155950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ZA" sz="1400" dirty="0" smtClean="0">
                <a:solidFill>
                  <a:schemeClr val="accent3">
                    <a:lumMod val="50000"/>
                  </a:schemeClr>
                </a:solidFill>
              </a:rPr>
              <a:t> Tools</a:t>
            </a:r>
            <a:endParaRPr lang="en-ZA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750050" y="5918200"/>
            <a:ext cx="1501254" cy="5778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CoGIS</a:t>
            </a:r>
          </a:p>
          <a:p>
            <a:pPr algn="ctr"/>
            <a:r>
              <a:rPr lang="en-ZA" sz="1400" dirty="0" smtClean="0"/>
              <a:t>Services</a:t>
            </a:r>
            <a:endParaRPr lang="en-ZA" sz="1400" dirty="0"/>
          </a:p>
        </p:txBody>
      </p:sp>
      <p:cxnSp>
        <p:nvCxnSpPr>
          <p:cNvPr id="53" name="Elbow Connector 52"/>
          <p:cNvCxnSpPr>
            <a:stCxn id="11" idx="2"/>
            <a:endCxn id="12" idx="2"/>
          </p:cNvCxnSpPr>
          <p:nvPr/>
        </p:nvCxnSpPr>
        <p:spPr>
          <a:xfrm rot="16200000" flipH="1">
            <a:off x="4589202" y="5407025"/>
            <a:ext cx="1588" cy="2178050"/>
          </a:xfrm>
          <a:prstGeom prst="bentConnector3">
            <a:avLst>
              <a:gd name="adj1" fmla="val 1439546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11" idx="2"/>
            <a:endCxn id="51" idx="2"/>
          </p:cNvCxnSpPr>
          <p:nvPr/>
        </p:nvCxnSpPr>
        <p:spPr>
          <a:xfrm rot="16200000" flipH="1">
            <a:off x="5500427" y="4495800"/>
            <a:ext cx="1588" cy="4000500"/>
          </a:xfrm>
          <a:prstGeom prst="bentConnector3">
            <a:avLst>
              <a:gd name="adj1" fmla="val 1439546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10" idx="3"/>
            <a:endCxn id="14" idx="1"/>
          </p:cNvCxnSpPr>
          <p:nvPr/>
        </p:nvCxnSpPr>
        <p:spPr>
          <a:xfrm flipV="1">
            <a:off x="4250804" y="3940175"/>
            <a:ext cx="676796" cy="22225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10" idx="3"/>
            <a:endCxn id="15" idx="1"/>
          </p:cNvCxnSpPr>
          <p:nvPr/>
        </p:nvCxnSpPr>
        <p:spPr>
          <a:xfrm>
            <a:off x="4250804" y="4162425"/>
            <a:ext cx="676796" cy="48895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stCxn id="10" idx="3"/>
            <a:endCxn id="16" idx="1"/>
          </p:cNvCxnSpPr>
          <p:nvPr/>
        </p:nvCxnSpPr>
        <p:spPr>
          <a:xfrm>
            <a:off x="4250804" y="4162425"/>
            <a:ext cx="676796" cy="12446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6927850" y="3073400"/>
            <a:ext cx="1501254" cy="5778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Map-Based Visualisation</a:t>
            </a:r>
            <a:endParaRPr lang="en-ZA" sz="1400" dirty="0"/>
          </a:p>
        </p:txBody>
      </p:sp>
      <p:cxnSp>
        <p:nvCxnSpPr>
          <p:cNvPr id="64" name="Shape 63"/>
          <p:cNvCxnSpPr>
            <a:stCxn id="14" idx="3"/>
            <a:endCxn id="62" idx="2"/>
          </p:cNvCxnSpPr>
          <p:nvPr/>
        </p:nvCxnSpPr>
        <p:spPr>
          <a:xfrm flipV="1">
            <a:off x="6428854" y="3651250"/>
            <a:ext cx="1249623" cy="288925"/>
          </a:xfrm>
          <a:prstGeom prst="bentConnector2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hape 65"/>
          <p:cNvCxnSpPr>
            <a:stCxn id="62" idx="2"/>
            <a:endCxn id="15" idx="3"/>
          </p:cNvCxnSpPr>
          <p:nvPr/>
        </p:nvCxnSpPr>
        <p:spPr>
          <a:xfrm rot="5400000">
            <a:off x="6553604" y="3526501"/>
            <a:ext cx="1000125" cy="124962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hape 67"/>
          <p:cNvCxnSpPr>
            <a:stCxn id="62" idx="2"/>
            <a:endCxn id="16" idx="3"/>
          </p:cNvCxnSpPr>
          <p:nvPr/>
        </p:nvCxnSpPr>
        <p:spPr>
          <a:xfrm rot="5400000">
            <a:off x="6175779" y="3904326"/>
            <a:ext cx="1755775" cy="124962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>
            <a:stCxn id="6" idx="3"/>
            <a:endCxn id="11" idx="1"/>
          </p:cNvCxnSpPr>
          <p:nvPr/>
        </p:nvCxnSpPr>
        <p:spPr>
          <a:xfrm>
            <a:off x="2117204" y="1362076"/>
            <a:ext cx="632346" cy="484504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8" idx="3"/>
            <a:endCxn id="47" idx="1"/>
          </p:cNvCxnSpPr>
          <p:nvPr/>
        </p:nvCxnSpPr>
        <p:spPr>
          <a:xfrm>
            <a:off x="4250804" y="2073275"/>
            <a:ext cx="45454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937896" y="1784350"/>
            <a:ext cx="1501254" cy="5778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Meta-Data Collections</a:t>
            </a:r>
            <a:endParaRPr lang="en-ZA" sz="1400" dirty="0"/>
          </a:p>
        </p:txBody>
      </p:sp>
      <p:cxnSp>
        <p:nvCxnSpPr>
          <p:cNvPr id="75" name="Elbow Connector 74"/>
          <p:cNvCxnSpPr>
            <a:stCxn id="47" idx="3"/>
            <a:endCxn id="73" idx="1"/>
          </p:cNvCxnSpPr>
          <p:nvPr/>
        </p:nvCxnSpPr>
        <p:spPr>
          <a:xfrm>
            <a:off x="6206604" y="2073275"/>
            <a:ext cx="73129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/>
          <p:cNvCxnSpPr>
            <a:stCxn id="62" idx="0"/>
            <a:endCxn id="73" idx="2"/>
          </p:cNvCxnSpPr>
          <p:nvPr/>
        </p:nvCxnSpPr>
        <p:spPr>
          <a:xfrm rot="5400000" flipH="1" flipV="1">
            <a:off x="7327900" y="2712777"/>
            <a:ext cx="711200" cy="10046"/>
          </a:xfrm>
          <a:prstGeom prst="bentConnector3">
            <a:avLst>
              <a:gd name="adj1" fmla="val 50000"/>
            </a:avLst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stCxn id="9" idx="3"/>
            <a:endCxn id="73" idx="1"/>
          </p:cNvCxnSpPr>
          <p:nvPr/>
        </p:nvCxnSpPr>
        <p:spPr>
          <a:xfrm flipV="1">
            <a:off x="4250804" y="2073275"/>
            <a:ext cx="2687092" cy="711200"/>
          </a:xfrm>
          <a:prstGeom prst="bentConnector3">
            <a:avLst>
              <a:gd name="adj1" fmla="val 8491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Banner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1250950"/>
            <a:ext cx="8848725" cy="1314450"/>
          </a:xfrm>
          <a:prstGeom prst="roundRect">
            <a:avLst>
              <a:gd name="adj" fmla="val 20281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6883400" y="1339850"/>
            <a:ext cx="2044700" cy="1143008"/>
          </a:xfrm>
          <a:prstGeom prst="roundRect">
            <a:avLst>
              <a:gd name="adj" fmla="val 1303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17510" t="34953" b="22942"/>
          <a:stretch>
            <a:fillRect/>
          </a:stretch>
        </p:blipFill>
        <p:spPr bwMode="auto">
          <a:xfrm>
            <a:off x="215900" y="1384300"/>
            <a:ext cx="2094094" cy="594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871672" y="1435102"/>
            <a:ext cx="22531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SOUTH AFRICAN  EARTH </a:t>
            </a:r>
          </a:p>
          <a:p>
            <a:r>
              <a:rPr lang="en-Z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OBSERVATION STRATEGY</a:t>
            </a:r>
            <a:endParaRPr lang="en-ZA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" name="Picture 9" descr="NRF_SAEON_CSIR_DST.png"/>
          <p:cNvPicPr>
            <a:picLocks noChangeAspect="1"/>
          </p:cNvPicPr>
          <p:nvPr/>
        </p:nvPicPr>
        <p:blipFill>
          <a:blip r:embed="rId4" cstate="print"/>
          <a:srcRect l="66615"/>
          <a:stretch>
            <a:fillRect/>
          </a:stretch>
        </p:blipFill>
        <p:spPr>
          <a:xfrm>
            <a:off x="6925289" y="1498600"/>
            <a:ext cx="1958361" cy="90805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68275" y="2984500"/>
            <a:ext cx="8848725" cy="1314450"/>
            <a:chOff x="168275" y="2984500"/>
            <a:chExt cx="8848725" cy="131445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8275" y="2984500"/>
              <a:ext cx="8848725" cy="1314450"/>
            </a:xfrm>
            <a:prstGeom prst="roundRect">
              <a:avLst>
                <a:gd name="adj" fmla="val 20281"/>
              </a:avLst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Rounded Rectangle 11"/>
            <p:cNvSpPr/>
            <p:nvPr/>
          </p:nvSpPr>
          <p:spPr>
            <a:xfrm>
              <a:off x="6880225" y="3073400"/>
              <a:ext cx="2044700" cy="1143008"/>
            </a:xfrm>
            <a:prstGeom prst="roundRect">
              <a:avLst>
                <a:gd name="adj" fmla="val 130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l="17510" t="34953" b="22942"/>
            <a:stretch>
              <a:fillRect/>
            </a:stretch>
          </p:blipFill>
          <p:spPr bwMode="auto">
            <a:xfrm>
              <a:off x="212725" y="3117850"/>
              <a:ext cx="2094094" cy="594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1868497" y="3168652"/>
              <a:ext cx="22531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SOUTH AFRICAN  EARTH </a:t>
              </a:r>
            </a:p>
            <a:p>
              <a:r>
                <a:rPr lang="en-ZA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OBSERVATION STRATEGY</a:t>
              </a:r>
              <a:endParaRPr lang="en-ZA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15" name="Picture 14" descr="NRF_SAEON_CSIR_DST.png"/>
            <p:cNvPicPr>
              <a:picLocks noChangeAspect="1"/>
            </p:cNvPicPr>
            <p:nvPr/>
          </p:nvPicPr>
          <p:blipFill>
            <a:blip r:embed="rId4" cstate="print"/>
            <a:srcRect l="66615"/>
            <a:stretch>
              <a:fillRect/>
            </a:stretch>
          </p:blipFill>
          <p:spPr>
            <a:xfrm>
              <a:off x="6922114" y="3232150"/>
              <a:ext cx="1958361" cy="908050"/>
            </a:xfrm>
            <a:prstGeom prst="rect">
              <a:avLst/>
            </a:prstGeom>
          </p:spPr>
        </p:pic>
      </p:grpSp>
      <p:pic>
        <p:nvPicPr>
          <p:cNvPr id="17" name="Picture 16" descr="logo_saeo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7525" y="4540250"/>
            <a:ext cx="8966475" cy="14324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6350" y="-4763"/>
            <a:ext cx="9156700" cy="687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Group 14"/>
          <p:cNvGrpSpPr/>
          <p:nvPr/>
        </p:nvGrpSpPr>
        <p:grpSpPr>
          <a:xfrm>
            <a:off x="1669143" y="703669"/>
            <a:ext cx="6975665" cy="5610045"/>
            <a:chOff x="826636" y="-627904"/>
            <a:chExt cx="9673293" cy="7485904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161035" y="1628775"/>
              <a:ext cx="7296150" cy="5229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16" descr="SAEON NRF.pn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2001" y="5936619"/>
              <a:ext cx="2082800" cy="826402"/>
            </a:xfrm>
            <a:prstGeom prst="rect">
              <a:avLst/>
            </a:prstGeom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881" t="31689" r="45976" b="50516"/>
            <a:stretch>
              <a:fillRect/>
            </a:stretch>
          </p:blipFill>
          <p:spPr bwMode="auto">
            <a:xfrm>
              <a:off x="8264729" y="-627904"/>
              <a:ext cx="2235200" cy="896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TextBox 18"/>
            <p:cNvSpPr txBox="1"/>
            <p:nvPr/>
          </p:nvSpPr>
          <p:spPr>
            <a:xfrm>
              <a:off x="914400" y="2074460"/>
              <a:ext cx="7518400" cy="985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400" b="1" dirty="0" smtClean="0">
                  <a:solidFill>
                    <a:schemeClr val="accent2">
                      <a:lumMod val="50000"/>
                    </a:schemeClr>
                  </a:solidFill>
                </a:rPr>
                <a:t>SAEOS (The South African Earth Observation Strategy) directly supports the access to and visualization of data  dealing with the societal benefit areas identified by GEO.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07143" y="3003867"/>
              <a:ext cx="7518400" cy="1273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400" dirty="0" smtClean="0">
                  <a:solidFill>
                    <a:schemeClr val="accent2">
                      <a:lumMod val="50000"/>
                    </a:schemeClr>
                  </a:solidFill>
                </a:rPr>
                <a:t>Through strong partnerships, and in collaboration with the South African Environmental Observation  Network (SAEON), SAEOS provides both a sustainable technical platform and long-term data and preservation of such data. </a:t>
              </a:r>
              <a:endParaRPr lang="en-ZA" sz="14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6636" y="4301491"/>
              <a:ext cx="3251879" cy="1355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00" dirty="0" smtClean="0"/>
                <a:t>The SAEOS Platform implements GEO recommendations for interoperability with other GEOSS components – opening up access to South African Earth and Environmental Data to researchers and decision-makers everywhere.</a:t>
              </a:r>
              <a:endParaRPr lang="en-ZA" sz="100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741711" y="5994392"/>
            <a:ext cx="20029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100" b="1" dirty="0" smtClean="0">
                <a:solidFill>
                  <a:srgbClr val="0070C0"/>
                </a:solidFill>
              </a:rPr>
              <a:t>12451</a:t>
            </a:r>
            <a:r>
              <a:rPr lang="en-ZA" sz="1100" dirty="0" smtClean="0"/>
              <a:t> </a:t>
            </a:r>
            <a:r>
              <a:rPr lang="en-ZA" sz="1100" dirty="0" smtClean="0">
                <a:solidFill>
                  <a:schemeClr val="bg1">
                    <a:lumMod val="50000"/>
                  </a:schemeClr>
                </a:solidFill>
              </a:rPr>
              <a:t>Records from</a:t>
            </a:r>
            <a:r>
              <a:rPr lang="en-ZA" sz="1100" b="1" dirty="0" smtClean="0">
                <a:solidFill>
                  <a:srgbClr val="C00000"/>
                </a:solidFill>
              </a:rPr>
              <a:t>21</a:t>
            </a:r>
            <a:r>
              <a:rPr lang="en-ZA" sz="1100" dirty="0" smtClean="0">
                <a:solidFill>
                  <a:schemeClr val="bg1">
                    <a:lumMod val="50000"/>
                  </a:schemeClr>
                </a:solidFill>
              </a:rPr>
              <a:t> Partners</a:t>
            </a:r>
            <a:endParaRPr lang="en-ZA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93786" y="0"/>
            <a:ext cx="1250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Home Page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l="22145" t="21540"/>
          <a:stretch>
            <a:fillRect/>
          </a:stretch>
        </p:blipFill>
        <p:spPr bwMode="auto">
          <a:xfrm>
            <a:off x="0" y="0"/>
            <a:ext cx="142875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628650"/>
            <a:ext cx="3817937" cy="86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64999">
              <a:srgbClr val="F0EBD5"/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907143" y="1628775"/>
            <a:ext cx="7728862" cy="5229225"/>
            <a:chOff x="907143" y="1628775"/>
            <a:chExt cx="7728862" cy="522922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161035" y="1628775"/>
              <a:ext cx="7296150" cy="5229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6" descr="SAEON NRF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72913" y="5588008"/>
              <a:ext cx="2082800" cy="826402"/>
            </a:xfrm>
            <a:prstGeom prst="rect">
              <a:avLst/>
            </a:prstGeom>
          </p:spPr>
        </p:pic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881" t="31689" r="45976" b="50516"/>
            <a:stretch>
              <a:fillRect/>
            </a:stretch>
          </p:blipFill>
          <p:spPr bwMode="auto">
            <a:xfrm>
              <a:off x="958538" y="5530967"/>
              <a:ext cx="2235200" cy="896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914400" y="2074460"/>
              <a:ext cx="75183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600" b="1" dirty="0" smtClean="0">
                  <a:solidFill>
                    <a:schemeClr val="accent2">
                      <a:lumMod val="50000"/>
                    </a:schemeClr>
                  </a:solidFill>
                </a:rPr>
                <a:t>SAEOS (The South African Earth Observation Strategy) directly supports the access to and visualization of data  dealing with the societal benefit areas identified by GEO.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07143" y="2880003"/>
              <a:ext cx="75183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600" dirty="0" smtClean="0">
                  <a:solidFill>
                    <a:schemeClr val="accent2">
                      <a:lumMod val="50000"/>
                    </a:schemeClr>
                  </a:solidFill>
                </a:rPr>
                <a:t>Through strong partnerships, and in collaboration with the South African Environmental Observation  Network (SAEON), SAEOS provides both a sustainable technical platform and long-term data and preservation of such data. </a:t>
              </a:r>
              <a:endParaRPr lang="en-ZA" sz="16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57945" y="3888746"/>
              <a:ext cx="3120569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400" dirty="0" smtClean="0"/>
                <a:t>The SAEOS Platform implements GEO recommendations for interoperability with other GEOSS components – opening up access to South African Earth and Environmental Data to researchers and decision-makers everywhere.</a:t>
              </a:r>
              <a:endParaRPr lang="en-ZA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86405" y="6154056"/>
              <a:ext cx="314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ZA" sz="1400" b="1" dirty="0" smtClean="0">
                  <a:solidFill>
                    <a:srgbClr val="0070C0"/>
                  </a:solidFill>
                </a:rPr>
                <a:t>12451</a:t>
              </a:r>
              <a:r>
                <a:rPr lang="en-ZA" sz="1400" dirty="0" smtClean="0"/>
                <a:t> </a:t>
              </a:r>
              <a:r>
                <a:rPr lang="en-ZA" sz="1400" dirty="0" smtClean="0">
                  <a:solidFill>
                    <a:schemeClr val="bg1">
                      <a:lumMod val="50000"/>
                    </a:schemeClr>
                  </a:solidFill>
                </a:rPr>
                <a:t>Records from</a:t>
              </a:r>
              <a:r>
                <a:rPr lang="en-ZA" sz="1400" b="1" dirty="0" smtClean="0">
                  <a:solidFill>
                    <a:srgbClr val="C00000"/>
                  </a:solidFill>
                </a:rPr>
                <a:t>21</a:t>
              </a:r>
              <a:r>
                <a:rPr lang="en-ZA" sz="1400" dirty="0" smtClean="0">
                  <a:solidFill>
                    <a:schemeClr val="bg1">
                      <a:lumMod val="50000"/>
                    </a:schemeClr>
                  </a:solidFill>
                </a:rPr>
                <a:t> Partners</a:t>
              </a:r>
              <a:endParaRPr lang="en-ZA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893786" y="0"/>
            <a:ext cx="1250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Home Page</a:t>
            </a:r>
            <a:endParaRPr lang="en-ZA" dirty="0"/>
          </a:p>
        </p:txBody>
      </p:sp>
      <p:sp>
        <p:nvSpPr>
          <p:cNvPr id="17" name="Rectangle 16"/>
          <p:cNvSpPr/>
          <p:nvPr/>
        </p:nvSpPr>
        <p:spPr>
          <a:xfrm>
            <a:off x="0" y="406401"/>
            <a:ext cx="9144000" cy="1204685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35000">
                <a:schemeClr val="accent6">
                  <a:tint val="37000"/>
                  <a:satMod val="300000"/>
                  <a:alpha val="21000"/>
                </a:schemeClr>
              </a:gs>
              <a:gs pos="100000">
                <a:schemeClr val="accent3">
                  <a:lumMod val="40000"/>
                  <a:lumOff val="60000"/>
                  <a:alpha val="59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grpSp>
        <p:nvGrpSpPr>
          <p:cNvPr id="2" name="Group 3"/>
          <p:cNvGrpSpPr/>
          <p:nvPr/>
        </p:nvGrpSpPr>
        <p:grpSpPr>
          <a:xfrm>
            <a:off x="537388" y="726031"/>
            <a:ext cx="4353453" cy="635577"/>
            <a:chOff x="3411528" y="4216398"/>
            <a:chExt cx="4353453" cy="635577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t="34953" b="22942"/>
            <a:stretch>
              <a:fillRect/>
            </a:stretch>
          </p:blipFill>
          <p:spPr bwMode="auto">
            <a:xfrm>
              <a:off x="3411528" y="4216398"/>
              <a:ext cx="2538594" cy="594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5511800" y="4267200"/>
              <a:ext cx="22531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600" dirty="0" smtClean="0">
                  <a:solidFill>
                    <a:schemeClr val="bg1">
                      <a:lumMod val="50000"/>
                    </a:schemeClr>
                  </a:solidFill>
                </a:rPr>
                <a:t>SOUTH AFRICAN  EARTH </a:t>
              </a:r>
            </a:p>
            <a:p>
              <a:r>
                <a:rPr lang="en-ZA" sz="1600" dirty="0" smtClean="0">
                  <a:solidFill>
                    <a:schemeClr val="bg1">
                      <a:lumMod val="50000"/>
                    </a:schemeClr>
                  </a:solidFill>
                </a:rPr>
                <a:t>OBSERVATION STRATEGY</a:t>
              </a:r>
              <a:endParaRPr lang="en-ZA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44923" y="1628775"/>
            <a:ext cx="729615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3"/>
          <p:cNvGrpSpPr/>
          <p:nvPr/>
        </p:nvGrpSpPr>
        <p:grpSpPr>
          <a:xfrm>
            <a:off x="537388" y="943741"/>
            <a:ext cx="4353453" cy="635577"/>
            <a:chOff x="3411528" y="4216398"/>
            <a:chExt cx="4353453" cy="635577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t="34953" b="22942"/>
            <a:stretch>
              <a:fillRect/>
            </a:stretch>
          </p:blipFill>
          <p:spPr bwMode="auto">
            <a:xfrm>
              <a:off x="3411528" y="4216398"/>
              <a:ext cx="2538594" cy="594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5511800" y="4267200"/>
              <a:ext cx="22531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600" dirty="0" smtClean="0">
                  <a:solidFill>
                    <a:schemeClr val="bg1">
                      <a:lumMod val="50000"/>
                    </a:schemeClr>
                  </a:solidFill>
                </a:rPr>
                <a:t>SOUTH AFRICAN  EARTH </a:t>
              </a:r>
            </a:p>
            <a:p>
              <a:r>
                <a:rPr lang="en-ZA" sz="1600" dirty="0" smtClean="0">
                  <a:solidFill>
                    <a:schemeClr val="bg1">
                      <a:lumMod val="50000"/>
                    </a:schemeClr>
                  </a:solidFill>
                </a:rPr>
                <a:t>OBSERVATION STRATEGY</a:t>
              </a:r>
              <a:endParaRPr lang="en-ZA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14400" y="2074460"/>
            <a:ext cx="7518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 smtClean="0"/>
              <a:t>SAEOS (The South African Earth Observation Strategy) directly supports the access to and visualization of data  dealing with the societal benefit areas identified by GEO. </a:t>
            </a:r>
          </a:p>
          <a:p>
            <a:endParaRPr lang="en-ZA" sz="1600" dirty="0" smtClean="0"/>
          </a:p>
          <a:p>
            <a:r>
              <a:rPr lang="en-ZA" sz="1600" dirty="0" smtClean="0"/>
              <a:t>Through strong partnerships, and in collaboration with the South African Environmental Observation  Network (SAEON), SAEOS provides both a sustainable technical platform and long-term data and preservation </a:t>
            </a:r>
            <a:endParaRPr lang="en-ZA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957945" y="3888746"/>
            <a:ext cx="312056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The SAEOS Platform implements GEO recommendations for interoperability with other GEOSS components – opening up access to South African Earth and Environmental Data to researchers and decision-makers everywhere.</a:t>
            </a:r>
            <a:endParaRPr lang="en-ZA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5" y="6154056"/>
            <a:ext cx="314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b="1" dirty="0" smtClean="0">
                <a:solidFill>
                  <a:srgbClr val="0070C0"/>
                </a:solidFill>
              </a:rPr>
              <a:t>12451</a:t>
            </a:r>
            <a:r>
              <a:rPr lang="en-ZA" sz="1400" dirty="0" smtClean="0"/>
              <a:t> </a:t>
            </a:r>
            <a:r>
              <a:rPr lang="en-ZA" sz="1400" dirty="0" smtClean="0">
                <a:solidFill>
                  <a:schemeClr val="bg1">
                    <a:lumMod val="50000"/>
                  </a:schemeClr>
                </a:solidFill>
              </a:rPr>
              <a:t>Records from</a:t>
            </a:r>
            <a:r>
              <a:rPr lang="en-ZA" sz="1400" b="1" dirty="0" smtClean="0">
                <a:solidFill>
                  <a:srgbClr val="C00000"/>
                </a:solidFill>
              </a:rPr>
              <a:t>21</a:t>
            </a:r>
            <a:r>
              <a:rPr lang="en-ZA" sz="1400" dirty="0" smtClean="0">
                <a:solidFill>
                  <a:schemeClr val="bg1">
                    <a:lumMod val="50000"/>
                  </a:schemeClr>
                </a:solidFill>
              </a:rPr>
              <a:t> Partners</a:t>
            </a:r>
            <a:endParaRPr lang="en-ZA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 descr="SAEON NRF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2913" y="5588008"/>
            <a:ext cx="2082800" cy="826402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81" t="31689" r="45976" b="50516"/>
          <a:stretch>
            <a:fillRect/>
          </a:stretch>
        </p:blipFill>
        <p:spPr bwMode="auto">
          <a:xfrm>
            <a:off x="958538" y="5530967"/>
            <a:ext cx="2235200" cy="896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7893786" y="0"/>
            <a:ext cx="1250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Home Page</a:t>
            </a:r>
            <a:endParaRPr lang="en-Z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r="36846" b="61940"/>
          <a:stretch>
            <a:fillRect/>
          </a:stretch>
        </p:blipFill>
        <p:spPr bwMode="auto">
          <a:xfrm>
            <a:off x="25734" y="706437"/>
            <a:ext cx="9118266" cy="41268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oup 23"/>
          <p:cNvGrpSpPr/>
          <p:nvPr/>
        </p:nvGrpSpPr>
        <p:grpSpPr>
          <a:xfrm>
            <a:off x="542471" y="3331029"/>
            <a:ext cx="1090613" cy="358775"/>
            <a:chOff x="542471" y="3371396"/>
            <a:chExt cx="1090613" cy="358775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b="23649"/>
            <a:stretch>
              <a:fillRect/>
            </a:stretch>
          </p:blipFill>
          <p:spPr bwMode="auto">
            <a:xfrm>
              <a:off x="542471" y="3371396"/>
              <a:ext cx="1090613" cy="35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TextBox 11"/>
            <p:cNvSpPr txBox="1"/>
            <p:nvPr/>
          </p:nvSpPr>
          <p:spPr>
            <a:xfrm>
              <a:off x="783771" y="3396342"/>
              <a:ext cx="6303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b="1" dirty="0" smtClean="0">
                  <a:solidFill>
                    <a:schemeClr val="bg1">
                      <a:lumMod val="95000"/>
                    </a:schemeClr>
                  </a:solidFill>
                </a:rPr>
                <a:t>Home</a:t>
              </a:r>
              <a:endParaRPr lang="en-ZA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77760" y="3331029"/>
            <a:ext cx="1085850" cy="384628"/>
            <a:chOff x="5683703" y="4927601"/>
            <a:chExt cx="1085850" cy="384628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b="17026"/>
            <a:stretch>
              <a:fillRect/>
            </a:stretch>
          </p:blipFill>
          <p:spPr bwMode="auto">
            <a:xfrm>
              <a:off x="5683703" y="4927601"/>
              <a:ext cx="1085850" cy="384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>
            <a:xfrm>
              <a:off x="5818792" y="4971143"/>
              <a:ext cx="8156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b="1" dirty="0" smtClean="0">
                  <a:solidFill>
                    <a:schemeClr val="bg1">
                      <a:lumMod val="50000"/>
                    </a:schemeClr>
                  </a:solidFill>
                </a:rPr>
                <a:t>Partners</a:t>
              </a:r>
              <a:endParaRPr lang="en-ZA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773589" y="3331029"/>
            <a:ext cx="1085850" cy="384628"/>
            <a:chOff x="5683703" y="4927601"/>
            <a:chExt cx="1085850" cy="384628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b="17026"/>
            <a:stretch>
              <a:fillRect/>
            </a:stretch>
          </p:blipFill>
          <p:spPr bwMode="auto">
            <a:xfrm>
              <a:off x="5683703" y="4927601"/>
              <a:ext cx="1085850" cy="384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TextBox 16"/>
            <p:cNvSpPr txBox="1"/>
            <p:nvPr/>
          </p:nvSpPr>
          <p:spPr>
            <a:xfrm>
              <a:off x="5818792" y="4971143"/>
              <a:ext cx="6806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b="1" dirty="0" smtClean="0">
                  <a:solidFill>
                    <a:schemeClr val="bg1">
                      <a:lumMod val="50000"/>
                    </a:schemeClr>
                  </a:solidFill>
                </a:rPr>
                <a:t>Search</a:t>
              </a:r>
              <a:endParaRPr lang="en-ZA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883932" y="3331029"/>
            <a:ext cx="1085850" cy="384628"/>
            <a:chOff x="5683703" y="4927601"/>
            <a:chExt cx="1085850" cy="384628"/>
          </a:xfrm>
        </p:grpSpPr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b="17026"/>
            <a:stretch>
              <a:fillRect/>
            </a:stretch>
          </p:blipFill>
          <p:spPr bwMode="auto">
            <a:xfrm>
              <a:off x="5683703" y="4927601"/>
              <a:ext cx="1085850" cy="384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TextBox 19"/>
            <p:cNvSpPr txBox="1"/>
            <p:nvPr/>
          </p:nvSpPr>
          <p:spPr>
            <a:xfrm>
              <a:off x="5818792" y="4971143"/>
              <a:ext cx="7922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b="1" dirty="0" smtClean="0">
                  <a:solidFill>
                    <a:schemeClr val="bg1">
                      <a:lumMod val="50000"/>
                    </a:schemeClr>
                  </a:solidFill>
                </a:rPr>
                <a:t>Services</a:t>
              </a:r>
              <a:endParaRPr lang="en-ZA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994276" y="3331029"/>
            <a:ext cx="1166077" cy="384628"/>
            <a:chOff x="5683703" y="4927601"/>
            <a:chExt cx="1166077" cy="384628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b="17026"/>
            <a:stretch>
              <a:fillRect/>
            </a:stretch>
          </p:blipFill>
          <p:spPr bwMode="auto">
            <a:xfrm>
              <a:off x="5683703" y="4927601"/>
              <a:ext cx="1085850" cy="384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3" name="TextBox 22"/>
            <p:cNvSpPr txBox="1"/>
            <p:nvPr/>
          </p:nvSpPr>
          <p:spPr>
            <a:xfrm>
              <a:off x="5740398" y="4971143"/>
              <a:ext cx="11093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400" b="1" dirty="0" smtClean="0">
                  <a:solidFill>
                    <a:schemeClr val="bg1">
                      <a:lumMod val="50000"/>
                    </a:schemeClr>
                  </a:solidFill>
                </a:rPr>
                <a:t>Documents</a:t>
              </a:r>
              <a:endParaRPr lang="en-ZA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251" y="1752598"/>
            <a:ext cx="6863500" cy="1121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Detail: Home Page Tabs and Banner</a:t>
            </a:r>
            <a:endParaRPr lang="en-Z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7175" b="36615"/>
          <a:stretch>
            <a:fillRect/>
          </a:stretch>
        </p:blipFill>
        <p:spPr bwMode="auto">
          <a:xfrm>
            <a:off x="10980" y="887866"/>
            <a:ext cx="9133020" cy="5970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b="12411"/>
          <a:stretch>
            <a:fillRect/>
          </a:stretch>
        </p:blipFill>
        <p:spPr bwMode="auto">
          <a:xfrm>
            <a:off x="6879770" y="4844597"/>
            <a:ext cx="1816100" cy="201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7599" y="2036096"/>
            <a:ext cx="3208564" cy="4734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 b="19527"/>
          <a:stretch>
            <a:fillRect/>
          </a:stretch>
        </p:blipFill>
        <p:spPr bwMode="auto">
          <a:xfrm>
            <a:off x="2551566" y="2209135"/>
            <a:ext cx="2865437" cy="6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664279" y="2373100"/>
            <a:ext cx="2508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 smtClean="0">
                <a:solidFill>
                  <a:schemeClr val="accent3">
                    <a:lumMod val="50000"/>
                  </a:schemeClr>
                </a:solidFill>
              </a:rPr>
              <a:t>Societal Benefit Areas</a:t>
            </a:r>
            <a:endParaRPr lang="en-ZA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93055" y="3486846"/>
            <a:ext cx="649318" cy="48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620735" y="3055274"/>
            <a:ext cx="2719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/>
              <a:t>Predefined Searches for Data On …</a:t>
            </a:r>
            <a:endParaRPr lang="en-ZA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215819" y="3556017"/>
            <a:ext cx="2119087" cy="312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Disasters</a:t>
            </a:r>
            <a:endParaRPr lang="en-ZA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522084" y="3994847"/>
            <a:ext cx="650081" cy="4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3208562" y="4071276"/>
            <a:ext cx="2119087" cy="312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Health</a:t>
            </a:r>
            <a:endParaRPr lang="en-ZA" sz="1400" dirty="0"/>
          </a:p>
        </p:txBody>
      </p:sp>
      <p:cxnSp>
        <p:nvCxnSpPr>
          <p:cNvPr id="13" name="Elbow Connector 12"/>
          <p:cNvCxnSpPr>
            <a:stCxn id="5122" idx="1"/>
            <a:endCxn id="5" idx="3"/>
          </p:cNvCxnSpPr>
          <p:nvPr/>
        </p:nvCxnSpPr>
        <p:spPr>
          <a:xfrm rot="10800000">
            <a:off x="5596164" y="4403513"/>
            <a:ext cx="1283607" cy="1447786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551112" y="4546388"/>
            <a:ext cx="650081" cy="4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3230334" y="4586532"/>
            <a:ext cx="2119087" cy="312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Energy</a:t>
            </a:r>
            <a:endParaRPr lang="en-ZA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845705" y="5261446"/>
            <a:ext cx="2119087" cy="312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etc …</a:t>
            </a:r>
            <a:endParaRPr lang="en-ZA" sz="140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err="1" smtClean="0"/>
              <a:t>Portlet</a:t>
            </a:r>
            <a:r>
              <a:rPr lang="en-ZA" dirty="0" smtClean="0"/>
              <a:t>: Societal Benefit Area Searches</a:t>
            </a:r>
            <a:endParaRPr lang="en-Z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026" name="Picture 2" descr="Societal Benefit Area of Climat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7050" y="6403975"/>
            <a:ext cx="371475" cy="276225"/>
          </a:xfrm>
          <a:prstGeom prst="rect">
            <a:avLst/>
          </a:prstGeom>
          <a:noFill/>
        </p:spPr>
      </p:pic>
      <p:pic>
        <p:nvPicPr>
          <p:cNvPr id="7" name="Picture 6" descr="x_sba_icon_ag_normal.gif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897"/>
          <a:stretch>
            <a:fillRect/>
          </a:stretch>
        </p:blipFill>
        <p:spPr>
          <a:xfrm>
            <a:off x="660400" y="1388886"/>
            <a:ext cx="238125" cy="276225"/>
          </a:xfrm>
          <a:prstGeom prst="rect">
            <a:avLst/>
          </a:prstGeom>
        </p:spPr>
      </p:pic>
      <p:pic>
        <p:nvPicPr>
          <p:cNvPr id="8" name="Picture 7" descr="x_sba_icon_bi_normal.gif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897"/>
          <a:stretch>
            <a:fillRect/>
          </a:stretch>
        </p:blipFill>
        <p:spPr>
          <a:xfrm>
            <a:off x="660400" y="762000"/>
            <a:ext cx="238125" cy="276225"/>
          </a:xfrm>
          <a:prstGeom prst="rect">
            <a:avLst/>
          </a:prstGeom>
        </p:spPr>
      </p:pic>
      <p:pic>
        <p:nvPicPr>
          <p:cNvPr id="9" name="Picture 8" descr="x_sba_icon_cl_normal.gi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897"/>
          <a:stretch>
            <a:fillRect/>
          </a:stretch>
        </p:blipFill>
        <p:spPr>
          <a:xfrm>
            <a:off x="660400" y="2015772"/>
            <a:ext cx="238125" cy="276225"/>
          </a:xfrm>
          <a:prstGeom prst="rect">
            <a:avLst/>
          </a:prstGeom>
        </p:spPr>
      </p:pic>
      <p:pic>
        <p:nvPicPr>
          <p:cNvPr id="10" name="Picture 9" descr="x_sba_icon_di_normal.gif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897"/>
          <a:stretch>
            <a:fillRect/>
          </a:stretch>
        </p:blipFill>
        <p:spPr>
          <a:xfrm>
            <a:off x="660400" y="2642658"/>
            <a:ext cx="238125" cy="276225"/>
          </a:xfrm>
          <a:prstGeom prst="rect">
            <a:avLst/>
          </a:prstGeom>
        </p:spPr>
      </p:pic>
      <p:pic>
        <p:nvPicPr>
          <p:cNvPr id="11" name="Picture 10" descr="x_sba_icon_ec_normal.gif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897"/>
          <a:stretch>
            <a:fillRect/>
          </a:stretch>
        </p:blipFill>
        <p:spPr>
          <a:xfrm>
            <a:off x="660400" y="3269544"/>
            <a:ext cx="238125" cy="276225"/>
          </a:xfrm>
          <a:prstGeom prst="rect">
            <a:avLst/>
          </a:prstGeom>
        </p:spPr>
      </p:pic>
      <p:pic>
        <p:nvPicPr>
          <p:cNvPr id="12" name="Picture 11" descr="x_sba_icon_en_normal.gi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897"/>
          <a:stretch>
            <a:fillRect/>
          </a:stretch>
        </p:blipFill>
        <p:spPr>
          <a:xfrm>
            <a:off x="660400" y="3896430"/>
            <a:ext cx="238125" cy="276225"/>
          </a:xfrm>
          <a:prstGeom prst="rect">
            <a:avLst/>
          </a:prstGeom>
        </p:spPr>
      </p:pic>
      <p:pic>
        <p:nvPicPr>
          <p:cNvPr id="13" name="Picture 12" descr="x_sba_icon_he_normal.gif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897"/>
          <a:stretch>
            <a:fillRect/>
          </a:stretch>
        </p:blipFill>
        <p:spPr>
          <a:xfrm>
            <a:off x="660400" y="4523316"/>
            <a:ext cx="238125" cy="276225"/>
          </a:xfrm>
          <a:prstGeom prst="rect">
            <a:avLst/>
          </a:prstGeom>
        </p:spPr>
      </p:pic>
      <p:pic>
        <p:nvPicPr>
          <p:cNvPr id="14" name="Picture 13" descr="x_sba_icon_wa_normal.gif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897"/>
          <a:stretch>
            <a:fillRect/>
          </a:stretch>
        </p:blipFill>
        <p:spPr>
          <a:xfrm>
            <a:off x="660400" y="5150202"/>
            <a:ext cx="238125" cy="276225"/>
          </a:xfrm>
          <a:prstGeom prst="rect">
            <a:avLst/>
          </a:prstGeom>
        </p:spPr>
      </p:pic>
      <p:pic>
        <p:nvPicPr>
          <p:cNvPr id="15" name="Picture 14" descr="x_sba_icon_we_normal.gif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5897"/>
          <a:stretch>
            <a:fillRect/>
          </a:stretch>
        </p:blipFill>
        <p:spPr>
          <a:xfrm>
            <a:off x="660400" y="5777088"/>
            <a:ext cx="238125" cy="2762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3291</TotalTime>
  <Words>399</Words>
  <Application>Microsoft Office PowerPoint</Application>
  <PresentationFormat>On-screen Show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Custom Design</vt:lpstr>
      <vt:lpstr>Systems Engineering</vt:lpstr>
      <vt:lpstr>Site Map</vt:lpstr>
      <vt:lpstr>Banner</vt:lpstr>
      <vt:lpstr>Slide 4</vt:lpstr>
      <vt:lpstr>Slide 5</vt:lpstr>
      <vt:lpstr>Slide 6</vt:lpstr>
      <vt:lpstr>Detail: Home Page Tabs and Banner</vt:lpstr>
      <vt:lpstr>Portlet: Societal Benefit Area Searches</vt:lpstr>
      <vt:lpstr>Slide 9</vt:lpstr>
    </vt:vector>
  </TitlesOfParts>
  <Company>Home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20</cp:revision>
  <dcterms:created xsi:type="dcterms:W3CDTF">2009-10-19T13:09:11Z</dcterms:created>
  <dcterms:modified xsi:type="dcterms:W3CDTF">2009-11-08T02:43:58Z</dcterms:modified>
</cp:coreProperties>
</file>