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12" autoAdjust="0"/>
  </p:normalViewPr>
  <p:slideViewPr>
    <p:cSldViewPr snapToGrid="0" snapToObjects="1">
      <p:cViewPr varScale="1">
        <p:scale>
          <a:sx n="96" d="100"/>
          <a:sy n="96" d="100"/>
        </p:scale>
        <p:origin x="-12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2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2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0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8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1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42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3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79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7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6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7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6FE6D-5575-224F-A7A3-68A113FA28E4}" type="datetimeFigureOut">
              <a:rPr lang="en-US" smtClean="0"/>
              <a:t>2012/11/08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3F99C-D61A-6C46-A6C9-A65B40BD4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9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chart/interactive/docs/more_charts" TargetMode="External"/><Relationship Id="rId4" Type="http://schemas.openxmlformats.org/officeDocument/2006/relationships/hyperlink" Target="http://www.sencha.com/products/extjs/examples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elopers.google.com/chart/interactive/docs/gallery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Charting and Tabling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G336.3.24.1 Consolidated Charts and Tables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494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</a:t>
            </a:r>
            <a:r>
              <a:rPr lang="en-US" dirty="0" err="1" smtClean="0"/>
              <a:t>standardised</a:t>
            </a:r>
            <a:r>
              <a:rPr lang="en-US" dirty="0" smtClean="0"/>
              <a:t> data sources</a:t>
            </a:r>
          </a:p>
          <a:p>
            <a:r>
              <a:rPr lang="en-US" dirty="0" smtClean="0"/>
              <a:t>Mash-ups of distributed data sources</a:t>
            </a:r>
          </a:p>
          <a:p>
            <a:r>
              <a:rPr lang="en-US" dirty="0" smtClean="0"/>
              <a:t>Multiple presentation options</a:t>
            </a:r>
          </a:p>
          <a:p>
            <a:r>
              <a:rPr lang="en-US" dirty="0" smtClean="0"/>
              <a:t>Persistence and embedding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077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SensorWeb</a:t>
            </a:r>
            <a:endParaRPr lang="en-US" dirty="0" smtClean="0"/>
          </a:p>
          <a:p>
            <a:r>
              <a:rPr lang="en-US" dirty="0" smtClean="0"/>
              <a:t>HDF 4/5 (</a:t>
            </a:r>
            <a:r>
              <a:rPr lang="en-US" dirty="0" err="1" smtClean="0"/>
              <a:t>Meraka</a:t>
            </a:r>
            <a:r>
              <a:rPr lang="en-US" dirty="0" smtClean="0"/>
              <a:t>/ WAMIS Time Series)</a:t>
            </a:r>
          </a:p>
          <a:p>
            <a:r>
              <a:rPr lang="en-US" dirty="0" smtClean="0"/>
              <a:t>WFS</a:t>
            </a:r>
          </a:p>
          <a:p>
            <a:r>
              <a:rPr lang="en-US" dirty="0" smtClean="0"/>
              <a:t>Special WFS</a:t>
            </a:r>
          </a:p>
          <a:p>
            <a:r>
              <a:rPr lang="en-US" dirty="0" err="1" smtClean="0"/>
              <a:t>EcoGRID</a:t>
            </a:r>
            <a:r>
              <a:rPr lang="en-US" dirty="0" smtClean="0"/>
              <a:t>/ CSV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43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Mash-Ups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27908" cy="4830547"/>
          </a:xfrm>
        </p:spPr>
        <p:txBody>
          <a:bodyPr/>
          <a:lstStyle/>
          <a:p>
            <a:r>
              <a:rPr lang="en-US" dirty="0" smtClean="0"/>
              <a:t>Need to link on</a:t>
            </a:r>
          </a:p>
          <a:p>
            <a:pPr lvl="1"/>
            <a:r>
              <a:rPr lang="en-US" dirty="0" smtClean="0"/>
              <a:t>Dimension</a:t>
            </a:r>
          </a:p>
          <a:p>
            <a:pPr lvl="1"/>
            <a:endParaRPr lang="en-US" dirty="0"/>
          </a:p>
          <a:p>
            <a:r>
              <a:rPr lang="en-US" dirty="0" smtClean="0"/>
              <a:t>Non-Linked</a:t>
            </a:r>
            <a:endParaRPr lang="en-US" dirty="0"/>
          </a:p>
          <a:p>
            <a:pPr lvl="1"/>
            <a:r>
              <a:rPr lang="en-US" dirty="0" smtClean="0"/>
              <a:t>Shared independent variable</a:t>
            </a:r>
          </a:p>
          <a:p>
            <a:pPr lvl="1"/>
            <a:endParaRPr lang="en-US" dirty="0"/>
          </a:p>
          <a:p>
            <a:r>
              <a:rPr lang="en-US" dirty="0" smtClean="0"/>
              <a:t>Assumptions</a:t>
            </a:r>
          </a:p>
          <a:p>
            <a:pPr lvl="1"/>
            <a:r>
              <a:rPr lang="en-US" dirty="0" smtClean="0"/>
              <a:t>Aggregation is already correctly done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03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– Shared Dimension</a:t>
            </a:r>
            <a:endParaRPr lang="en-US" dirty="0"/>
          </a:p>
        </p:txBody>
      </p:sp>
      <p:pic>
        <p:nvPicPr>
          <p:cNvPr id="5" name="Picture 4" descr="Screen Shot 2012-11-08 at 11.45.0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75" y="648259"/>
            <a:ext cx="7003179" cy="62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20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pic>
        <p:nvPicPr>
          <p:cNvPr id="3" name="Picture 2" descr="Screen Shot 2012-11-08 at 11.54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90" y="837618"/>
            <a:ext cx="74168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Architecture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36661" y="1164219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WAMIS</a:t>
            </a:r>
          </a:p>
          <a:p>
            <a:pPr algn="ctr"/>
            <a:r>
              <a:rPr lang="en-US" sz="1600" dirty="0" smtClean="0"/>
              <a:t>HDF-5-TS</a:t>
            </a:r>
          </a:p>
          <a:p>
            <a:pPr algn="ctr"/>
            <a:r>
              <a:rPr lang="en-US" sz="1600" dirty="0" smtClean="0"/>
              <a:t>Adapter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2936661" y="2375003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SensorWeb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2936661" y="3506409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Standard WFS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2936661" y="4651044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‘Packaged’</a:t>
            </a:r>
          </a:p>
          <a:p>
            <a:pPr algn="ctr"/>
            <a:r>
              <a:rPr lang="en-US" sz="1600" dirty="0" smtClean="0"/>
              <a:t>WFS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549244" y="1164219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HDF-5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9244" y="4651044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SAEON </a:t>
            </a:r>
            <a:r>
              <a:rPr lang="en-US" sz="1600" dirty="0" err="1" smtClean="0"/>
              <a:t>BigTable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549244" y="5755992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Google</a:t>
            </a:r>
          </a:p>
          <a:p>
            <a:pPr algn="ctr"/>
            <a:r>
              <a:rPr lang="en-US" sz="1600" dirty="0" smtClean="0"/>
              <a:t>Analytics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49244" y="3520665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PostGIS</a:t>
            </a:r>
            <a:endParaRPr lang="en-US" sz="1600" dirty="0" smtClean="0"/>
          </a:p>
          <a:p>
            <a:pPr algn="ctr"/>
            <a:r>
              <a:rPr lang="en-US" sz="1600" dirty="0" smtClean="0"/>
              <a:t>Meta-Data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549244" y="2375003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Other</a:t>
            </a:r>
          </a:p>
          <a:p>
            <a:pPr algn="ctr"/>
            <a:r>
              <a:rPr lang="en-US" sz="1600" dirty="0" smtClean="0"/>
              <a:t>HDF-5 ?</a:t>
            </a:r>
          </a:p>
        </p:txBody>
      </p:sp>
      <p:cxnSp>
        <p:nvCxnSpPr>
          <p:cNvPr id="13" name="Elbow Connector 12"/>
          <p:cNvCxnSpPr>
            <a:stCxn id="7" idx="3"/>
            <a:endCxn id="3" idx="1"/>
          </p:cNvCxnSpPr>
          <p:nvPr/>
        </p:nvCxnSpPr>
        <p:spPr>
          <a:xfrm>
            <a:off x="1924978" y="1594188"/>
            <a:ext cx="1011683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4" name="Elbow Connector 13"/>
          <p:cNvCxnSpPr>
            <a:stCxn id="11" idx="3"/>
            <a:endCxn id="3" idx="1"/>
          </p:cNvCxnSpPr>
          <p:nvPr/>
        </p:nvCxnSpPr>
        <p:spPr>
          <a:xfrm flipV="1">
            <a:off x="1924978" y="1594188"/>
            <a:ext cx="1011683" cy="121078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7" name="Elbow Connector 16"/>
          <p:cNvCxnSpPr>
            <a:stCxn id="10" idx="3"/>
            <a:endCxn id="6" idx="1"/>
          </p:cNvCxnSpPr>
          <p:nvPr/>
        </p:nvCxnSpPr>
        <p:spPr>
          <a:xfrm>
            <a:off x="1924978" y="3950634"/>
            <a:ext cx="1011683" cy="1130379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0" name="Elbow Connector 19"/>
          <p:cNvCxnSpPr>
            <a:stCxn id="8" idx="3"/>
            <a:endCxn id="6" idx="1"/>
          </p:cNvCxnSpPr>
          <p:nvPr/>
        </p:nvCxnSpPr>
        <p:spPr>
          <a:xfrm>
            <a:off x="1924978" y="5081013"/>
            <a:ext cx="1011683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3" name="Elbow Connector 22"/>
          <p:cNvCxnSpPr>
            <a:stCxn id="9" idx="3"/>
            <a:endCxn id="6" idx="1"/>
          </p:cNvCxnSpPr>
          <p:nvPr/>
        </p:nvCxnSpPr>
        <p:spPr>
          <a:xfrm flipV="1">
            <a:off x="1924978" y="5081013"/>
            <a:ext cx="1011683" cy="110494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26" name="Rectangle 25"/>
          <p:cNvSpPr/>
          <p:nvPr/>
        </p:nvSpPr>
        <p:spPr>
          <a:xfrm>
            <a:off x="2936661" y="5755992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EcoGRID</a:t>
            </a:r>
            <a:r>
              <a:rPr lang="en-US" sz="1600" dirty="0" smtClean="0"/>
              <a:t>/</a:t>
            </a:r>
          </a:p>
          <a:p>
            <a:pPr algn="ctr"/>
            <a:r>
              <a:rPr lang="en-US" sz="1600" dirty="0" smtClean="0"/>
              <a:t>CSV</a:t>
            </a:r>
            <a:endParaRPr lang="en-US" sz="1600" dirty="0"/>
          </a:p>
        </p:txBody>
      </p:sp>
      <p:sp>
        <p:nvSpPr>
          <p:cNvPr id="27" name="Rectangle 26"/>
          <p:cNvSpPr/>
          <p:nvPr/>
        </p:nvSpPr>
        <p:spPr>
          <a:xfrm>
            <a:off x="5041784" y="2375003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JSON ?</a:t>
            </a:r>
            <a:endParaRPr lang="en-US" sz="1600" dirty="0"/>
          </a:p>
        </p:txBody>
      </p:sp>
      <p:sp>
        <p:nvSpPr>
          <p:cNvPr id="28" name="Rectangle 27"/>
          <p:cNvSpPr/>
          <p:nvPr/>
        </p:nvSpPr>
        <p:spPr>
          <a:xfrm>
            <a:off x="5041784" y="1164219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Any Other JSON?</a:t>
            </a:r>
            <a:endParaRPr lang="en-US" sz="1600" dirty="0"/>
          </a:p>
        </p:txBody>
      </p:sp>
      <p:cxnSp>
        <p:nvCxnSpPr>
          <p:cNvPr id="29" name="Elbow Connector 28"/>
          <p:cNvCxnSpPr>
            <a:stCxn id="3" idx="3"/>
            <a:endCxn id="27" idx="1"/>
          </p:cNvCxnSpPr>
          <p:nvPr/>
        </p:nvCxnSpPr>
        <p:spPr>
          <a:xfrm>
            <a:off x="4312395" y="1594188"/>
            <a:ext cx="729389" cy="121078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30" name="Elbow Connector 29"/>
          <p:cNvCxnSpPr>
            <a:stCxn id="4" idx="3"/>
            <a:endCxn id="27" idx="1"/>
          </p:cNvCxnSpPr>
          <p:nvPr/>
        </p:nvCxnSpPr>
        <p:spPr>
          <a:xfrm>
            <a:off x="4312395" y="2804972"/>
            <a:ext cx="729389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31" name="Elbow Connector 30"/>
          <p:cNvCxnSpPr>
            <a:stCxn id="5" idx="3"/>
            <a:endCxn id="27" idx="1"/>
          </p:cNvCxnSpPr>
          <p:nvPr/>
        </p:nvCxnSpPr>
        <p:spPr>
          <a:xfrm flipV="1">
            <a:off x="4312395" y="2804972"/>
            <a:ext cx="729389" cy="113140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32" name="Elbow Connector 31"/>
          <p:cNvCxnSpPr>
            <a:stCxn id="6" idx="3"/>
            <a:endCxn id="27" idx="1"/>
          </p:cNvCxnSpPr>
          <p:nvPr/>
        </p:nvCxnSpPr>
        <p:spPr>
          <a:xfrm flipV="1">
            <a:off x="4312395" y="2804972"/>
            <a:ext cx="729389" cy="227604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33" name="Elbow Connector 32"/>
          <p:cNvCxnSpPr>
            <a:stCxn id="26" idx="3"/>
            <a:endCxn id="27" idx="1"/>
          </p:cNvCxnSpPr>
          <p:nvPr/>
        </p:nvCxnSpPr>
        <p:spPr>
          <a:xfrm flipV="1">
            <a:off x="4312395" y="2804972"/>
            <a:ext cx="729389" cy="3380989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44" name="Rectangle 43"/>
          <p:cNvSpPr/>
          <p:nvPr/>
        </p:nvSpPr>
        <p:spPr>
          <a:xfrm>
            <a:off x="7105943" y="1176919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Linker/ Selection</a:t>
            </a:r>
            <a:endParaRPr lang="en-US" sz="1600" dirty="0"/>
          </a:p>
        </p:txBody>
      </p:sp>
      <p:sp>
        <p:nvSpPr>
          <p:cNvPr id="45" name="Rectangle 44"/>
          <p:cNvSpPr/>
          <p:nvPr/>
        </p:nvSpPr>
        <p:spPr>
          <a:xfrm>
            <a:off x="7652159" y="4233775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Table</a:t>
            </a:r>
            <a:endParaRPr lang="en-US" sz="1600" dirty="0"/>
          </a:p>
        </p:txBody>
      </p:sp>
      <p:cxnSp>
        <p:nvCxnSpPr>
          <p:cNvPr id="46" name="Elbow Connector 45"/>
          <p:cNvCxnSpPr>
            <a:stCxn id="28" idx="3"/>
            <a:endCxn id="44" idx="1"/>
          </p:cNvCxnSpPr>
          <p:nvPr/>
        </p:nvCxnSpPr>
        <p:spPr>
          <a:xfrm>
            <a:off x="6417518" y="1594188"/>
            <a:ext cx="688425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49" name="Elbow Connector 48"/>
          <p:cNvCxnSpPr>
            <a:stCxn id="27" idx="3"/>
            <a:endCxn id="44" idx="1"/>
          </p:cNvCxnSpPr>
          <p:nvPr/>
        </p:nvCxnSpPr>
        <p:spPr>
          <a:xfrm flipV="1">
            <a:off x="6417518" y="1606888"/>
            <a:ext cx="688425" cy="119808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52" name="Elbow Connector 51"/>
          <p:cNvCxnSpPr>
            <a:stCxn id="44" idx="2"/>
            <a:endCxn id="45" idx="0"/>
          </p:cNvCxnSpPr>
          <p:nvPr/>
        </p:nvCxnSpPr>
        <p:spPr>
          <a:xfrm rot="16200000" flipH="1">
            <a:off x="6968459" y="2862208"/>
            <a:ext cx="2196918" cy="54621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56" name="Rectangle 55"/>
          <p:cNvSpPr/>
          <p:nvPr/>
        </p:nvSpPr>
        <p:spPr>
          <a:xfrm>
            <a:off x="6115863" y="4233775"/>
            <a:ext cx="1375734" cy="8599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Chart</a:t>
            </a:r>
            <a:endParaRPr lang="en-US" sz="1600" dirty="0"/>
          </a:p>
        </p:txBody>
      </p:sp>
      <p:cxnSp>
        <p:nvCxnSpPr>
          <p:cNvPr id="59" name="Elbow Connector 58"/>
          <p:cNvCxnSpPr>
            <a:stCxn id="44" idx="2"/>
            <a:endCxn id="56" idx="0"/>
          </p:cNvCxnSpPr>
          <p:nvPr/>
        </p:nvCxnSpPr>
        <p:spPr>
          <a:xfrm rot="5400000">
            <a:off x="6200311" y="2640276"/>
            <a:ext cx="2196918" cy="99008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922716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Google Charts</a:t>
            </a:r>
          </a:p>
          <a:p>
            <a:pPr lvl="1"/>
            <a:r>
              <a:rPr lang="en-US" sz="2000" dirty="0" smtClean="0">
                <a:hlinkClick r:id="rId2"/>
              </a:rPr>
              <a:t>https://developers.google.com/chart/interactive/docs/gallery</a:t>
            </a:r>
            <a:endParaRPr lang="en-US" sz="2000" dirty="0"/>
          </a:p>
          <a:p>
            <a:pPr lvl="1"/>
            <a:r>
              <a:rPr lang="en-US" sz="2000" dirty="0" smtClean="0">
                <a:hlinkClick r:id="rId3"/>
              </a:rPr>
              <a:t>https://developers.google.com/chart/interactive/docs/more_charts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400" dirty="0" smtClean="0"/>
              <a:t>EXT-JS Charts</a:t>
            </a:r>
          </a:p>
          <a:p>
            <a:pPr lvl="1"/>
            <a:r>
              <a:rPr lang="en-US" sz="2000" dirty="0" smtClean="0">
                <a:hlinkClick r:id="rId4"/>
              </a:rPr>
              <a:t>http://www.sencha.com/products/extjs/examples/#sample-3</a:t>
            </a:r>
            <a:r>
              <a:rPr lang="en-US" sz="2000" dirty="0" smtClean="0"/>
              <a:t> 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957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Store chart or table composition</a:t>
            </a:r>
          </a:p>
          <a:p>
            <a:endParaRPr lang="en-US" dirty="0"/>
          </a:p>
          <a:p>
            <a:r>
              <a:rPr lang="en-US" dirty="0" smtClean="0"/>
              <a:t>Analogous to WMC documents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63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Chart Component</a:t>
            </a:r>
          </a:p>
          <a:p>
            <a:pPr lvl="1"/>
            <a:r>
              <a:rPr lang="en-US" dirty="0" smtClean="0"/>
              <a:t>Similar to Map Component</a:t>
            </a:r>
          </a:p>
          <a:p>
            <a:pPr lvl="1"/>
            <a:r>
              <a:rPr lang="en-US" dirty="0" smtClean="0"/>
              <a:t>Allow search for data sources, same as for map component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While Searching</a:t>
            </a:r>
          </a:p>
          <a:p>
            <a:pPr lvl="1"/>
            <a:r>
              <a:rPr lang="en-US" dirty="0" smtClean="0"/>
              <a:t>Allow previews of </a:t>
            </a:r>
            <a:r>
              <a:rPr lang="en-US" dirty="0" err="1" smtClean="0"/>
              <a:t>recognised</a:t>
            </a:r>
            <a:r>
              <a:rPr lang="en-US" dirty="0" smtClean="0"/>
              <a:t> signatures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18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204</Words>
  <Application>Microsoft Macintosh PowerPoint</Application>
  <PresentationFormat>On-screen Show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Charting and Tabling Tools</vt:lpstr>
      <vt:lpstr>Objectives</vt:lpstr>
      <vt:lpstr>Data Sources</vt:lpstr>
      <vt:lpstr>Mash-Ups</vt:lpstr>
      <vt:lpstr>Linked – Shared Dimension</vt:lpstr>
      <vt:lpstr>Independent Variables</vt:lpstr>
      <vt:lpstr>Data Architecture</vt:lpstr>
      <vt:lpstr>Components</vt:lpstr>
      <vt:lpstr>Persistence</vt:lpstr>
      <vt:lpstr>User Interfaces</vt:lpstr>
    </vt:vector>
  </TitlesOfParts>
  <Company>SAEON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Charting and Tabling Tools</dc:title>
  <dc:creator>Wim Hugo</dc:creator>
  <cp:lastModifiedBy>Wim Hugo</cp:lastModifiedBy>
  <cp:revision>15</cp:revision>
  <dcterms:created xsi:type="dcterms:W3CDTF">2012-11-08T09:10:52Z</dcterms:created>
  <dcterms:modified xsi:type="dcterms:W3CDTF">2012-11-08T13:12:30Z</dcterms:modified>
</cp:coreProperties>
</file>