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85" r:id="rId3"/>
    <p:sldId id="281" r:id="rId4"/>
    <p:sldId id="280" r:id="rId5"/>
    <p:sldId id="282" r:id="rId6"/>
    <p:sldId id="284" r:id="rId7"/>
    <p:sldId id="283" r:id="rId8"/>
    <p:sldId id="263" r:id="rId9"/>
    <p:sldId id="265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7" r:id="rId18"/>
    <p:sldId id="294" r:id="rId19"/>
    <p:sldId id="295" r:id="rId20"/>
    <p:sldId id="296" r:id="rId21"/>
    <p:sldId id="298" r:id="rId22"/>
    <p:sldId id="299" r:id="rId23"/>
    <p:sldId id="286" r:id="rId24"/>
    <p:sldId id="273" r:id="rId25"/>
    <p:sldId id="302" r:id="rId26"/>
    <p:sldId id="301" r:id="rId27"/>
    <p:sldId id="303" r:id="rId28"/>
    <p:sldId id="30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1E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7" autoAdjust="0"/>
    <p:restoredTop sz="99807" autoAdjust="0"/>
  </p:normalViewPr>
  <p:slideViewPr>
    <p:cSldViewPr snapToGrid="0" snapToObjects="1" showGuides="1">
      <p:cViewPr>
        <p:scale>
          <a:sx n="103" d="100"/>
          <a:sy n="103" d="100"/>
        </p:scale>
        <p:origin x="-1096" y="376"/>
      </p:cViewPr>
      <p:guideLst>
        <p:guide orient="horz" pos="3277"/>
        <p:guide pos="2925"/>
      </p:guideLst>
    </p:cSldViewPr>
  </p:slideViewPr>
  <p:outlineViewPr>
    <p:cViewPr>
      <p:scale>
        <a:sx n="33" d="100"/>
        <a:sy n="33" d="100"/>
      </p:scale>
      <p:origin x="0" y="3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16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3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2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7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8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0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4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4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5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9254"/>
            <a:ext cx="9144000" cy="594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8AE5-A100-A24E-8B48-BA54C04DA167}" type="datetimeFigureOut">
              <a:rPr lang="en-US" smtClean="0"/>
              <a:t>2012/09/20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3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n.ac.za/saeon/index.ht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n.ac.za/saeon/index.ht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n.ac.za/saeon/index.ht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meur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Portal Integration Interfaces</a:t>
            </a:r>
            <a:br>
              <a:rPr lang="en-US" dirty="0" smtClean="0"/>
            </a:br>
            <a:r>
              <a:rPr lang="en-US" dirty="0" smtClean="0"/>
              <a:t>Review – URS IV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G336.3.22.2 Summary of Portal Integration Interfaces</a:t>
            </a:r>
          </a:p>
          <a:p>
            <a:r>
              <a:rPr lang="en-US" dirty="0" smtClean="0"/>
              <a:t>September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0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Registration, Terms and Conditions</a:t>
            </a:r>
          </a:p>
          <a:p>
            <a:r>
              <a:rPr lang="en-US" dirty="0" smtClean="0"/>
              <a:t>Map Creation</a:t>
            </a:r>
          </a:p>
          <a:p>
            <a:r>
              <a:rPr lang="en-US" dirty="0" smtClean="0"/>
              <a:t>Data Upload and Map Creation</a:t>
            </a:r>
          </a:p>
          <a:p>
            <a:r>
              <a:rPr lang="en-US" dirty="0" smtClean="0"/>
              <a:t>Atlas Creation</a:t>
            </a:r>
          </a:p>
          <a:p>
            <a:r>
              <a:rPr lang="en-US" dirty="0" err="1" smtClean="0"/>
              <a:t>GeoRSS</a:t>
            </a:r>
            <a:r>
              <a:rPr lang="en-US" dirty="0" smtClean="0"/>
              <a:t> View</a:t>
            </a:r>
          </a:p>
          <a:p>
            <a:r>
              <a:rPr lang="en-US" dirty="0" smtClean="0"/>
              <a:t>RSS View  </a:t>
            </a:r>
          </a:p>
          <a:p>
            <a:endParaRPr lang="en-US" dirty="0" smtClean="0"/>
          </a:p>
          <a:p>
            <a:r>
              <a:rPr lang="en-US" dirty="0" smtClean="0"/>
              <a:t>Embedding a Map or </a:t>
            </a:r>
            <a:r>
              <a:rPr lang="en-US" dirty="0" err="1" smtClean="0"/>
              <a:t>WindowZ</a:t>
            </a:r>
            <a:r>
              <a:rPr lang="en-US" dirty="0" smtClean="0"/>
              <a:t> (Later)</a:t>
            </a:r>
          </a:p>
          <a:p>
            <a:r>
              <a:rPr lang="en-US" dirty="0" err="1" smtClean="0"/>
              <a:t>Generalise</a:t>
            </a:r>
            <a:r>
              <a:rPr lang="en-US" dirty="0" smtClean="0"/>
              <a:t> other services</a:t>
            </a:r>
          </a:p>
          <a:p>
            <a:pPr lvl="1"/>
            <a:r>
              <a:rPr lang="en-US" dirty="0" smtClean="0"/>
              <a:t>Google Analytics Stream</a:t>
            </a:r>
          </a:p>
          <a:p>
            <a:pPr lvl="1"/>
            <a:r>
              <a:rPr lang="en-US" dirty="0" smtClean="0"/>
              <a:t>User Status/ Accounts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916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Registration Use Cases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0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Registration, Terms and Conditions, Downloads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Users are not required to register.</a:t>
            </a:r>
          </a:p>
          <a:p>
            <a:r>
              <a:rPr lang="en-US" dirty="0" smtClean="0"/>
              <a:t>Some data sets (‘custodians’) have ‘Terms and Conditions’ associated with them.</a:t>
            </a:r>
          </a:p>
          <a:p>
            <a:r>
              <a:rPr lang="en-US" dirty="0" smtClean="0"/>
              <a:t>On registration, users can elect to tick ‘Terms and Conditions’ for one or more custodians. </a:t>
            </a:r>
          </a:p>
          <a:p>
            <a:r>
              <a:rPr lang="en-US" dirty="0" smtClean="0"/>
              <a:t>Data sets that require registration can only be downloaded if a user is registered and logged in.</a:t>
            </a:r>
          </a:p>
        </p:txBody>
      </p:sp>
    </p:spTree>
    <p:extLst>
      <p:ext uri="{BB962C8B-B14F-4D97-AF65-F5344CB8AC3E}">
        <p14:creationId xmlns:p14="http://schemas.microsoft.com/office/powerpoint/2010/main" val="3397703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8218"/>
            <a:ext cx="8229600" cy="4727946"/>
          </a:xfrm>
        </p:spPr>
        <p:txBody>
          <a:bodyPr>
            <a:normAutofit/>
          </a:bodyPr>
          <a:lstStyle/>
          <a:p>
            <a:r>
              <a:rPr lang="en-US" dirty="0" smtClean="0"/>
              <a:t>Ask if Custodian has Terms and Conditions</a:t>
            </a:r>
          </a:p>
          <a:p>
            <a:pPr lvl="1"/>
            <a:r>
              <a:rPr lang="en-US" dirty="0" smtClean="0"/>
              <a:t>Request:</a:t>
            </a:r>
          </a:p>
          <a:p>
            <a:pPr marL="914400" lvl="2" indent="0">
              <a:buNone/>
            </a:pPr>
            <a:r>
              <a:rPr lang="en-US" dirty="0" smtClean="0"/>
              <a:t>&lt;&lt;</a:t>
            </a:r>
            <a:r>
              <a:rPr lang="en-US" dirty="0" err="1" smtClean="0"/>
              <a:t>portal_URL</a:t>
            </a:r>
            <a:r>
              <a:rPr lang="en-US" dirty="0" smtClean="0"/>
              <a:t>&gt;&gt;/</a:t>
            </a:r>
            <a:r>
              <a:rPr lang="en-US" dirty="0" err="1"/>
              <a:t>g</a:t>
            </a:r>
            <a:r>
              <a:rPr lang="en-US" dirty="0" err="1" smtClean="0"/>
              <a:t>etTerms?CUSTODIAN</a:t>
            </a:r>
            <a:r>
              <a:rPr lang="en-US" dirty="0" smtClean="0"/>
              <a:t>=&lt;&lt;</a:t>
            </a:r>
            <a:r>
              <a:rPr lang="en-US" dirty="0" err="1" smtClean="0"/>
              <a:t>some_text</a:t>
            </a:r>
            <a:r>
              <a:rPr lang="en-US" dirty="0" smtClean="0"/>
              <a:t>&gt;&gt;</a:t>
            </a:r>
          </a:p>
          <a:p>
            <a:pPr marL="914400" lvl="2" indent="0">
              <a:buNone/>
            </a:pPr>
            <a:r>
              <a:rPr lang="en-US" dirty="0" smtClean="0"/>
              <a:t>[&amp;TOKEN=&lt;</a:t>
            </a:r>
            <a:r>
              <a:rPr lang="en-US" dirty="0" err="1" smtClean="0"/>
              <a:t>some_text</a:t>
            </a:r>
            <a:r>
              <a:rPr lang="en-US" dirty="0" smtClean="0"/>
              <a:t>&gt;]</a:t>
            </a:r>
          </a:p>
          <a:p>
            <a:pPr lvl="1"/>
            <a:r>
              <a:rPr lang="en-US" dirty="0" smtClean="0"/>
              <a:t>Return</a:t>
            </a:r>
          </a:p>
          <a:p>
            <a:pPr marL="914400" lvl="2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getTerms</a:t>
            </a:r>
            <a:r>
              <a:rPr lang="en-US" dirty="0" smtClean="0"/>
              <a:t>&gt;</a:t>
            </a:r>
          </a:p>
          <a:p>
            <a:pPr marL="914400" lvl="2" indent="0">
              <a:buNone/>
            </a:pPr>
            <a:r>
              <a:rPr lang="en-US" dirty="0" smtClean="0"/>
              <a:t>	&lt;custodian&gt;&lt;&lt;</a:t>
            </a:r>
            <a:r>
              <a:rPr lang="en-US" dirty="0" err="1" smtClean="0"/>
              <a:t>return_value</a:t>
            </a:r>
            <a:r>
              <a:rPr lang="en-US" dirty="0" smtClean="0"/>
              <a:t>&gt;&gt;&lt;/custodian&gt;  (0: not found, 1: found)</a:t>
            </a:r>
            <a:endParaRPr lang="en-US" dirty="0"/>
          </a:p>
          <a:p>
            <a:pPr marL="914400" lvl="2" indent="0">
              <a:buNone/>
            </a:pPr>
            <a:r>
              <a:rPr lang="en-US" dirty="0" smtClean="0"/>
              <a:t>	&lt;terms&gt;</a:t>
            </a:r>
            <a:r>
              <a:rPr lang="en-US" dirty="0"/>
              <a:t>&lt;&lt;</a:t>
            </a:r>
            <a:r>
              <a:rPr lang="en-US" dirty="0" err="1"/>
              <a:t>return_value</a:t>
            </a:r>
            <a:r>
              <a:rPr lang="en-US" dirty="0"/>
              <a:t>&gt;&gt;</a:t>
            </a:r>
            <a:r>
              <a:rPr lang="en-US" dirty="0" smtClean="0"/>
              <a:t>&lt;/terms&gt; (0: no terms, 1: terms; 2 ticked)</a:t>
            </a:r>
          </a:p>
          <a:p>
            <a:pPr marL="914400" lvl="2" indent="0">
              <a:buNone/>
            </a:pPr>
            <a:r>
              <a:rPr lang="en-US" dirty="0"/>
              <a:t>	</a:t>
            </a:r>
            <a:r>
              <a:rPr lang="en-US" dirty="0" smtClean="0"/>
              <a:t>	&lt;</a:t>
            </a:r>
            <a:r>
              <a:rPr lang="en-US" dirty="0" err="1" smtClean="0"/>
              <a:t>termText</a:t>
            </a:r>
            <a:r>
              <a:rPr lang="en-US" dirty="0" smtClean="0"/>
              <a:t>&gt;&lt;&lt;</a:t>
            </a:r>
            <a:r>
              <a:rPr lang="en-US" dirty="0" err="1" smtClean="0"/>
              <a:t>some_text</a:t>
            </a:r>
            <a:r>
              <a:rPr lang="en-US" dirty="0" smtClean="0"/>
              <a:t>&gt;&gt;&lt;/</a:t>
            </a:r>
            <a:r>
              <a:rPr lang="en-US" dirty="0" err="1" smtClean="0"/>
              <a:t>termText</a:t>
            </a:r>
            <a:r>
              <a:rPr lang="en-US" dirty="0" smtClean="0"/>
              <a:t>&gt;</a:t>
            </a:r>
          </a:p>
          <a:p>
            <a:pPr marL="914400" lvl="2" indent="0">
              <a:buNone/>
            </a:pPr>
            <a:r>
              <a:rPr lang="en-US" dirty="0"/>
              <a:t>	</a:t>
            </a:r>
            <a:r>
              <a:rPr lang="en-US" dirty="0" smtClean="0"/>
              <a:t>&lt;session&gt;</a:t>
            </a:r>
            <a:r>
              <a:rPr lang="en-US" dirty="0"/>
              <a:t>&lt;&lt;</a:t>
            </a:r>
            <a:r>
              <a:rPr lang="en-US" dirty="0" err="1"/>
              <a:t>return_value</a:t>
            </a:r>
            <a:r>
              <a:rPr lang="en-US" dirty="0"/>
              <a:t>&gt;</a:t>
            </a:r>
            <a:r>
              <a:rPr lang="en-US" dirty="0" smtClean="0"/>
              <a:t>&gt;&lt;/session&gt; (0: not logged in, 1: logged in)</a:t>
            </a:r>
          </a:p>
          <a:p>
            <a:pPr marL="914400" lvl="2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getTerms</a:t>
            </a:r>
            <a:r>
              <a:rPr lang="en-US" dirty="0" smtClean="0"/>
              <a:t>&gt; 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03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8218"/>
            <a:ext cx="8229600" cy="4727946"/>
          </a:xfrm>
        </p:spPr>
        <p:txBody>
          <a:bodyPr>
            <a:normAutofit/>
          </a:bodyPr>
          <a:lstStyle/>
          <a:p>
            <a:r>
              <a:rPr lang="en-US" dirty="0" smtClean="0"/>
              <a:t>Ticking Service</a:t>
            </a:r>
          </a:p>
          <a:p>
            <a:pPr lvl="1"/>
            <a:r>
              <a:rPr lang="en-US" dirty="0" smtClean="0"/>
              <a:t>Request</a:t>
            </a:r>
            <a:endParaRPr lang="en-US" dirty="0"/>
          </a:p>
          <a:p>
            <a:pPr marL="914400" lvl="2" indent="0">
              <a:buNone/>
            </a:pPr>
            <a:r>
              <a:rPr lang="en-US" dirty="0" smtClean="0"/>
              <a:t>&lt;</a:t>
            </a:r>
            <a:r>
              <a:rPr lang="en-US" dirty="0"/>
              <a:t>&lt;</a:t>
            </a:r>
            <a:r>
              <a:rPr lang="en-US" dirty="0" err="1"/>
              <a:t>portal_URL</a:t>
            </a:r>
            <a:r>
              <a:rPr lang="en-US" dirty="0"/>
              <a:t>&gt;&gt;</a:t>
            </a:r>
            <a:r>
              <a:rPr lang="en-US" dirty="0" smtClean="0"/>
              <a:t>/</a:t>
            </a:r>
            <a:r>
              <a:rPr lang="en-US" dirty="0" err="1" smtClean="0"/>
              <a:t>tickTerms</a:t>
            </a:r>
            <a:r>
              <a:rPr lang="en-US" dirty="0" err="1"/>
              <a:t>?CUSTODIAN</a:t>
            </a:r>
            <a:r>
              <a:rPr lang="en-US" dirty="0"/>
              <a:t>=&lt;&lt;</a:t>
            </a:r>
            <a:r>
              <a:rPr lang="en-US" dirty="0" err="1"/>
              <a:t>some_text</a:t>
            </a:r>
            <a:r>
              <a:rPr lang="en-US" dirty="0"/>
              <a:t>&gt;&gt;</a:t>
            </a:r>
          </a:p>
          <a:p>
            <a:pPr marL="914400" lvl="2" indent="0">
              <a:buNone/>
            </a:pPr>
            <a:r>
              <a:rPr lang="en-US" dirty="0"/>
              <a:t>[&amp;TOKEN=&lt;</a:t>
            </a:r>
            <a:r>
              <a:rPr lang="en-US" dirty="0" err="1"/>
              <a:t>some_text</a:t>
            </a:r>
            <a:r>
              <a:rPr lang="en-US" dirty="0"/>
              <a:t>&gt;]</a:t>
            </a:r>
          </a:p>
          <a:p>
            <a:pPr lvl="1"/>
            <a:r>
              <a:rPr lang="en-US" dirty="0" smtClean="0"/>
              <a:t>Return</a:t>
            </a:r>
          </a:p>
          <a:p>
            <a:pPr marL="914400" lvl="2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tickTerms</a:t>
            </a:r>
            <a:r>
              <a:rPr lang="en-US" dirty="0" smtClean="0"/>
              <a:t>&gt;&lt;&lt;</a:t>
            </a:r>
            <a:r>
              <a:rPr lang="en-US" dirty="0" err="1" smtClean="0"/>
              <a:t>some_value</a:t>
            </a:r>
            <a:r>
              <a:rPr lang="en-US" dirty="0" smtClean="0"/>
              <a:t>&gt;&gt;&lt;/</a:t>
            </a:r>
            <a:r>
              <a:rPr lang="en-US" dirty="0" err="1" smtClean="0"/>
              <a:t>tickTerms</a:t>
            </a:r>
            <a:r>
              <a:rPr lang="en-US" dirty="0" smtClean="0"/>
              <a:t>&gt;  (0: error, 1: success)</a:t>
            </a:r>
          </a:p>
          <a:p>
            <a:r>
              <a:rPr lang="en-US" dirty="0" smtClean="0"/>
              <a:t>Log-In in Background</a:t>
            </a:r>
          </a:p>
          <a:p>
            <a:pPr lvl="1"/>
            <a:r>
              <a:rPr lang="en-US" dirty="0" smtClean="0"/>
              <a:t>Request:</a:t>
            </a:r>
          </a:p>
          <a:p>
            <a:pPr marL="914400" lvl="2" indent="0">
              <a:buNone/>
            </a:pPr>
            <a:r>
              <a:rPr lang="en-US" dirty="0" smtClean="0"/>
              <a:t>&lt;&lt;</a:t>
            </a:r>
            <a:r>
              <a:rPr lang="en-US" dirty="0" err="1" smtClean="0"/>
              <a:t>portal_URL</a:t>
            </a:r>
            <a:r>
              <a:rPr lang="en-US" dirty="0" smtClean="0"/>
              <a:t>&gt;&gt;/</a:t>
            </a:r>
            <a:r>
              <a:rPr lang="en-US" dirty="0" err="1" smtClean="0"/>
              <a:t>logIn_form_noframe</a:t>
            </a:r>
            <a:endParaRPr lang="en-US" dirty="0" smtClean="0"/>
          </a:p>
          <a:p>
            <a:pPr lvl="1"/>
            <a:r>
              <a:rPr lang="en-US" dirty="0" smtClean="0"/>
              <a:t>Return</a:t>
            </a:r>
          </a:p>
          <a:p>
            <a:pPr marL="914400" lvl="2" indent="0">
              <a:buNone/>
            </a:pPr>
            <a:r>
              <a:rPr lang="en-US" dirty="0" smtClean="0"/>
              <a:t>None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3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0: Custodian does not have terms</a:t>
            </a:r>
          </a:p>
          <a:p>
            <a:pPr lvl="1" indent="-342900">
              <a:buFont typeface="Arial"/>
              <a:buChar char="•"/>
            </a:pPr>
            <a:r>
              <a:rPr lang="en-US" dirty="0" smtClean="0"/>
              <a:t>Download Buttons Available</a:t>
            </a:r>
          </a:p>
          <a:p>
            <a:r>
              <a:rPr lang="en-US" dirty="0" smtClean="0"/>
              <a:t>1: Custodian has terms</a:t>
            </a:r>
          </a:p>
          <a:p>
            <a:pPr lvl="1"/>
            <a:r>
              <a:rPr lang="en-US" dirty="0" smtClean="0"/>
              <a:t>0: Not Logged In</a:t>
            </a:r>
          </a:p>
          <a:p>
            <a:pPr lvl="2"/>
            <a:r>
              <a:rPr lang="en-US" dirty="0" smtClean="0"/>
              <a:t>Call </a:t>
            </a:r>
            <a:r>
              <a:rPr lang="en-US" dirty="0" smtClean="0">
                <a:solidFill>
                  <a:srgbClr val="FF0000"/>
                </a:solidFill>
              </a:rPr>
              <a:t>Login Service </a:t>
            </a:r>
            <a:r>
              <a:rPr lang="en-US" dirty="0" smtClean="0"/>
              <a:t>in background</a:t>
            </a:r>
          </a:p>
          <a:p>
            <a:pPr lvl="3"/>
            <a:r>
              <a:rPr lang="en-US" dirty="0" smtClean="0"/>
              <a:t>0: Not Registered or Registration Call:</a:t>
            </a:r>
          </a:p>
          <a:p>
            <a:pPr lvl="4"/>
            <a:r>
              <a:rPr lang="en-US" dirty="0" smtClean="0"/>
              <a:t>Registration Page in Portal</a:t>
            </a:r>
          </a:p>
          <a:p>
            <a:pPr lvl="3"/>
            <a:r>
              <a:rPr lang="en-US" dirty="0" smtClean="0"/>
              <a:t>1: Login success</a:t>
            </a:r>
          </a:p>
          <a:p>
            <a:pPr lvl="4"/>
            <a:r>
              <a:rPr lang="en-US" dirty="0" smtClean="0"/>
              <a:t>Reload Page</a:t>
            </a:r>
          </a:p>
          <a:p>
            <a:pPr lvl="2"/>
            <a:r>
              <a:rPr lang="en-US" dirty="0" smtClean="0"/>
              <a:t>Go to next check</a:t>
            </a:r>
          </a:p>
          <a:p>
            <a:pPr lvl="1"/>
            <a:r>
              <a:rPr lang="en-US" dirty="0" smtClean="0"/>
              <a:t>1: Logged in not ticked</a:t>
            </a:r>
          </a:p>
          <a:p>
            <a:pPr lvl="2"/>
            <a:r>
              <a:rPr lang="en-US" dirty="0" smtClean="0"/>
              <a:t>Show Terms and Conditions for viewing</a:t>
            </a:r>
          </a:p>
          <a:p>
            <a:pPr lvl="2"/>
            <a:r>
              <a:rPr lang="en-US" dirty="0" smtClean="0"/>
              <a:t>Call ‘</a:t>
            </a:r>
            <a:r>
              <a:rPr lang="en-US" dirty="0" smtClean="0">
                <a:solidFill>
                  <a:srgbClr val="FF0000"/>
                </a:solidFill>
              </a:rPr>
              <a:t>Ticking’ Service </a:t>
            </a:r>
            <a:r>
              <a:rPr lang="en-US" dirty="0" smtClean="0"/>
              <a:t>in background</a:t>
            </a:r>
          </a:p>
          <a:p>
            <a:pPr lvl="2"/>
            <a:r>
              <a:rPr lang="en-US" dirty="0" smtClean="0"/>
              <a:t>Download Buttons Available</a:t>
            </a:r>
          </a:p>
          <a:p>
            <a:pPr lvl="1"/>
            <a:r>
              <a:rPr lang="en-US" dirty="0" smtClean="0"/>
              <a:t>2: Logged in and ticked</a:t>
            </a:r>
          </a:p>
          <a:p>
            <a:pPr lvl="2"/>
            <a:r>
              <a:rPr lang="en-US" dirty="0" smtClean="0"/>
              <a:t>Download Buttons available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316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Registration and Download Interface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833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8445" y="6084886"/>
            <a:ext cx="2762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This data download requires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pic>
        <p:nvPicPr>
          <p:cNvPr id="14" name="Picture 13" descr="Screen Shot 2012-09-03 at 12.21.1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8" y="862659"/>
            <a:ext cx="4961686" cy="43993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672048" y="4936422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75652" y="4931798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cxnSp>
        <p:nvCxnSpPr>
          <p:cNvPr id="16" name="Curved Connector 15"/>
          <p:cNvCxnSpPr>
            <a:stCxn id="14" idx="1"/>
            <a:endCxn id="25" idx="0"/>
          </p:cNvCxnSpPr>
          <p:nvPr/>
        </p:nvCxnSpPr>
        <p:spPr>
          <a:xfrm rot="10800000" flipV="1">
            <a:off x="456004" y="3062339"/>
            <a:ext cx="3508215" cy="2528513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00843" y="1085276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910483" y="2430651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7920123" y="3339885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3" name="TextBox 42"/>
          <p:cNvSpPr txBox="1"/>
          <p:nvPr/>
        </p:nvSpPr>
        <p:spPr>
          <a:xfrm>
            <a:off x="7929763" y="3864279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7929763" y="4145387"/>
            <a:ext cx="792592" cy="600164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Dropdown</a:t>
            </a:r>
            <a:endParaRPr lang="en-US" sz="1100" dirty="0"/>
          </a:p>
        </p:txBody>
      </p:sp>
      <p:pic>
        <p:nvPicPr>
          <p:cNvPr id="28" name="Picture 27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46" y="5855370"/>
            <a:ext cx="254000" cy="2159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593272" y="5807119"/>
            <a:ext cx="787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Logged In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1863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cxnSp>
        <p:nvCxnSpPr>
          <p:cNvPr id="16" name="Curved Connector 15"/>
          <p:cNvCxnSpPr>
            <a:stCxn id="6" idx="1"/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335594" y="1101788"/>
            <a:ext cx="5410708" cy="4233135"/>
            <a:chOff x="3335594" y="1101788"/>
            <a:chExt cx="5410708" cy="4233135"/>
          </a:xfrm>
        </p:grpSpPr>
        <p:grpSp>
          <p:nvGrpSpPr>
            <p:cNvPr id="15" name="Group 14"/>
            <p:cNvGrpSpPr/>
            <p:nvPr/>
          </p:nvGrpSpPr>
          <p:grpSpPr>
            <a:xfrm>
              <a:off x="3335594" y="1101788"/>
              <a:ext cx="5410708" cy="4233135"/>
              <a:chOff x="3733293" y="1063304"/>
              <a:chExt cx="5410708" cy="4233135"/>
            </a:xfrm>
          </p:grpSpPr>
          <p:pic>
            <p:nvPicPr>
              <p:cNvPr id="6" name="Picture 5" descr="Screen Shot 2012-09-03 at 12.33.03 PM.pn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797"/>
              <a:stretch/>
            </p:blipFill>
            <p:spPr>
              <a:xfrm>
                <a:off x="3733293" y="1063304"/>
                <a:ext cx="5410708" cy="4233135"/>
              </a:xfrm>
              <a:prstGeom prst="rect">
                <a:avLst/>
              </a:prstGeom>
            </p:spPr>
          </p:pic>
          <p:pic>
            <p:nvPicPr>
              <p:cNvPr id="10" name="Picture 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86"/>
              <a:stretch/>
            </p:blipFill>
            <p:spPr>
              <a:xfrm>
                <a:off x="3771998" y="1500837"/>
                <a:ext cx="1889261" cy="2090913"/>
              </a:xfrm>
              <a:prstGeom prst="rect">
                <a:avLst/>
              </a:prstGeom>
            </p:spPr>
          </p:pic>
          <p:pic>
            <p:nvPicPr>
              <p:cNvPr id="29" name="Picture 28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3437818"/>
                <a:ext cx="1889261" cy="1204270"/>
              </a:xfrm>
              <a:prstGeom prst="rect">
                <a:avLst/>
              </a:prstGeom>
            </p:spPr>
          </p:pic>
          <p:pic>
            <p:nvPicPr>
              <p:cNvPr id="30" name="Picture 2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4039953"/>
                <a:ext cx="1889261" cy="1204270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155307" y="1808704"/>
                <a:ext cx="62511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Web Page</a:t>
                </a:r>
                <a:endParaRPr lang="en-US" sz="105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153759" y="1961104"/>
                <a:ext cx="79317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OGC Services</a:t>
                </a:r>
                <a:endParaRPr lang="en-US" sz="105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152211" y="2126332"/>
                <a:ext cx="1137626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Downloadable Files</a:t>
                </a:r>
                <a:endParaRPr lang="en-US" sz="105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5733" y="3651319"/>
                <a:ext cx="1116136" cy="8079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ALSO: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SOS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err="1" smtClean="0"/>
                  <a:t>NetCDF</a:t>
                </a:r>
                <a:endParaRPr lang="en-US" sz="1050" dirty="0" smtClean="0"/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KML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Etc.</a:t>
                </a:r>
                <a:endParaRPr lang="en-US" sz="105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25733" y="4700185"/>
                <a:ext cx="1116136" cy="3231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ADDITION: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Nested Search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895309" y="1586038"/>
                <a:ext cx="115938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Available Resources</a:t>
                </a:r>
                <a:endParaRPr lang="en-US" sz="1050" dirty="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5325963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Add to Map</a:t>
              </a:r>
              <a:endParaRPr lang="en-US" sz="8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13336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Download Data</a:t>
              </a:r>
              <a:endParaRPr lang="en-US" sz="800" b="1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352066" y="1594717"/>
              <a:ext cx="3394236" cy="356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Registered User</a:t>
              </a:r>
              <a:endParaRPr lang="en-US" dirty="0"/>
            </a:p>
          </p:txBody>
        </p:sp>
      </p:grpSp>
      <p:pic>
        <p:nvPicPr>
          <p:cNvPr id="22" name="Picture 21" descr="Screen Shot 2012-09-03 at 12.46.26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880844"/>
            <a:ext cx="3394236" cy="2047461"/>
          </a:xfrm>
          <a:prstGeom prst="rect">
            <a:avLst/>
          </a:prstGeom>
        </p:spPr>
      </p:pic>
      <p:pic>
        <p:nvPicPr>
          <p:cNvPr id="24" name="Picture 23" descr="Screen Shot 2012-09-03 at 12.46.14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604097"/>
            <a:ext cx="3394236" cy="261523"/>
          </a:xfrm>
          <a:prstGeom prst="rect">
            <a:avLst/>
          </a:prstGeom>
        </p:spPr>
      </p:pic>
      <p:pic>
        <p:nvPicPr>
          <p:cNvPr id="21" name="Picture 20" descr="Screen Shot 2012-09-03 at 12.46.35 PM.png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D4D4D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36" y="1581603"/>
            <a:ext cx="1522696" cy="1522696"/>
          </a:xfrm>
          <a:prstGeom prst="rect">
            <a:avLst/>
          </a:prstGeom>
        </p:spPr>
      </p:pic>
      <p:pic>
        <p:nvPicPr>
          <p:cNvPr id="28" name="Picture 27" descr="Screen Shot 2012-09-03 at 12.56.24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37" y="3876484"/>
            <a:ext cx="3216924" cy="68383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407806" y="1282768"/>
            <a:ext cx="1855753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Screen Shot 2012-09-03 at 11.37.17 A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8445" y="6084886"/>
            <a:ext cx="2762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This data download requires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pic>
        <p:nvPicPr>
          <p:cNvPr id="42" name="Picture 41" descr="Screen Shot 2012-09-03 at 11.37.17 A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46" y="5855370"/>
            <a:ext cx="254000" cy="2159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93272" y="5807119"/>
            <a:ext cx="787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Logged In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9085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Map Creation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8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Map creation </a:t>
            </a:r>
            <a:r>
              <a:rPr lang="en-US" sz="2000" dirty="0"/>
              <a:t>i</a:t>
            </a:r>
            <a:r>
              <a:rPr lang="en-US" sz="2000" dirty="0" smtClean="0"/>
              <a:t>s defined in site setup (</a:t>
            </a:r>
            <a:r>
              <a:rPr lang="en-US" sz="2000" dirty="0" err="1" smtClean="0"/>
              <a:t>WebTide</a:t>
            </a:r>
            <a:r>
              <a:rPr lang="en-US" sz="2000" dirty="0" smtClean="0"/>
              <a:t> - done)</a:t>
            </a:r>
          </a:p>
          <a:p>
            <a:r>
              <a:rPr lang="en-US" sz="2000" dirty="0" smtClean="0"/>
              <a:t>Added to ‘Add Item’ menu (</a:t>
            </a:r>
            <a:r>
              <a:rPr lang="en-US" sz="2000" dirty="0" err="1" smtClean="0"/>
              <a:t>WebTide</a:t>
            </a:r>
            <a:r>
              <a:rPr lang="en-US" sz="2000" dirty="0" smtClean="0"/>
              <a:t> - done)</a:t>
            </a:r>
          </a:p>
          <a:p>
            <a:r>
              <a:rPr lang="en-US" sz="2000" dirty="0" smtClean="0"/>
              <a:t>Open a URL based on setup and title supplied by user (</a:t>
            </a:r>
            <a:r>
              <a:rPr lang="en-US" sz="2000" dirty="0" err="1" smtClean="0"/>
              <a:t>WebTide</a:t>
            </a:r>
            <a:r>
              <a:rPr lang="en-US" sz="2000" dirty="0" smtClean="0"/>
              <a:t> – done)</a:t>
            </a:r>
          </a:p>
          <a:p>
            <a:r>
              <a:rPr lang="en-US" sz="2000" dirty="0" smtClean="0"/>
              <a:t>URL saves empty WMC (</a:t>
            </a:r>
            <a:r>
              <a:rPr lang="en-US" sz="2000" dirty="0" err="1" smtClean="0"/>
              <a:t>Softwave</a:t>
            </a:r>
            <a:r>
              <a:rPr lang="en-US" sz="2000" dirty="0" smtClean="0"/>
              <a:t> – done)</a:t>
            </a:r>
          </a:p>
          <a:p>
            <a:r>
              <a:rPr lang="en-US" sz="2000" dirty="0" smtClean="0"/>
              <a:t>User (optionally) updates WMC</a:t>
            </a:r>
          </a:p>
          <a:p>
            <a:r>
              <a:rPr lang="en-US" sz="2000" dirty="0" err="1" smtClean="0"/>
              <a:t>WindowZ</a:t>
            </a:r>
            <a:r>
              <a:rPr lang="en-US" sz="2000" dirty="0" smtClean="0"/>
              <a:t> object has slight change from initial URL (</a:t>
            </a:r>
            <a:r>
              <a:rPr lang="en-US" sz="2000" dirty="0" err="1" smtClean="0"/>
              <a:t>WebTide</a:t>
            </a:r>
            <a:r>
              <a:rPr lang="en-US" sz="2000" dirty="0" smtClean="0"/>
              <a:t>/ </a:t>
            </a:r>
            <a:r>
              <a:rPr lang="en-US" sz="2000" dirty="0" err="1" smtClean="0"/>
              <a:t>Softwave</a:t>
            </a:r>
            <a:r>
              <a:rPr lang="en-US" sz="2000" dirty="0" smtClean="0"/>
              <a:t> – correction needed)</a:t>
            </a:r>
          </a:p>
          <a:p>
            <a:endParaRPr lang="en-US" sz="2000" dirty="0"/>
          </a:p>
          <a:p>
            <a:r>
              <a:rPr lang="en-US" sz="2000" dirty="0" smtClean="0"/>
              <a:t>Optional Refinement: List of WMCs to be used as a </a:t>
            </a:r>
            <a:r>
              <a:rPr lang="en-US" sz="2000" dirty="0" err="1" smtClean="0"/>
              <a:t>basemap</a:t>
            </a:r>
            <a:r>
              <a:rPr lang="en-US" sz="2000" dirty="0" smtClean="0"/>
              <a:t> </a:t>
            </a:r>
          </a:p>
          <a:p>
            <a:endParaRPr lang="en-US" sz="2000" dirty="0"/>
          </a:p>
          <a:p>
            <a:r>
              <a:rPr lang="en-US" sz="2000" dirty="0" err="1" smtClean="0"/>
              <a:t>Webtide</a:t>
            </a:r>
            <a:r>
              <a:rPr lang="en-US" sz="2000" dirty="0" smtClean="0"/>
              <a:t>: change product setup from ‘</a:t>
            </a:r>
            <a:r>
              <a:rPr lang="en-US" sz="2000" dirty="0" err="1" smtClean="0"/>
              <a:t>CoGIS</a:t>
            </a:r>
            <a:r>
              <a:rPr lang="en-US" sz="2000" dirty="0" smtClean="0"/>
              <a:t> Map </a:t>
            </a:r>
            <a:r>
              <a:rPr lang="en-US" sz="2000" dirty="0" err="1" smtClean="0"/>
              <a:t>Exten</a:t>
            </a:r>
            <a:r>
              <a:rPr lang="en-US" sz="2000" dirty="0" err="1" smtClean="0">
                <a:solidFill>
                  <a:srgbClr val="FF0000"/>
                </a:solidFill>
              </a:rPr>
              <a:t>t</a:t>
            </a:r>
            <a:r>
              <a:rPr lang="en-US" sz="2000" dirty="0" err="1" smtClean="0"/>
              <a:t>ions</a:t>
            </a:r>
            <a:r>
              <a:rPr lang="en-US" sz="2000" dirty="0" smtClean="0"/>
              <a:t>’</a:t>
            </a:r>
          </a:p>
          <a:p>
            <a:pPr marL="0" indent="0">
              <a:buNone/>
            </a:pPr>
            <a:r>
              <a:rPr lang="en-US" sz="2000" dirty="0" smtClean="0"/>
              <a:t>	To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‘Map Exten</a:t>
            </a:r>
            <a:r>
              <a:rPr lang="en-US" sz="2000" dirty="0" smtClean="0">
                <a:solidFill>
                  <a:srgbClr val="008000"/>
                </a:solidFill>
              </a:rPr>
              <a:t>s</a:t>
            </a:r>
            <a:r>
              <a:rPr lang="en-US" sz="2000" dirty="0" smtClean="0"/>
              <a:t>ions’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027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5523"/>
            <a:ext cx="8229600" cy="581093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To create a new WMC based on a title of a </a:t>
            </a:r>
            <a:r>
              <a:rPr lang="en-US" dirty="0" err="1" smtClean="0"/>
              <a:t>WindowZ</a:t>
            </a:r>
            <a:r>
              <a:rPr lang="en-US" dirty="0" smtClean="0"/>
              <a:t> object created in the portal:</a:t>
            </a:r>
          </a:p>
          <a:p>
            <a:endParaRPr lang="en-US" dirty="0" smtClean="0"/>
          </a:p>
          <a:p>
            <a:r>
              <a:rPr lang="en-US" dirty="0" smtClean="0"/>
              <a:t>Map Creation URL –</a:t>
            </a:r>
            <a:r>
              <a:rPr lang="en-US" b="1" dirty="0" smtClean="0"/>
              <a:t> navigate to this page</a:t>
            </a:r>
            <a:endParaRPr lang="en-US" b="1" dirty="0"/>
          </a:p>
          <a:p>
            <a:pPr lvl="1"/>
            <a:r>
              <a:rPr lang="en-US" dirty="0">
                <a:hlinkClick r:id="rId2"/>
              </a:rPr>
              <a:t>http://app01.</a:t>
            </a:r>
            <a:r>
              <a:rPr lang="en-US" dirty="0" smtClean="0">
                <a:hlinkClick r:id="rId2"/>
              </a:rPr>
              <a:t>saen.ac.za</a:t>
            </a:r>
            <a:r>
              <a:rPr lang="en-US" dirty="0">
                <a:hlinkClick r:id="rId2"/>
              </a:rPr>
              <a:t>/saeon/</a:t>
            </a:r>
            <a:r>
              <a:rPr lang="en-US" dirty="0" smtClean="0">
                <a:hlinkClick r:id="rId2"/>
              </a:rPr>
              <a:t>index.htm</a:t>
            </a:r>
            <a:endParaRPr lang="en-US" dirty="0" smtClean="0"/>
          </a:p>
          <a:p>
            <a:pPr lvl="1"/>
            <a:r>
              <a:rPr lang="en-US" dirty="0" smtClean="0"/>
              <a:t>Construct parameters</a:t>
            </a:r>
          </a:p>
          <a:p>
            <a:pPr lvl="2"/>
            <a:r>
              <a:rPr lang="en-US" dirty="0" smtClean="0"/>
              <a:t>User Supplies a Title: &lt;&lt;title&gt;&gt;</a:t>
            </a:r>
          </a:p>
          <a:p>
            <a:pPr lvl="2"/>
            <a:r>
              <a:rPr lang="en-US" dirty="0" smtClean="0"/>
              <a:t>User has a Token: &lt;&lt;token&gt;&gt;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ZA" dirty="0" smtClean="0"/>
              <a:t>&lt;&lt;MapCreationURL&gt;&gt;</a:t>
            </a:r>
          </a:p>
          <a:p>
            <a:pPr marL="457200" lvl="1" indent="0">
              <a:buNone/>
            </a:pPr>
            <a:r>
              <a:rPr lang="en-ZA" dirty="0" smtClean="0"/>
              <a:t>?</a:t>
            </a:r>
            <a:r>
              <a:rPr lang="en-ZA" dirty="0"/>
              <a:t>MODE</a:t>
            </a:r>
            <a:r>
              <a:rPr lang="en-ZA" dirty="0" smtClean="0"/>
              <a:t>=SAVE_WMC   				</a:t>
            </a:r>
            <a:r>
              <a:rPr lang="en-ZA" i="1" dirty="0" smtClean="0"/>
              <a:t>(Create if not exists, open </a:t>
            </a:r>
            <a:r>
              <a:rPr lang="en-US" i="1" dirty="0" smtClean="0"/>
              <a:t>if exists</a:t>
            </a:r>
            <a:r>
              <a:rPr lang="en-ZA" i="1" dirty="0" smtClean="0"/>
              <a:t> </a:t>
            </a:r>
            <a:r>
              <a:rPr lang="en-US" i="1" dirty="0" smtClean="0"/>
              <a:t>–</a:t>
            </a:r>
            <a:r>
              <a:rPr lang="en-ZA" i="1" dirty="0" smtClean="0"/>
              <a:t> S</a:t>
            </a:r>
            <a:r>
              <a:rPr lang="en-US" i="1" dirty="0" smtClean="0"/>
              <a:t>o</a:t>
            </a:r>
            <a:r>
              <a:rPr lang="en-ZA" i="1" dirty="0" smtClean="0"/>
              <a:t>ftwave)</a:t>
            </a:r>
          </a:p>
          <a:p>
            <a:pPr marL="457200" lvl="1" indent="0">
              <a:buNone/>
            </a:pPr>
            <a:r>
              <a:rPr lang="en-ZA" dirty="0" smtClean="0"/>
              <a:t>&amp;</a:t>
            </a:r>
            <a:r>
              <a:rPr lang="en-ZA" dirty="0"/>
              <a:t>URL</a:t>
            </a:r>
            <a:r>
              <a:rPr lang="en-ZA" dirty="0" smtClean="0"/>
              <a:t>=&lt;&lt;title&gt;&gt;</a:t>
            </a:r>
          </a:p>
          <a:p>
            <a:pPr marL="457200" lvl="1" indent="0">
              <a:buNone/>
            </a:pPr>
            <a:r>
              <a:rPr lang="en-ZA" dirty="0" smtClean="0"/>
              <a:t>&amp;TOKEN=</a:t>
            </a:r>
            <a:r>
              <a:rPr lang="en-ZA" dirty="0"/>
              <a:t>&lt;&lt;token&gt;</a:t>
            </a:r>
            <a:r>
              <a:rPr lang="en-ZA" dirty="0" smtClean="0"/>
              <a:t>&gt;</a:t>
            </a:r>
          </a:p>
          <a:p>
            <a:pPr marL="457200" lvl="1" indent="0">
              <a:buNone/>
            </a:pPr>
            <a:r>
              <a:rPr lang="en-ZA" dirty="0" smtClean="0"/>
              <a:t>&amp;</a:t>
            </a:r>
            <a:r>
              <a:rPr lang="en-ZA" dirty="0"/>
              <a:t>SHOW_CONTROL</a:t>
            </a:r>
            <a:r>
              <a:rPr lang="en-ZA" dirty="0" smtClean="0"/>
              <a:t>=hide</a:t>
            </a:r>
          </a:p>
          <a:p>
            <a:pPr marL="457200" lvl="1" indent="0">
              <a:buNone/>
            </a:pPr>
            <a:endParaRPr lang="en-ZA" dirty="0"/>
          </a:p>
          <a:p>
            <a:r>
              <a:rPr lang="en-US" dirty="0"/>
              <a:t>Map </a:t>
            </a:r>
            <a:r>
              <a:rPr lang="en-US" dirty="0" smtClean="0"/>
              <a:t>Open URL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b="1" dirty="0" smtClean="0"/>
              <a:t>STORE </a:t>
            </a:r>
            <a:r>
              <a:rPr lang="en-US" b="1" dirty="0"/>
              <a:t>this </a:t>
            </a:r>
            <a:r>
              <a:rPr lang="en-US" b="1" dirty="0" smtClean="0"/>
              <a:t>page with </a:t>
            </a:r>
            <a:r>
              <a:rPr lang="en-US" b="1" dirty="0" err="1" smtClean="0"/>
              <a:t>WindowZ</a:t>
            </a:r>
            <a:r>
              <a:rPr lang="en-US" b="1" dirty="0" smtClean="0"/>
              <a:t> (</a:t>
            </a:r>
            <a:r>
              <a:rPr lang="en-US" b="1" dirty="0" err="1" smtClean="0"/>
              <a:t>Webtide</a:t>
            </a:r>
            <a:r>
              <a:rPr lang="en-US" b="1" dirty="0" smtClean="0"/>
              <a:t> to Fix)</a:t>
            </a:r>
            <a:endParaRPr lang="en-US" b="1" dirty="0"/>
          </a:p>
          <a:p>
            <a:pPr lvl="1"/>
            <a:r>
              <a:rPr lang="en-US" dirty="0">
                <a:hlinkClick r:id="rId2"/>
              </a:rPr>
              <a:t>http://app01.saen.ac.za/saeon/index.htm</a:t>
            </a:r>
            <a:endParaRPr lang="en-US" dirty="0"/>
          </a:p>
          <a:p>
            <a:pPr lvl="1"/>
            <a:r>
              <a:rPr lang="en-US" dirty="0"/>
              <a:t>Construct parameters</a:t>
            </a:r>
          </a:p>
          <a:p>
            <a:pPr lvl="2"/>
            <a:r>
              <a:rPr lang="en-US" dirty="0"/>
              <a:t>User Supplies a Title: &lt;&lt;title&gt;&gt;</a:t>
            </a:r>
          </a:p>
          <a:p>
            <a:pPr lvl="2"/>
            <a:r>
              <a:rPr lang="en-US" dirty="0"/>
              <a:t>User has a Token: &lt;&lt;token&gt;&gt;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ZA" dirty="0"/>
              <a:t>&lt;&lt;MapCreationURL&gt;&gt;</a:t>
            </a:r>
          </a:p>
          <a:p>
            <a:pPr marL="457200" lvl="1" indent="0">
              <a:buNone/>
            </a:pPr>
            <a:r>
              <a:rPr lang="en-ZA" dirty="0"/>
              <a:t>?MODE</a:t>
            </a:r>
            <a:r>
              <a:rPr lang="en-ZA" dirty="0" smtClean="0"/>
              <a:t>=OPEN_WMC   </a:t>
            </a:r>
            <a:r>
              <a:rPr lang="en-ZA" dirty="0"/>
              <a:t>				</a:t>
            </a:r>
            <a:endParaRPr lang="en-ZA" dirty="0" smtClean="0"/>
          </a:p>
          <a:p>
            <a:pPr marL="457200" lvl="1" indent="0">
              <a:buNone/>
            </a:pPr>
            <a:r>
              <a:rPr lang="en-ZA" dirty="0" smtClean="0"/>
              <a:t>&amp;</a:t>
            </a:r>
            <a:r>
              <a:rPr lang="en-ZA" dirty="0"/>
              <a:t>URL=&lt;&lt;title&gt;&gt;</a:t>
            </a:r>
          </a:p>
          <a:p>
            <a:pPr marL="457200" lvl="1" indent="0">
              <a:buNone/>
            </a:pPr>
            <a:r>
              <a:rPr lang="en-ZA" dirty="0"/>
              <a:t>&amp;TOKEN=&lt;&lt;token&gt;&gt;</a:t>
            </a:r>
          </a:p>
          <a:p>
            <a:pPr marL="457200" lvl="1" indent="0">
              <a:buNone/>
            </a:pPr>
            <a:r>
              <a:rPr lang="en-ZA" dirty="0"/>
              <a:t>&amp;SHOW_CONTROL</a:t>
            </a:r>
            <a:r>
              <a:rPr lang="en-ZA" dirty="0" smtClean="0"/>
              <a:t>=show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5029041" y="5041281"/>
            <a:ext cx="3887242" cy="1169551"/>
          </a:xfrm>
          <a:prstGeom prst="rect">
            <a:avLst/>
          </a:prstGeom>
          <a:solidFill>
            <a:srgbClr val="D4D4D4"/>
          </a:solidFill>
        </p:spPr>
        <p:txBody>
          <a:bodyPr wrap="square" lIns="0" rtlCol="0">
            <a:spAutoFit/>
          </a:bodyPr>
          <a:lstStyle/>
          <a:p>
            <a:pPr marL="742950" lvl="1" indent="-285750">
              <a:buFont typeface="Arial"/>
              <a:buChar char="•"/>
            </a:pPr>
            <a:r>
              <a:rPr lang="en-ZA" sz="1400" dirty="0"/>
              <a:t>Refinements (Softwave)</a:t>
            </a:r>
          </a:p>
          <a:p>
            <a:pPr marL="1200150" lvl="2" indent="-285750">
              <a:buFont typeface="Arial"/>
              <a:buChar char="•"/>
            </a:pPr>
            <a:r>
              <a:rPr lang="en-ZA" sz="1400" dirty="0" smtClean="0"/>
              <a:t>currently </a:t>
            </a:r>
            <a:r>
              <a:rPr lang="en-ZA" sz="1400" dirty="0"/>
              <a:t>opens on search -  yes</a:t>
            </a:r>
          </a:p>
          <a:p>
            <a:pPr marL="1200150" lvl="2" indent="-285750">
              <a:buFont typeface="Arial"/>
              <a:buChar char="•"/>
            </a:pPr>
            <a:r>
              <a:rPr lang="en-ZA" sz="1400" dirty="0" smtClean="0"/>
              <a:t>populate </a:t>
            </a:r>
            <a:r>
              <a:rPr lang="en-ZA" sz="1400" dirty="0"/>
              <a:t>search with mappable items (WMS, WFS, KML, SOS, etc.)</a:t>
            </a:r>
            <a:endParaRPr lang="en-US" sz="1400" dirty="0"/>
          </a:p>
          <a:p>
            <a:pPr marL="285750" indent="-285750">
              <a:buFont typeface="Arial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73488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Upload and Map Creation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Deferred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428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Atlas Creation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03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080"/>
            <a:ext cx="8229600" cy="4525963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New Item Type: </a:t>
            </a:r>
            <a:r>
              <a:rPr lang="en-US" dirty="0" err="1" smtClean="0"/>
              <a:t>WindowZ</a:t>
            </a:r>
            <a:r>
              <a:rPr lang="en-US" dirty="0" smtClean="0"/>
              <a:t> Object Called ‘Atlas’	(</a:t>
            </a:r>
            <a:r>
              <a:rPr lang="en-US" dirty="0" err="1" smtClean="0"/>
              <a:t>WebTide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Add to ‘Map Extensions’ as Atlas URL			(</a:t>
            </a:r>
            <a:r>
              <a:rPr lang="en-US" dirty="0" err="1" smtClean="0"/>
              <a:t>WebTide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Only available if folder contains 1 or more Maps 	(</a:t>
            </a:r>
            <a:r>
              <a:rPr lang="en-US" dirty="0" err="1" smtClean="0"/>
              <a:t>WebTide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Atlas </a:t>
            </a:r>
            <a:r>
              <a:rPr lang="en-US" dirty="0"/>
              <a:t>Creation URL –</a:t>
            </a:r>
            <a:r>
              <a:rPr lang="en-US" b="1" dirty="0"/>
              <a:t> navigate to this page</a:t>
            </a:r>
          </a:p>
          <a:p>
            <a:pPr lvl="1"/>
            <a:r>
              <a:rPr lang="en-US" dirty="0">
                <a:hlinkClick r:id="rId2"/>
              </a:rPr>
              <a:t>http://app01.saen.ac.za/saeon</a:t>
            </a:r>
            <a:r>
              <a:rPr lang="en-US" dirty="0" smtClean="0">
                <a:hlinkClick r:id="rId2"/>
              </a:rPr>
              <a:t>/atlas.htm</a:t>
            </a:r>
            <a:endParaRPr lang="en-US" dirty="0"/>
          </a:p>
          <a:p>
            <a:pPr lvl="1"/>
            <a:r>
              <a:rPr lang="en-US" dirty="0"/>
              <a:t>Construct parameters</a:t>
            </a:r>
          </a:p>
          <a:p>
            <a:pPr lvl="2"/>
            <a:r>
              <a:rPr lang="en-US" dirty="0"/>
              <a:t>User Supplies a Title: &lt;&lt;title&gt;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Current Folder has new </a:t>
            </a:r>
            <a:r>
              <a:rPr lang="en-US" dirty="0" err="1" smtClean="0"/>
              <a:t>MapRSS</a:t>
            </a:r>
            <a:r>
              <a:rPr lang="en-US" dirty="0" smtClean="0"/>
              <a:t> Method and URL 		</a:t>
            </a:r>
            <a:r>
              <a:rPr lang="en-ZA" dirty="0" smtClean="0"/>
              <a:t>(WebTide </a:t>
            </a:r>
            <a:r>
              <a:rPr lang="en-US" dirty="0"/>
              <a:t>–</a:t>
            </a:r>
            <a:r>
              <a:rPr lang="en-ZA" dirty="0"/>
              <a:t> see overleaf)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ZA" dirty="0"/>
              <a:t>&lt;</a:t>
            </a:r>
            <a:r>
              <a:rPr lang="en-ZA" dirty="0" smtClean="0"/>
              <a:t>&lt;AtlasCreationURL</a:t>
            </a:r>
            <a:r>
              <a:rPr lang="en-ZA" dirty="0"/>
              <a:t>&gt;&gt;</a:t>
            </a:r>
          </a:p>
          <a:p>
            <a:pPr marL="457200" lvl="1" indent="0">
              <a:buNone/>
            </a:pPr>
            <a:r>
              <a:rPr lang="en-ZA" dirty="0"/>
              <a:t>?MODE</a:t>
            </a:r>
            <a:r>
              <a:rPr lang="en-ZA" dirty="0" smtClean="0"/>
              <a:t>=OPEN_RSS</a:t>
            </a:r>
            <a:endParaRPr lang="en-ZA" i="1" dirty="0"/>
          </a:p>
          <a:p>
            <a:pPr marL="457200" lvl="1" indent="0">
              <a:buNone/>
            </a:pPr>
            <a:r>
              <a:rPr lang="en-ZA" dirty="0"/>
              <a:t>&amp;URL=&lt;</a:t>
            </a:r>
            <a:r>
              <a:rPr lang="en-ZA" dirty="0" smtClean="0"/>
              <a:t>&lt;current_portal_folder_URL&gt;&gt;/@@MapRSS	(WebTide </a:t>
            </a:r>
            <a:r>
              <a:rPr lang="en-US" dirty="0" smtClean="0"/>
              <a:t>–</a:t>
            </a:r>
            <a:r>
              <a:rPr lang="en-ZA" dirty="0" smtClean="0"/>
              <a:t> see overleaf)</a:t>
            </a:r>
          </a:p>
          <a:p>
            <a:pPr marL="457200" lvl="1" indent="0">
              <a:buNone/>
            </a:pPr>
            <a:r>
              <a:rPr lang="en-ZA" dirty="0" smtClean="0"/>
              <a:t>&amp;TITLE=&lt;&lt;title&gt;&gt;</a:t>
            </a:r>
            <a:endParaRPr lang="en-ZA" dirty="0"/>
          </a:p>
          <a:p>
            <a:pPr marL="457200" lvl="1" indent="0">
              <a:buNone/>
            </a:pPr>
            <a:r>
              <a:rPr lang="en-ZA" dirty="0" smtClean="0"/>
              <a:t>&amp;MENU=true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06353" y="5233694"/>
            <a:ext cx="325093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1"/>
            <a:endParaRPr lang="en-ZA" sz="1200" dirty="0"/>
          </a:p>
          <a:p>
            <a:pPr marL="628650" lvl="1" indent="-171450">
              <a:buFont typeface="Arial"/>
              <a:buChar char="•"/>
            </a:pPr>
            <a:r>
              <a:rPr lang="en-ZA" sz="1200" dirty="0" smtClean="0"/>
              <a:t>Refinements:</a:t>
            </a:r>
          </a:p>
          <a:p>
            <a:pPr marL="1085850" lvl="2" indent="-171450">
              <a:buFont typeface="Arial"/>
              <a:buChar char="•"/>
            </a:pPr>
            <a:r>
              <a:rPr lang="en-ZA" sz="1200" dirty="0" smtClean="0"/>
              <a:t>After </a:t>
            </a:r>
            <a:r>
              <a:rPr lang="en-ZA" sz="1200" dirty="0"/>
              <a:t>creating WindowZ Object, make it the default view for the folder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126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Map</a:t>
            </a:r>
            <a:r>
              <a:rPr lang="en-US" dirty="0" err="1" smtClean="0"/>
              <a:t>RSS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Syndication Method in </a:t>
            </a:r>
            <a:r>
              <a:rPr lang="en-US" dirty="0" err="1" smtClean="0"/>
              <a:t>Plone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Will be re-used for other purposes too. In this case, process </a:t>
            </a:r>
            <a:r>
              <a:rPr lang="en-US" dirty="0" err="1" smtClean="0"/>
              <a:t>WindowZ</a:t>
            </a:r>
            <a:r>
              <a:rPr lang="en-US" dirty="0" smtClean="0"/>
              <a:t> items.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MapRSS</a:t>
            </a:r>
            <a:r>
              <a:rPr lang="en-US" dirty="0" smtClean="0"/>
              <a:t> Elements:</a:t>
            </a:r>
          </a:p>
          <a:p>
            <a:pPr lvl="2"/>
            <a:r>
              <a:rPr lang="en-US" dirty="0" smtClean="0"/>
              <a:t>&lt;title&gt;: 		</a:t>
            </a:r>
            <a:r>
              <a:rPr lang="en-US" dirty="0" err="1" smtClean="0"/>
              <a:t>WindowZ</a:t>
            </a:r>
            <a:r>
              <a:rPr lang="en-US" dirty="0" smtClean="0"/>
              <a:t> Title</a:t>
            </a:r>
          </a:p>
          <a:p>
            <a:pPr lvl="2"/>
            <a:r>
              <a:rPr lang="en-US" dirty="0" smtClean="0"/>
              <a:t>&lt;link&gt;:			</a:t>
            </a:r>
            <a:r>
              <a:rPr lang="en-US" dirty="0" err="1" smtClean="0"/>
              <a:t>WindowZ</a:t>
            </a:r>
            <a:r>
              <a:rPr lang="en-US" dirty="0" smtClean="0"/>
              <a:t> attribute URL</a:t>
            </a:r>
          </a:p>
          <a:p>
            <a:pPr lvl="2"/>
            <a:r>
              <a:rPr lang="en-US" dirty="0" smtClean="0"/>
              <a:t>&lt;description&gt;: 	</a:t>
            </a:r>
            <a:r>
              <a:rPr lang="en-US" dirty="0" err="1" smtClean="0"/>
              <a:t>WindowZ</a:t>
            </a:r>
            <a:r>
              <a:rPr lang="en-US" dirty="0" smtClean="0"/>
              <a:t> Description</a:t>
            </a:r>
            <a:endParaRPr lang="en-US" dirty="0"/>
          </a:p>
          <a:p>
            <a:pPr lvl="2"/>
            <a:r>
              <a:rPr lang="en-US" dirty="0" smtClean="0"/>
              <a:t>&lt;k	</a:t>
            </a:r>
            <a:r>
              <a:rPr lang="en-US" dirty="0" err="1" smtClean="0"/>
              <a:t>eywords</a:t>
            </a:r>
            <a:r>
              <a:rPr lang="en-US" dirty="0" smtClean="0"/>
              <a:t>&gt;:	</a:t>
            </a:r>
            <a:r>
              <a:rPr lang="en-US" dirty="0" err="1" smtClean="0"/>
              <a:t>WindowZ</a:t>
            </a:r>
            <a:r>
              <a:rPr lang="en-US" dirty="0" smtClean="0"/>
              <a:t> keywords (</a:t>
            </a:r>
            <a:r>
              <a:rPr lang="en-US" dirty="0" err="1" smtClean="0"/>
              <a:t>Plone</a:t>
            </a:r>
            <a:r>
              <a:rPr lang="en-US" dirty="0" smtClean="0"/>
              <a:t> </a:t>
            </a:r>
            <a:r>
              <a:rPr lang="en-US" dirty="0" err="1" smtClean="0"/>
              <a:t>categorisation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3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RSS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Syndication Method in </a:t>
            </a:r>
            <a:r>
              <a:rPr lang="en-US" dirty="0" err="1" smtClean="0"/>
              <a:t>Plone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In this case, process </a:t>
            </a:r>
            <a:r>
              <a:rPr lang="en-US" dirty="0" err="1" smtClean="0"/>
              <a:t>WindowZ</a:t>
            </a:r>
            <a:r>
              <a:rPr lang="en-US" dirty="0" smtClean="0"/>
              <a:t> items, Links, Images, News Items.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MapRSS</a:t>
            </a:r>
            <a:r>
              <a:rPr lang="en-US" dirty="0" smtClean="0"/>
              <a:t> Elements:</a:t>
            </a:r>
          </a:p>
          <a:p>
            <a:pPr lvl="2"/>
            <a:r>
              <a:rPr lang="en-US" dirty="0" smtClean="0"/>
              <a:t>&lt;title&gt;: 		</a:t>
            </a:r>
            <a:r>
              <a:rPr lang="en-US" dirty="0" err="1" smtClean="0"/>
              <a:t>WindowZ</a:t>
            </a:r>
            <a:r>
              <a:rPr lang="en-US" dirty="0" smtClean="0"/>
              <a:t> Title</a:t>
            </a:r>
          </a:p>
          <a:p>
            <a:pPr lvl="2"/>
            <a:r>
              <a:rPr lang="en-US" dirty="0" smtClean="0"/>
              <a:t>&lt;link&gt;:			</a:t>
            </a:r>
            <a:r>
              <a:rPr lang="en-US" dirty="0" err="1" smtClean="0"/>
              <a:t>WindowZ</a:t>
            </a:r>
            <a:r>
              <a:rPr lang="en-US" dirty="0" smtClean="0"/>
              <a:t> URL</a:t>
            </a:r>
          </a:p>
          <a:p>
            <a:pPr lvl="2"/>
            <a:r>
              <a:rPr lang="en-US" dirty="0" smtClean="0"/>
              <a:t>&lt;description&gt;: 	</a:t>
            </a:r>
            <a:r>
              <a:rPr lang="en-US" dirty="0" err="1" smtClean="0"/>
              <a:t>WindowZ</a:t>
            </a:r>
            <a:r>
              <a:rPr lang="en-US" dirty="0" smtClean="0"/>
              <a:t> Description</a:t>
            </a:r>
            <a:endParaRPr lang="en-US" dirty="0"/>
          </a:p>
          <a:p>
            <a:pPr lvl="2"/>
            <a:r>
              <a:rPr lang="en-US" dirty="0" smtClean="0"/>
              <a:t>&lt;k	</a:t>
            </a:r>
            <a:r>
              <a:rPr lang="en-US" dirty="0" err="1" smtClean="0"/>
              <a:t>eywords</a:t>
            </a:r>
            <a:r>
              <a:rPr lang="en-US" dirty="0" smtClean="0"/>
              <a:t>&gt;:	</a:t>
            </a:r>
            <a:r>
              <a:rPr lang="en-US" dirty="0" err="1" smtClean="0"/>
              <a:t>WindowZ</a:t>
            </a:r>
            <a:r>
              <a:rPr lang="en-US" dirty="0" smtClean="0"/>
              <a:t> keywords (</a:t>
            </a:r>
            <a:r>
              <a:rPr lang="en-US" dirty="0" err="1" smtClean="0"/>
              <a:t>Plone</a:t>
            </a:r>
            <a:r>
              <a:rPr lang="en-US" dirty="0" smtClean="0"/>
              <a:t> </a:t>
            </a:r>
            <a:r>
              <a:rPr lang="en-US" dirty="0" err="1" smtClean="0"/>
              <a:t>categorisation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09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Accepts RSS or </a:t>
            </a:r>
            <a:r>
              <a:rPr lang="en-US" sz="2000" dirty="0" err="1" smtClean="0"/>
              <a:t>GeoRSS</a:t>
            </a:r>
            <a:r>
              <a:rPr lang="en-US" sz="2000" dirty="0" smtClean="0"/>
              <a:t> as input.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Keywords: First Tier of Menu System (unless too many) – see below</a:t>
            </a:r>
          </a:p>
          <a:p>
            <a:r>
              <a:rPr lang="en-US" sz="2000" dirty="0" smtClean="0"/>
              <a:t>Titles: Second Tier of Menu System</a:t>
            </a:r>
          </a:p>
          <a:p>
            <a:r>
              <a:rPr lang="en-US" sz="2000" dirty="0" smtClean="0"/>
              <a:t>Titles can be repeated in more than one parent keyword</a:t>
            </a:r>
          </a:p>
          <a:p>
            <a:r>
              <a:rPr lang="en-US" sz="2000" dirty="0" smtClean="0"/>
              <a:t>Link: Open in &lt;</a:t>
            </a:r>
            <a:r>
              <a:rPr lang="en-US" sz="2000" dirty="0" err="1" smtClean="0"/>
              <a:t>iframe</a:t>
            </a:r>
            <a:r>
              <a:rPr lang="en-US" sz="2000" dirty="0" smtClean="0"/>
              <a:t>&gt; linked to menu entries </a:t>
            </a:r>
          </a:p>
          <a:p>
            <a:endParaRPr lang="en-US" sz="2000" dirty="0"/>
          </a:p>
          <a:p>
            <a:r>
              <a:rPr lang="en-US" sz="2000" dirty="0" smtClean="0"/>
              <a:t>Too many keywords, entries, or MENU=false</a:t>
            </a:r>
          </a:p>
          <a:p>
            <a:pPr lvl="1"/>
            <a:r>
              <a:rPr lang="en-US" sz="1600" dirty="0" smtClean="0"/>
              <a:t>Force Simple RSS Listing</a:t>
            </a:r>
          </a:p>
          <a:p>
            <a:pPr lvl="1"/>
            <a:r>
              <a:rPr lang="en-US" sz="1600" dirty="0" smtClean="0"/>
              <a:t>Show thumbnail if image link exists.</a:t>
            </a:r>
          </a:p>
          <a:p>
            <a:pPr lvl="1"/>
            <a:r>
              <a:rPr lang="en-US" sz="1600" dirty="0" smtClean="0"/>
              <a:t>Keyword filtering in place.</a:t>
            </a:r>
          </a:p>
          <a:p>
            <a:pPr lvl="1"/>
            <a:r>
              <a:rPr lang="en-US" sz="1600" dirty="0" smtClean="0"/>
              <a:t>Open target in a tab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27305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View (MENU=TRUE)</a:t>
            </a:r>
            <a:endParaRPr lang="en-US" dirty="0"/>
          </a:p>
        </p:txBody>
      </p:sp>
      <p:pic>
        <p:nvPicPr>
          <p:cNvPr id="5" name="Picture 4" descr="Screen Shot 2012-09-05 at 8.41.1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" t="13093" r="18625" b="5109"/>
          <a:stretch/>
        </p:blipFill>
        <p:spPr>
          <a:xfrm>
            <a:off x="0" y="585026"/>
            <a:ext cx="9144000" cy="5897288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5721816" y="2175658"/>
            <a:ext cx="1616477" cy="415533"/>
          </a:xfrm>
          <a:prstGeom prst="wedgeRectCallout">
            <a:avLst>
              <a:gd name="adj1" fmla="val -188691"/>
              <a:gd name="adj2" fmla="val -36968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Keywords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5721816" y="2743592"/>
            <a:ext cx="1616477" cy="415533"/>
          </a:xfrm>
          <a:prstGeom prst="wedgeRectCallout">
            <a:avLst>
              <a:gd name="adj1" fmla="val -219643"/>
              <a:gd name="adj2" fmla="val -32029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Titles</a:t>
            </a:r>
            <a:endParaRPr lang="en-US" dirty="0"/>
          </a:p>
        </p:txBody>
      </p:sp>
      <p:sp>
        <p:nvSpPr>
          <p:cNvPr id="8" name="Rectangular Callout 7"/>
          <p:cNvSpPr/>
          <p:nvPr/>
        </p:nvSpPr>
        <p:spPr>
          <a:xfrm>
            <a:off x="5721816" y="3311525"/>
            <a:ext cx="1616477" cy="415533"/>
          </a:xfrm>
          <a:prstGeom prst="wedgeRectCallout">
            <a:avLst>
              <a:gd name="adj1" fmla="val -219643"/>
              <a:gd name="adj2" fmla="val -10728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 URL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7527523" y="2175658"/>
            <a:ext cx="1616477" cy="684915"/>
          </a:xfrm>
          <a:prstGeom prst="wedgeRectCallout">
            <a:avLst>
              <a:gd name="adj1" fmla="val -222818"/>
              <a:gd name="adj2" fmla="val -2577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Drop-Down Menu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62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View (MENU=FALSE)</a:t>
            </a:r>
            <a:endParaRPr lang="en-US" dirty="0"/>
          </a:p>
        </p:txBody>
      </p:sp>
      <p:pic>
        <p:nvPicPr>
          <p:cNvPr id="3" name="Picture 2" descr="Screen Shot 2012-09-05 at 8.4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450"/>
            <a:ext cx="9144000" cy="5949550"/>
          </a:xfrm>
          <a:prstGeom prst="rect">
            <a:avLst/>
          </a:prstGeom>
        </p:spPr>
      </p:pic>
      <p:pic>
        <p:nvPicPr>
          <p:cNvPr id="4" name="Picture 3" descr="Screen Shot 2012-09-05 at 8.49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13"/>
          <a:stretch/>
        </p:blipFill>
        <p:spPr>
          <a:xfrm>
            <a:off x="2" y="646748"/>
            <a:ext cx="9143998" cy="251998"/>
          </a:xfrm>
          <a:prstGeom prst="rect">
            <a:avLst/>
          </a:prstGeom>
        </p:spPr>
      </p:pic>
      <p:pic>
        <p:nvPicPr>
          <p:cNvPr id="5" name="Picture 4" descr="Screen Shot 2012-09-05 at 8.49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5" r="40604"/>
          <a:stretch/>
        </p:blipFill>
        <p:spPr>
          <a:xfrm>
            <a:off x="6286301" y="649837"/>
            <a:ext cx="1770427" cy="2519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0585" y="637136"/>
            <a:ext cx="555558" cy="2550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36000" tIns="46800" rIns="36000" rtlCol="0">
            <a:spAutoFit/>
          </a:bodyPr>
          <a:lstStyle/>
          <a:p>
            <a:r>
              <a:rPr lang="en-US" sz="1050" dirty="0" smtClean="0"/>
              <a:t>Keyword</a:t>
            </a:r>
            <a:endParaRPr lang="en-US" sz="1050" dirty="0"/>
          </a:p>
        </p:txBody>
      </p:sp>
      <p:sp>
        <p:nvSpPr>
          <p:cNvPr id="7" name="Rectangular Callout 6"/>
          <p:cNvSpPr/>
          <p:nvPr/>
        </p:nvSpPr>
        <p:spPr>
          <a:xfrm>
            <a:off x="6846143" y="3309925"/>
            <a:ext cx="1616477" cy="415533"/>
          </a:xfrm>
          <a:prstGeom prst="wedgeRectCallout">
            <a:avLst>
              <a:gd name="adj1" fmla="val -63600"/>
              <a:gd name="adj2" fmla="val -6485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Keywords</a:t>
            </a:r>
          </a:p>
        </p:txBody>
      </p:sp>
    </p:spTree>
    <p:extLst>
      <p:ext uri="{BB962C8B-B14F-4D97-AF65-F5344CB8AC3E}">
        <p14:creationId xmlns:p14="http://schemas.microsoft.com/office/powerpoint/2010/main" val="568834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GeoRSS</a:t>
            </a:r>
            <a:r>
              <a:rPr lang="en-US" dirty="0" smtClean="0"/>
              <a:t> Viewer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8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GeoRSS</a:t>
            </a:r>
            <a:r>
              <a:rPr lang="en-US" dirty="0" smtClean="0"/>
              <a:t> Viewer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080"/>
            <a:ext cx="8229600" cy="4525963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US" sz="2100" dirty="0" smtClean="0"/>
              <a:t>New Item Type: </a:t>
            </a:r>
            <a:r>
              <a:rPr lang="en-US" sz="2100" dirty="0" err="1" smtClean="0"/>
              <a:t>WindowZ</a:t>
            </a:r>
            <a:r>
              <a:rPr lang="en-US" sz="2100" dirty="0" smtClean="0"/>
              <a:t> Object Called ‘</a:t>
            </a:r>
            <a:r>
              <a:rPr lang="en-US" sz="2100" dirty="0" err="1" smtClean="0"/>
              <a:t>GeoRSS</a:t>
            </a:r>
            <a:r>
              <a:rPr lang="en-US" sz="2100" dirty="0" smtClean="0"/>
              <a:t> Viewer’		(</a:t>
            </a:r>
            <a:r>
              <a:rPr lang="en-US" sz="2100" dirty="0" err="1" smtClean="0"/>
              <a:t>WebTide</a:t>
            </a:r>
            <a:r>
              <a:rPr lang="en-US" sz="2100" dirty="0" smtClean="0"/>
              <a:t>)</a:t>
            </a:r>
          </a:p>
          <a:p>
            <a:r>
              <a:rPr lang="en-US" sz="2100" dirty="0" smtClean="0"/>
              <a:t>Uses ‘Map Extensions’ Map Creation URL					(</a:t>
            </a:r>
            <a:r>
              <a:rPr lang="en-US" sz="2100" dirty="0" err="1" smtClean="0"/>
              <a:t>WebTide</a:t>
            </a:r>
            <a:r>
              <a:rPr lang="en-US" sz="2100" dirty="0" smtClean="0"/>
              <a:t>)</a:t>
            </a:r>
            <a:endParaRPr lang="en-US" sz="2100" dirty="0"/>
          </a:p>
          <a:p>
            <a:r>
              <a:rPr lang="en-US" sz="2100" dirty="0" smtClean="0"/>
              <a:t>Available if folder contains 1 or more </a:t>
            </a:r>
            <a:r>
              <a:rPr lang="en-US" sz="2100" dirty="0" err="1" smtClean="0"/>
              <a:t>GeoTagged</a:t>
            </a:r>
            <a:r>
              <a:rPr lang="en-US" sz="2100" dirty="0" smtClean="0"/>
              <a:t> Images 		(</a:t>
            </a:r>
            <a:r>
              <a:rPr lang="en-US" sz="2100" dirty="0" err="1" smtClean="0"/>
              <a:t>WebTide</a:t>
            </a:r>
            <a:r>
              <a:rPr lang="en-US" sz="2100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Viewer Creation </a:t>
            </a:r>
            <a:r>
              <a:rPr lang="en-US" dirty="0"/>
              <a:t>URL –</a:t>
            </a:r>
            <a:r>
              <a:rPr lang="en-US" b="1" dirty="0"/>
              <a:t> navigate to this page</a:t>
            </a:r>
          </a:p>
          <a:p>
            <a:pPr lvl="1"/>
            <a:r>
              <a:rPr lang="en-US" dirty="0">
                <a:hlinkClick r:id="rId2"/>
              </a:rPr>
              <a:t>http://app01.saen.ac.za/saeon</a:t>
            </a:r>
            <a:r>
              <a:rPr lang="en-US" dirty="0" smtClean="0">
                <a:hlinkClick r:id="rId2"/>
              </a:rPr>
              <a:t>/index.htm</a:t>
            </a:r>
            <a:endParaRPr lang="en-US" dirty="0"/>
          </a:p>
          <a:p>
            <a:pPr lvl="1"/>
            <a:r>
              <a:rPr lang="en-US" dirty="0"/>
              <a:t>Construct parameters</a:t>
            </a:r>
          </a:p>
          <a:p>
            <a:pPr lvl="2"/>
            <a:r>
              <a:rPr lang="en-US" dirty="0"/>
              <a:t>User Supplies a Title: &lt;&lt;title&gt;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Current Folder has </a:t>
            </a:r>
            <a:r>
              <a:rPr lang="en-US" dirty="0" err="1" smtClean="0"/>
              <a:t>GeoRSS</a:t>
            </a:r>
            <a:r>
              <a:rPr lang="en-US" dirty="0" smtClean="0"/>
              <a:t> Method and URL 		</a:t>
            </a:r>
            <a:r>
              <a:rPr lang="en-ZA" dirty="0" smtClean="0"/>
              <a:t>(WebTide </a:t>
            </a:r>
            <a:r>
              <a:rPr lang="en-US" dirty="0"/>
              <a:t>–</a:t>
            </a:r>
            <a:r>
              <a:rPr lang="en-ZA" dirty="0"/>
              <a:t> </a:t>
            </a:r>
            <a:r>
              <a:rPr lang="en-ZA" dirty="0" smtClean="0"/>
              <a:t>exists)</a:t>
            </a:r>
            <a:endParaRPr lang="en-ZA" dirty="0"/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ZA" dirty="0"/>
              <a:t>&lt;</a:t>
            </a:r>
            <a:r>
              <a:rPr lang="en-ZA" dirty="0" smtClean="0"/>
              <a:t>&lt;MapCreationURL</a:t>
            </a:r>
            <a:r>
              <a:rPr lang="en-ZA" dirty="0"/>
              <a:t>&gt;&gt;</a:t>
            </a:r>
          </a:p>
          <a:p>
            <a:pPr marL="457200" lvl="1" indent="0">
              <a:buNone/>
            </a:pPr>
            <a:r>
              <a:rPr lang="en-ZA" dirty="0"/>
              <a:t>?MODE</a:t>
            </a:r>
            <a:r>
              <a:rPr lang="en-ZA" dirty="0" smtClean="0"/>
              <a:t>=OPEN_RSS</a:t>
            </a:r>
            <a:endParaRPr lang="en-ZA" i="1" dirty="0"/>
          </a:p>
          <a:p>
            <a:pPr marL="457200" lvl="1" indent="0">
              <a:buNone/>
            </a:pPr>
            <a:r>
              <a:rPr lang="en-ZA" dirty="0"/>
              <a:t>&amp;URL=&lt;</a:t>
            </a:r>
            <a:r>
              <a:rPr lang="en-ZA" dirty="0" smtClean="0"/>
              <a:t>&lt;current_portal_folder_URL&gt;&gt;/@@GeoRSS 	(WebTide </a:t>
            </a:r>
            <a:r>
              <a:rPr lang="en-US" dirty="0" smtClean="0"/>
              <a:t>–</a:t>
            </a:r>
            <a:r>
              <a:rPr lang="en-ZA" dirty="0" smtClean="0"/>
              <a:t> exists)</a:t>
            </a:r>
          </a:p>
          <a:p>
            <a:pPr marL="457200" lvl="1" indent="0">
              <a:buNone/>
            </a:pPr>
            <a:r>
              <a:rPr lang="en-ZA" dirty="0" smtClean="0"/>
              <a:t>&amp;TITLE=&lt;&lt;title&gt;&gt;</a:t>
            </a:r>
            <a:endParaRPr lang="en-ZA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06353" y="5233694"/>
            <a:ext cx="3250934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1"/>
            <a:endParaRPr lang="en-ZA" sz="1200" dirty="0"/>
          </a:p>
          <a:p>
            <a:pPr marL="628650" lvl="1" indent="-171450">
              <a:buFont typeface="Arial"/>
              <a:buChar char="•"/>
            </a:pPr>
            <a:r>
              <a:rPr lang="en-ZA" sz="1200" dirty="0" smtClean="0"/>
              <a:t>Refinements:</a:t>
            </a:r>
          </a:p>
          <a:p>
            <a:pPr marL="1085850" lvl="2" indent="-171450">
              <a:buFont typeface="Arial"/>
              <a:buChar char="•"/>
            </a:pPr>
            <a:r>
              <a:rPr lang="en-ZA" sz="1200" dirty="0" smtClean="0"/>
              <a:t>After </a:t>
            </a:r>
            <a:r>
              <a:rPr lang="en-ZA" sz="1200" dirty="0"/>
              <a:t>creating WindowZ Object, make it the default view for the </a:t>
            </a:r>
            <a:r>
              <a:rPr lang="en-ZA" sz="1200" dirty="0" smtClean="0"/>
              <a:t>folder</a:t>
            </a:r>
          </a:p>
          <a:p>
            <a:pPr marL="1085850" lvl="2" indent="-171450">
              <a:buFont typeface="Arial"/>
              <a:buChar char="•"/>
            </a:pPr>
            <a:r>
              <a:rPr lang="en-ZA" sz="1200" dirty="0" smtClean="0"/>
              <a:t>Figure out or ask for a bounding box</a:t>
            </a:r>
            <a:endParaRPr lang="en-ZA" sz="1200" dirty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45226" y="5880928"/>
            <a:ext cx="5942953" cy="5847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Example: </a:t>
            </a:r>
            <a:endParaRPr lang="en-US" sz="1600" dirty="0" smtClean="0"/>
          </a:p>
          <a:p>
            <a:r>
              <a:rPr lang="en-US" sz="1600" dirty="0" smtClean="0"/>
              <a:t>http://</a:t>
            </a:r>
            <a:r>
              <a:rPr lang="en-US" sz="1600" dirty="0" err="1" smtClean="0"/>
              <a:t>ingc.dirisa.org</a:t>
            </a:r>
            <a:r>
              <a:rPr lang="en-US" sz="1600" dirty="0" smtClean="0"/>
              <a:t>/</a:t>
            </a:r>
            <a:r>
              <a:rPr lang="en-US" sz="1600" dirty="0" err="1" smtClean="0"/>
              <a:t>ingc</a:t>
            </a:r>
            <a:r>
              <a:rPr lang="en-US" sz="1600" dirty="0" smtClean="0"/>
              <a:t>/repository/image-test/folder-view-as-map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2152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Embedding a Map or a </a:t>
            </a:r>
            <a:r>
              <a:rPr lang="en-US" dirty="0" err="1" smtClean="0"/>
              <a:t>WindowZ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3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– Control (Embed)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599509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31" idx="1"/>
            <a:endCxn id="44" idx="3"/>
          </p:cNvCxnSpPr>
          <p:nvPr/>
        </p:nvCxnSpPr>
        <p:spPr>
          <a:xfrm rot="10800000" flipV="1">
            <a:off x="1178647" y="4125339"/>
            <a:ext cx="2348216" cy="251482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29761" y="6559373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Embed this map</a:t>
            </a:r>
            <a:endParaRPr lang="en-US" sz="1050" b="1" dirty="0"/>
          </a:p>
        </p:txBody>
      </p:sp>
      <p:pic>
        <p:nvPicPr>
          <p:cNvPr id="31" name="Picture 30" descr="Screen Shot 2012-09-03 at 12.33.03 P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97"/>
          <a:stretch/>
        </p:blipFill>
        <p:spPr>
          <a:xfrm>
            <a:off x="3526863" y="2008771"/>
            <a:ext cx="5410708" cy="42331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5883" y="2167871"/>
            <a:ext cx="52703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Copy the HTML below to embed the map into your application.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Frameless Map: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without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Legend: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720464" y="2924699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&lt;div&gt;link to full map in new window&lt;/div&gt;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&lt;div&gt;citation&lt;/div&gt;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pic>
        <p:nvPicPr>
          <p:cNvPr id="45" name="Picture 44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042" y="2637891"/>
            <a:ext cx="254000" cy="2159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205068" y="2589640"/>
            <a:ext cx="190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link to Full-Screen Map</a:t>
            </a:r>
            <a:endParaRPr lang="en-US" sz="1200" dirty="0"/>
          </a:p>
        </p:txBody>
      </p:sp>
      <p:pic>
        <p:nvPicPr>
          <p:cNvPr id="47" name="Picture 4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680" y="2637891"/>
            <a:ext cx="254000" cy="2159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091706" y="2589640"/>
            <a:ext cx="94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citation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3720464" y="3769794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20464" y="4656434"/>
            <a:ext cx="4392172" cy="43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720464" y="5456870"/>
            <a:ext cx="4392172" cy="3193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&gt;COMPOSITE LEGEND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8938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User Lists and Usage Statistics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944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Analytics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64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Call</a:t>
            </a:r>
          </a:p>
          <a:p>
            <a:pPr lvl="1"/>
            <a:r>
              <a:rPr lang="en-US" dirty="0" smtClean="0"/>
              <a:t>Google Reporting API – incremental harvest</a:t>
            </a:r>
          </a:p>
          <a:p>
            <a:pPr lvl="2"/>
            <a:r>
              <a:rPr lang="en-US" dirty="0" smtClean="0"/>
              <a:t>Start date: last date in database</a:t>
            </a:r>
          </a:p>
          <a:p>
            <a:pPr lvl="2"/>
            <a:r>
              <a:rPr lang="en-US" dirty="0" smtClean="0"/>
              <a:t>End date: today’s date</a:t>
            </a:r>
          </a:p>
          <a:p>
            <a:r>
              <a:rPr lang="en-US" dirty="0" smtClean="0"/>
              <a:t>Response</a:t>
            </a:r>
          </a:p>
          <a:p>
            <a:pPr lvl="1"/>
            <a:r>
              <a:rPr lang="en-US" dirty="0" smtClean="0"/>
              <a:t>JSON, containing above elements</a:t>
            </a:r>
          </a:p>
          <a:p>
            <a:pPr lvl="1"/>
            <a:endParaRPr lang="en-US" dirty="0"/>
          </a:p>
          <a:p>
            <a:r>
              <a:rPr lang="en-US" dirty="0" smtClean="0"/>
              <a:t>DB:</a:t>
            </a:r>
          </a:p>
          <a:p>
            <a:pPr lvl="1"/>
            <a:r>
              <a:rPr lang="en-US" dirty="0" smtClean="0"/>
              <a:t>Add Harvest URL and date of harvest</a:t>
            </a:r>
          </a:p>
          <a:p>
            <a:pPr marL="457200" lvl="1" indent="0">
              <a:buNone/>
            </a:pPr>
            <a:r>
              <a:rPr lang="en-US" dirty="0" smtClean="0"/>
              <a:t>Output to existing Google charting/ tabling toolset from views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APP01 server: add to Google Analytics -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830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User Name </a:t>
            </a:r>
            <a:r>
              <a:rPr lang="en-US" dirty="0"/>
              <a:t>(Portal-supplied)</a:t>
            </a:r>
            <a:endParaRPr lang="en-US" dirty="0" smtClean="0"/>
          </a:p>
          <a:p>
            <a:r>
              <a:rPr lang="en-US" dirty="0" smtClean="0"/>
              <a:t>Full Name </a:t>
            </a:r>
            <a:r>
              <a:rPr lang="en-US" dirty="0"/>
              <a:t>(Portal-supplied)</a:t>
            </a:r>
            <a:endParaRPr lang="en-US" dirty="0" smtClean="0"/>
          </a:p>
          <a:p>
            <a:r>
              <a:rPr lang="en-US" dirty="0" smtClean="0"/>
              <a:t>Date of First Activity</a:t>
            </a:r>
          </a:p>
          <a:p>
            <a:r>
              <a:rPr lang="en-US" dirty="0" smtClean="0"/>
              <a:t>Date of Last Activity</a:t>
            </a:r>
          </a:p>
          <a:p>
            <a:r>
              <a:rPr lang="en-US" dirty="0" smtClean="0"/>
              <a:t>E-mail address </a:t>
            </a:r>
            <a:r>
              <a:rPr lang="en-US" dirty="0"/>
              <a:t>(Portal-supplied)</a:t>
            </a:r>
            <a:endParaRPr lang="en-US" dirty="0" smtClean="0"/>
          </a:p>
          <a:p>
            <a:r>
              <a:rPr lang="en-US" dirty="0" smtClean="0"/>
              <a:t>Group (Portal-supplied)</a:t>
            </a:r>
          </a:p>
          <a:p>
            <a:r>
              <a:rPr lang="en-US" dirty="0" smtClean="0"/>
              <a:t>Location</a:t>
            </a:r>
          </a:p>
          <a:p>
            <a:r>
              <a:rPr lang="en-US" dirty="0" smtClean="0"/>
              <a:t>Domain </a:t>
            </a:r>
            <a:r>
              <a:rPr lang="en-US" dirty="0"/>
              <a:t>(Portal-supplied)</a:t>
            </a:r>
            <a:endParaRPr lang="en-US" dirty="0" smtClean="0"/>
          </a:p>
          <a:p>
            <a:r>
              <a:rPr lang="en-US" dirty="0" err="1" smtClean="0"/>
              <a:t>Organisation</a:t>
            </a:r>
            <a:r>
              <a:rPr lang="en-US" dirty="0" smtClean="0"/>
              <a:t> </a:t>
            </a:r>
            <a:r>
              <a:rPr lang="en-US" dirty="0"/>
              <a:t>(Portal-supplied)</a:t>
            </a:r>
            <a:endParaRPr lang="en-US" dirty="0" smtClean="0"/>
          </a:p>
          <a:p>
            <a:r>
              <a:rPr lang="en-US" dirty="0" smtClean="0"/>
              <a:t>Page Hits</a:t>
            </a:r>
          </a:p>
          <a:p>
            <a:r>
              <a:rPr lang="en-US" dirty="0" smtClean="0"/>
              <a:t>Searches</a:t>
            </a:r>
          </a:p>
          <a:p>
            <a:r>
              <a:rPr lang="en-US" dirty="0" smtClean="0"/>
              <a:t>Downloads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55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Elements (as received in Search Result):</a:t>
            </a:r>
          </a:p>
          <a:p>
            <a:pPr lvl="1"/>
            <a:r>
              <a:rPr lang="en-US" dirty="0" smtClean="0"/>
              <a:t>Author</a:t>
            </a:r>
            <a:endParaRPr lang="en-US" dirty="0"/>
          </a:p>
          <a:p>
            <a:pPr lvl="1"/>
            <a:r>
              <a:rPr lang="en-US" dirty="0"/>
              <a:t>Date of Publication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Publisher (Custodian)</a:t>
            </a:r>
          </a:p>
          <a:p>
            <a:pPr lvl="1"/>
            <a:r>
              <a:rPr lang="en-US" dirty="0" smtClean="0"/>
              <a:t>URL</a:t>
            </a:r>
          </a:p>
          <a:p>
            <a:r>
              <a:rPr lang="en-US" dirty="0" smtClean="0"/>
              <a:t>Citation Format (note punctuation):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&lt;&lt;</a:t>
            </a:r>
            <a:r>
              <a:rPr lang="en-US" dirty="0" smtClean="0">
                <a:solidFill>
                  <a:srgbClr val="FF0000"/>
                </a:solidFill>
              </a:rPr>
              <a:t>Author</a:t>
            </a:r>
            <a:r>
              <a:rPr lang="en-US" dirty="0" smtClean="0"/>
              <a:t>&gt;&gt; (&lt;&lt;</a:t>
            </a:r>
            <a:r>
              <a:rPr lang="en-US" dirty="0" smtClean="0">
                <a:solidFill>
                  <a:srgbClr val="008000"/>
                </a:solidFill>
              </a:rPr>
              <a:t>Year of Publication</a:t>
            </a:r>
            <a:r>
              <a:rPr lang="en-US" dirty="0" smtClean="0"/>
              <a:t>&gt;&gt;). &lt;&lt;</a:t>
            </a:r>
            <a:r>
              <a:rPr lang="en-US" dirty="0" smtClean="0">
                <a:solidFill>
                  <a:srgbClr val="3366FF"/>
                </a:solidFill>
              </a:rPr>
              <a:t>Title</a:t>
            </a:r>
            <a:r>
              <a:rPr lang="en-US" dirty="0" smtClean="0"/>
              <a:t>&gt;&gt;. &lt;&lt;</a:t>
            </a:r>
            <a:r>
              <a:rPr lang="en-US" dirty="0" smtClean="0">
                <a:solidFill>
                  <a:srgbClr val="FFAE1E"/>
                </a:solidFill>
              </a:rPr>
              <a:t>Custodian</a:t>
            </a:r>
            <a:r>
              <a:rPr lang="en-US" dirty="0" smtClean="0"/>
              <a:t>&gt;&gt;, &lt;&lt;</a:t>
            </a:r>
            <a:r>
              <a:rPr lang="en-US" dirty="0" smtClean="0">
                <a:solidFill>
                  <a:schemeClr val="accent4"/>
                </a:solidFill>
              </a:rPr>
              <a:t>Publication Date Month and Year</a:t>
            </a:r>
            <a:r>
              <a:rPr lang="en-US" dirty="0" smtClean="0"/>
              <a:t>&gt;&gt;. &lt;&lt;</a:t>
            </a:r>
            <a:r>
              <a:rPr lang="en-US" dirty="0" smtClean="0">
                <a:solidFill>
                  <a:srgbClr val="0000FF"/>
                </a:solidFill>
              </a:rPr>
              <a:t>URL</a:t>
            </a:r>
            <a:r>
              <a:rPr lang="en-US" dirty="0" smtClean="0"/>
              <a:t>&gt;&gt;. Retrieved on &lt;&lt;</a:t>
            </a:r>
            <a:r>
              <a:rPr lang="en-US" dirty="0" smtClean="0">
                <a:solidFill>
                  <a:srgbClr val="E46C0A"/>
                </a:solidFill>
              </a:rPr>
              <a:t>Date of adding to WCD</a:t>
            </a:r>
            <a:r>
              <a:rPr lang="en-US" dirty="0" smtClean="0"/>
              <a:t>&gt;&gt;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Stephen </a:t>
            </a:r>
            <a:r>
              <a:rPr lang="en-US" dirty="0" smtClean="0">
                <a:solidFill>
                  <a:srgbClr val="FF0000"/>
                </a:solidFill>
              </a:rPr>
              <a:t>Yoder 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2008</a:t>
            </a:r>
            <a:r>
              <a:rPr lang="en-US" dirty="0"/>
              <a:t>). </a:t>
            </a:r>
            <a:r>
              <a:rPr lang="en-US" dirty="0">
                <a:solidFill>
                  <a:srgbClr val="3366FF"/>
                </a:solidFill>
              </a:rPr>
              <a:t>The APSA Guide to Writing and Publishing and Style Manual for Political Science</a:t>
            </a:r>
            <a:r>
              <a:rPr lang="en-US" dirty="0"/>
              <a:t>. </a:t>
            </a:r>
            <a:r>
              <a:rPr lang="en-US" dirty="0" smtClean="0">
                <a:solidFill>
                  <a:srgbClr val="FFAE1E"/>
                </a:solidFill>
              </a:rPr>
              <a:t>APSA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8064A2"/>
                </a:solidFill>
              </a:rPr>
              <a:t>August </a:t>
            </a:r>
            <a:r>
              <a:rPr lang="en-US" dirty="0">
                <a:solidFill>
                  <a:srgbClr val="8064A2"/>
                </a:solidFill>
              </a:rPr>
              <a:t>2006</a:t>
            </a:r>
            <a:r>
              <a:rPr lang="en-US" dirty="0"/>
              <a:t>. </a:t>
            </a:r>
            <a:r>
              <a:rPr lang="en-US" dirty="0" smtClean="0">
                <a:hlinkClick r:id="rId2"/>
              </a:rPr>
              <a:t>http://www.someurl.com</a:t>
            </a:r>
            <a:r>
              <a:rPr lang="en-US" dirty="0" smtClean="0"/>
              <a:t> . </a:t>
            </a:r>
            <a:r>
              <a:rPr lang="en-US" dirty="0"/>
              <a:t>Retrieved on </a:t>
            </a:r>
            <a:r>
              <a:rPr lang="en-US" dirty="0">
                <a:solidFill>
                  <a:srgbClr val="E46C0A"/>
                </a:solidFill>
              </a:rPr>
              <a:t>2009-02-</a:t>
            </a:r>
            <a:r>
              <a:rPr lang="en-US" dirty="0" smtClean="0">
                <a:solidFill>
                  <a:srgbClr val="E46C0A"/>
                </a:solidFill>
              </a:rPr>
              <a:t>05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Concatenate for each element in the map.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42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1289</Words>
  <Application>Microsoft Macintosh PowerPoint</Application>
  <PresentationFormat>On-screen Show (4:3)</PresentationFormat>
  <Paragraphs>322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Portal Integration Interfaces Review – URS IV</vt:lpstr>
      <vt:lpstr>Portal Integration</vt:lpstr>
      <vt:lpstr>Registration Use Cases</vt:lpstr>
      <vt:lpstr>Registration, Terms and Conditions, Downloads</vt:lpstr>
      <vt:lpstr>Portal Services</vt:lpstr>
      <vt:lpstr>Portal Services</vt:lpstr>
      <vt:lpstr>Decision Tree</vt:lpstr>
      <vt:lpstr>Main Map Window Layout: Registration and Download Interface</vt:lpstr>
      <vt:lpstr>Main Map Window Layout: 3 - Control</vt:lpstr>
      <vt:lpstr>Map Creation</vt:lpstr>
      <vt:lpstr>Event Sequence</vt:lpstr>
      <vt:lpstr>Interfaces</vt:lpstr>
      <vt:lpstr>Data Upload and Map Creation</vt:lpstr>
      <vt:lpstr>Atlas Creation</vt:lpstr>
      <vt:lpstr>Atlas Creation</vt:lpstr>
      <vt:lpstr>MapRSS Method</vt:lpstr>
      <vt:lpstr>RSS Method</vt:lpstr>
      <vt:lpstr>Atlas Component</vt:lpstr>
      <vt:lpstr>Atlas View (MENU=TRUE)</vt:lpstr>
      <vt:lpstr>Atlas View (MENU=FALSE)</vt:lpstr>
      <vt:lpstr>GeoRSS Viewer</vt:lpstr>
      <vt:lpstr>GeoRSS Viewer</vt:lpstr>
      <vt:lpstr>Embedding a Map or a WindowZ</vt:lpstr>
      <vt:lpstr>Main Map Window Layout: 3 – Control (Embed)</vt:lpstr>
      <vt:lpstr>User Lists and Usage Statistics</vt:lpstr>
      <vt:lpstr>Google Analytics</vt:lpstr>
      <vt:lpstr>User Analysis</vt:lpstr>
      <vt:lpstr>Citation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Layout</dc:title>
  <dc:creator>Wim Hugo</dc:creator>
  <cp:lastModifiedBy>Wim Hugo</cp:lastModifiedBy>
  <cp:revision>74</cp:revision>
  <dcterms:created xsi:type="dcterms:W3CDTF">2012-09-03T07:40:54Z</dcterms:created>
  <dcterms:modified xsi:type="dcterms:W3CDTF">2012-09-20T08:44:26Z</dcterms:modified>
</cp:coreProperties>
</file>