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sldIdLst>
    <p:sldId id="258" r:id="rId2"/>
    <p:sldId id="259" r:id="rId3"/>
    <p:sldId id="260" r:id="rId4"/>
    <p:sldId id="261" r:id="rId5"/>
    <p:sldId id="262" r:id="rId6"/>
    <p:sldId id="263" r:id="rId7"/>
    <p:sldId id="264" r:id="rId8"/>
    <p:sldId id="265" r:id="rId9"/>
    <p:sldId id="266" r:id="rId10"/>
    <p:sldId id="267" r:id="rId11"/>
    <p:sldId id="268" r:id="rId12"/>
    <p:sldId id="269" r:id="rId13"/>
    <p:sldId id="270" r:id="rId14"/>
    <p:sldId id="271" r:id="rId15"/>
    <p:sldId id="257" r:id="rId1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6" d="100"/>
          <a:sy n="66" d="100"/>
        </p:scale>
        <p:origin x="-1422" y="-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Z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2D334DC-14B0-46DD-8C74-106734D2FDA7}" type="datetimeFigureOut">
              <a:rPr lang="en-ZA" smtClean="0"/>
              <a:t>2011/12/14</a:t>
            </a:fld>
            <a:endParaRPr lang="en-Z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Z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Z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C9BE0DC-4B6C-40BC-AF75-FF0685CE6B15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68448784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Z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2A8327-BBB5-40B4-B7AC-4B94A3EBCE2A}" type="slidenum">
              <a:rPr lang="en-ZA" smtClean="0"/>
              <a:t>1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61082866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Z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21F841-DEFC-41E4-A699-383B9007C56F}" type="datetimeFigureOut">
              <a:rPr lang="en-ZA" smtClean="0"/>
              <a:t>2011/12/14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9EED3B-6597-4D62-BD8D-AF5C7BC82D37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5340925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21F841-DEFC-41E4-A699-383B9007C56F}" type="datetimeFigureOut">
              <a:rPr lang="en-ZA" smtClean="0"/>
              <a:t>2011/12/14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9EED3B-6597-4D62-BD8D-AF5C7BC82D37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7952617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21F841-DEFC-41E4-A699-383B9007C56F}" type="datetimeFigureOut">
              <a:rPr lang="en-ZA" smtClean="0"/>
              <a:t>2011/12/14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9EED3B-6597-4D62-BD8D-AF5C7BC82D37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2765863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21F841-DEFC-41E4-A699-383B9007C56F}" type="datetimeFigureOut">
              <a:rPr lang="en-ZA" smtClean="0"/>
              <a:t>2011/12/14</a:t>
            </a:fld>
            <a:endParaRPr lang="en-Z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9EED3B-6597-4D62-BD8D-AF5C7BC82D37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40380434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21F841-DEFC-41E4-A699-383B9007C56F}" type="datetimeFigureOut">
              <a:rPr lang="en-ZA" smtClean="0"/>
              <a:t>2011/12/14</a:t>
            </a:fld>
            <a:endParaRPr lang="en-Z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9EED3B-6597-4D62-BD8D-AF5C7BC82D37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0395093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21F841-DEFC-41E4-A699-383B9007C56F}" type="datetimeFigureOut">
              <a:rPr lang="en-ZA" smtClean="0"/>
              <a:t>2011/12/14</a:t>
            </a:fld>
            <a:endParaRPr lang="en-Z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9EED3B-6597-4D62-BD8D-AF5C7BC82D37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701923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21F841-DEFC-41E4-A699-383B9007C56F}" type="datetimeFigureOut">
              <a:rPr lang="en-ZA" smtClean="0"/>
              <a:t>2011/12/14</a:t>
            </a:fld>
            <a:endParaRPr lang="en-Z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9EED3B-6597-4D62-BD8D-AF5C7BC82D37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8818247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21F841-DEFC-41E4-A699-383B9007C56F}" type="datetimeFigureOut">
              <a:rPr lang="en-ZA" smtClean="0"/>
              <a:t>2011/12/14</a:t>
            </a:fld>
            <a:endParaRPr lang="en-Z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9EED3B-6597-4D62-BD8D-AF5C7BC82D37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9307254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Z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21F841-DEFC-41E4-A699-383B9007C56F}" type="datetimeFigureOut">
              <a:rPr lang="en-ZA" smtClean="0"/>
              <a:t>2011/12/14</a:t>
            </a:fld>
            <a:endParaRPr lang="en-Z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9EED3B-6597-4D62-BD8D-AF5C7BC82D37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3607461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21F841-DEFC-41E4-A699-383B9007C56F}" type="datetimeFigureOut">
              <a:rPr lang="en-ZA" smtClean="0"/>
              <a:t>2011/12/14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9EED3B-6597-4D62-BD8D-AF5C7BC82D37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942000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21F841-DEFC-41E4-A699-383B9007C56F}" type="datetimeFigureOut">
              <a:rPr lang="en-ZA" smtClean="0"/>
              <a:t>2011/12/14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9EED3B-6597-4D62-BD8D-AF5C7BC82D37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7104884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C21F841-DEFC-41E4-A699-383B9007C56F}" type="datetimeFigureOut">
              <a:rPr lang="en-ZA" smtClean="0"/>
              <a:t>2011/12/14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09EED3B-6597-4D62-BD8D-AF5C7BC82D37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4338661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ogcnetwork.net/node/630" TargetMode="External"/><Relationship Id="rId2" Type="http://schemas.openxmlformats.org/officeDocument/2006/relationships/hyperlink" Target="http://webhelp.esri.com/geoportal_extension/9.3.1/index.htm#geoportal_csw_cmpnts.htm" TargetMode="Externa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ZA" dirty="0" smtClean="0"/>
              <a:t>Web </a:t>
            </a:r>
            <a:r>
              <a:rPr lang="en-ZA" dirty="0"/>
              <a:t>P</a:t>
            </a:r>
            <a:r>
              <a:rPr lang="en-ZA" dirty="0" smtClean="0"/>
              <a:t>rocessing Services</a:t>
            </a:r>
            <a:endParaRPr lang="en-ZA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ZA" dirty="0" smtClean="0"/>
              <a:t>Wim Hugo</a:t>
            </a:r>
          </a:p>
          <a:p>
            <a:r>
              <a:rPr lang="en-ZA" dirty="0" smtClean="0"/>
              <a:t>G2336.3.19.2</a:t>
            </a:r>
            <a:endParaRPr lang="en-ZA" dirty="0" smtClean="0"/>
          </a:p>
          <a:p>
            <a:r>
              <a:rPr lang="en-ZA" dirty="0" smtClean="0"/>
              <a:t>14 Dec 2011</a:t>
            </a:r>
            <a:endParaRPr lang="en-ZA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27784" y="332656"/>
            <a:ext cx="3816424" cy="14931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4634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ZA" dirty="0" smtClean="0"/>
              <a:t>Use Case - Overview</a:t>
            </a:r>
            <a:endParaRPr lang="en-Z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lvl="0"/>
            <a:r>
              <a:rPr lang="en-ZA" dirty="0"/>
              <a:t>A web processing service will be established that is capable of calculating interactions through a network. This service can be used to perform supply and/or demand-constrained allocation problems, for example calculating the supply and demand-constrained interactions between rural settlements and firewood sources</a:t>
            </a:r>
            <a:r>
              <a:rPr lang="en-ZA" dirty="0" smtClean="0"/>
              <a:t>.</a:t>
            </a:r>
          </a:p>
          <a:p>
            <a:pPr lvl="0"/>
            <a:endParaRPr lang="en-ZA" dirty="0"/>
          </a:p>
          <a:p>
            <a:pPr lvl="0"/>
            <a:r>
              <a:rPr lang="en-ZA" dirty="0"/>
              <a:t>The web processing service requires the following inputs:</a:t>
            </a:r>
          </a:p>
          <a:p>
            <a:pPr lvl="1"/>
            <a:r>
              <a:rPr lang="en-ZA" dirty="0"/>
              <a:t>An estimate of the spatial distribution (and possibly income levels) of rural populations in a study area.</a:t>
            </a:r>
          </a:p>
          <a:p>
            <a:pPr lvl="1"/>
            <a:r>
              <a:rPr lang="en-ZA" dirty="0"/>
              <a:t>An estimate of the availability of woody biomass in a study area.</a:t>
            </a:r>
          </a:p>
          <a:p>
            <a:pPr lvl="1"/>
            <a:r>
              <a:rPr lang="en-ZA" dirty="0"/>
              <a:t>A network for linking supply and demand. </a:t>
            </a:r>
            <a:endParaRPr lang="en-ZA" dirty="0" smtClean="0"/>
          </a:p>
          <a:p>
            <a:pPr lvl="1"/>
            <a:endParaRPr lang="en-ZA" dirty="0"/>
          </a:p>
          <a:p>
            <a:r>
              <a:rPr lang="en-ZA" dirty="0"/>
              <a:t>A second processing service may be required to supply a ‘virtual’ network in cases where one does not exist. For iteration 1, it is assumed that a suitable network can be found.</a:t>
            </a:r>
          </a:p>
        </p:txBody>
      </p:sp>
    </p:spTree>
    <p:extLst>
      <p:ext uri="{BB962C8B-B14F-4D97-AF65-F5344CB8AC3E}">
        <p14:creationId xmlns:p14="http://schemas.microsoft.com/office/powerpoint/2010/main" val="27413643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ZA" dirty="0" smtClean="0"/>
              <a:t>Use Case - Discovery</a:t>
            </a:r>
            <a:endParaRPr lang="en-ZA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/>
            <a:r>
              <a:rPr lang="en-ZA" sz="2400" dirty="0"/>
              <a:t>The web processing service requires suitable inputs to be found through discovery. In this iteration, we will aim to:</a:t>
            </a:r>
          </a:p>
          <a:p>
            <a:pPr lvl="1"/>
            <a:r>
              <a:rPr lang="en-ZA" sz="2000" dirty="0"/>
              <a:t>Find a suitable population distribution layer by searching the SAEOS repository;</a:t>
            </a:r>
          </a:p>
          <a:p>
            <a:pPr lvl="1"/>
            <a:r>
              <a:rPr lang="en-ZA" sz="2000" dirty="0"/>
              <a:t>Likewise, find a suitable network in the SAEOS repository;</a:t>
            </a:r>
          </a:p>
          <a:p>
            <a:pPr lvl="1"/>
            <a:r>
              <a:rPr lang="en-ZA" sz="2000" dirty="0"/>
              <a:t>Extend the search through the </a:t>
            </a:r>
            <a:r>
              <a:rPr lang="en-ZA" sz="2000" dirty="0" err="1"/>
              <a:t>EuroGEOSS</a:t>
            </a:r>
            <a:r>
              <a:rPr lang="en-ZA" sz="2000" dirty="0"/>
              <a:t> broker to find a woody biomass distribution</a:t>
            </a:r>
            <a:r>
              <a:rPr lang="en-ZA" sz="2000" dirty="0" smtClean="0"/>
              <a:t>.</a:t>
            </a:r>
          </a:p>
          <a:p>
            <a:pPr lvl="1"/>
            <a:endParaRPr lang="en-ZA" sz="2000" dirty="0"/>
          </a:p>
          <a:p>
            <a:r>
              <a:rPr lang="en-ZA" sz="2400" dirty="0"/>
              <a:t>These searches are constrained by time and location: inputs have to overlap temporally and spatially to be suitable.</a:t>
            </a:r>
          </a:p>
        </p:txBody>
      </p:sp>
    </p:spTree>
    <p:extLst>
      <p:ext uri="{BB962C8B-B14F-4D97-AF65-F5344CB8AC3E}">
        <p14:creationId xmlns:p14="http://schemas.microsoft.com/office/powerpoint/2010/main" val="17426320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ZA" dirty="0" smtClean="0"/>
              <a:t>Use Case – Algorithm (Service)</a:t>
            </a:r>
            <a:endParaRPr lang="en-Z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/>
            <a:r>
              <a:rPr lang="en-ZA" sz="2400" dirty="0"/>
              <a:t>The web processing service contains an algorithm that accomplishes two things:</a:t>
            </a:r>
          </a:p>
          <a:p>
            <a:pPr lvl="1"/>
            <a:r>
              <a:rPr lang="en-ZA" sz="2000" dirty="0"/>
              <a:t>It calculates proxies for supply and demand from population and biomass data. These can be simple in Iteration 1 (percentages of the raw data), but in future iterations can it be complex, and invoke additional services to determine a proxy value</a:t>
            </a:r>
            <a:r>
              <a:rPr lang="en-ZA" sz="2000" dirty="0" smtClean="0"/>
              <a:t>.</a:t>
            </a:r>
          </a:p>
          <a:p>
            <a:pPr lvl="1"/>
            <a:endParaRPr lang="en-ZA" sz="2000" dirty="0"/>
          </a:p>
          <a:p>
            <a:r>
              <a:rPr lang="en-ZA" sz="2400" dirty="0"/>
              <a:t>It calculates a catchment area for each settlement, based on supply and demand constraints, as well as a travel time constraint (a time budget per household for gathering of firewood). This is a classic network allocation problem.</a:t>
            </a:r>
          </a:p>
        </p:txBody>
      </p:sp>
    </p:spTree>
    <p:extLst>
      <p:ext uri="{BB962C8B-B14F-4D97-AF65-F5344CB8AC3E}">
        <p14:creationId xmlns:p14="http://schemas.microsoft.com/office/powerpoint/2010/main" val="4938004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ZA" dirty="0" smtClean="0"/>
              <a:t>Use Case - Mediation</a:t>
            </a:r>
            <a:endParaRPr lang="en-Z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ZA" sz="2400" dirty="0">
                <a:ea typeface="Calibri"/>
                <a:cs typeface="Times New Roman"/>
              </a:rPr>
              <a:t>Parameters for the processing need to be set, and this can be seen as a </a:t>
            </a:r>
            <a:r>
              <a:rPr lang="en-ZA" sz="2400" b="1" i="1" dirty="0">
                <a:ea typeface="Calibri"/>
                <a:cs typeface="Times New Roman"/>
              </a:rPr>
              <a:t>mediation</a:t>
            </a:r>
            <a:r>
              <a:rPr lang="en-ZA" sz="2400" dirty="0">
                <a:ea typeface="Calibri"/>
                <a:cs typeface="Times New Roman"/>
              </a:rPr>
              <a:t> of sorts. In this step, values determined from each input source through </a:t>
            </a:r>
            <a:r>
              <a:rPr lang="en-ZA" sz="2400" dirty="0" err="1">
                <a:ea typeface="Calibri"/>
                <a:cs typeface="Times New Roman"/>
              </a:rPr>
              <a:t>GetCapabilities</a:t>
            </a:r>
            <a:r>
              <a:rPr lang="en-ZA" sz="2400" dirty="0">
                <a:ea typeface="Calibri"/>
                <a:cs typeface="Times New Roman"/>
              </a:rPr>
              <a:t> requests need to be mapped to the parameters required by the process. </a:t>
            </a:r>
            <a:endParaRPr lang="en-ZA" sz="2400" dirty="0"/>
          </a:p>
        </p:txBody>
      </p:sp>
    </p:spTree>
    <p:extLst>
      <p:ext uri="{BB962C8B-B14F-4D97-AF65-F5344CB8AC3E}">
        <p14:creationId xmlns:p14="http://schemas.microsoft.com/office/powerpoint/2010/main" val="15790017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ZA" dirty="0" smtClean="0"/>
              <a:t>Use Case - Result</a:t>
            </a:r>
            <a:endParaRPr lang="en-Z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ZA" sz="2400" dirty="0"/>
              <a:t>The result is a new data set, available as a standards-based service, with an appropriate, automatically generated meta-data record lodged in the SAEOS meta-data repository</a:t>
            </a:r>
            <a:r>
              <a:rPr lang="en-ZA" sz="2400" dirty="0" smtClean="0"/>
              <a:t>.</a:t>
            </a:r>
          </a:p>
          <a:p>
            <a:endParaRPr lang="en-ZA" sz="2400" dirty="0"/>
          </a:p>
          <a:p>
            <a:r>
              <a:rPr lang="en-ZA" sz="2400" dirty="0" smtClean="0"/>
              <a:t>By extension, the result and the service itself are also discoverable through the </a:t>
            </a:r>
            <a:r>
              <a:rPr lang="en-ZA" sz="2400" dirty="0" err="1" smtClean="0"/>
              <a:t>EuroGEOSS</a:t>
            </a:r>
            <a:r>
              <a:rPr lang="en-ZA" sz="2400" dirty="0" smtClean="0"/>
              <a:t> broker.</a:t>
            </a:r>
            <a:endParaRPr lang="en-ZA" sz="2400" dirty="0"/>
          </a:p>
        </p:txBody>
      </p:sp>
    </p:spTree>
    <p:extLst>
      <p:ext uri="{BB962C8B-B14F-4D97-AF65-F5344CB8AC3E}">
        <p14:creationId xmlns:p14="http://schemas.microsoft.com/office/powerpoint/2010/main" val="17211997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ZA" dirty="0" smtClean="0"/>
              <a:t>Process Flow</a:t>
            </a:r>
            <a:endParaRPr lang="en-ZA" dirty="0"/>
          </a:p>
        </p:txBody>
      </p:sp>
      <p:sp>
        <p:nvSpPr>
          <p:cNvPr id="4" name="Rectangle 3"/>
          <p:cNvSpPr/>
          <p:nvPr/>
        </p:nvSpPr>
        <p:spPr>
          <a:xfrm>
            <a:off x="650211" y="980728"/>
            <a:ext cx="1512168" cy="792088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ZA" sz="1600" dirty="0" smtClean="0"/>
              <a:t>Search for Service</a:t>
            </a:r>
            <a:endParaRPr lang="en-ZA" sz="1600" dirty="0"/>
          </a:p>
        </p:txBody>
      </p:sp>
      <p:sp>
        <p:nvSpPr>
          <p:cNvPr id="5" name="Rectangle 4"/>
          <p:cNvSpPr/>
          <p:nvPr/>
        </p:nvSpPr>
        <p:spPr>
          <a:xfrm>
            <a:off x="3413522" y="980728"/>
            <a:ext cx="1512168" cy="792088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ZA" sz="1600" dirty="0" smtClean="0"/>
              <a:t>Service GUI</a:t>
            </a:r>
            <a:endParaRPr lang="en-ZA" sz="1600" dirty="0"/>
          </a:p>
        </p:txBody>
      </p:sp>
      <p:cxnSp>
        <p:nvCxnSpPr>
          <p:cNvPr id="7" name="Elbow Connector 6"/>
          <p:cNvCxnSpPr>
            <a:stCxn id="4" idx="3"/>
            <a:endCxn id="5" idx="1"/>
          </p:cNvCxnSpPr>
          <p:nvPr/>
        </p:nvCxnSpPr>
        <p:spPr>
          <a:xfrm>
            <a:off x="2162379" y="1376772"/>
            <a:ext cx="1251143" cy="12700"/>
          </a:xfrm>
          <a:prstGeom prst="bentConnector3">
            <a:avLst>
              <a:gd name="adj1" fmla="val 50000"/>
            </a:avLst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ectangle 7"/>
          <p:cNvSpPr/>
          <p:nvPr/>
        </p:nvSpPr>
        <p:spPr>
          <a:xfrm>
            <a:off x="3419872" y="2276872"/>
            <a:ext cx="1512168" cy="792088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ZA" sz="1600" dirty="0" smtClean="0"/>
              <a:t>Parameter n:</a:t>
            </a:r>
          </a:p>
          <a:p>
            <a:pPr algn="ctr"/>
            <a:r>
              <a:rPr lang="en-ZA" sz="1600" dirty="0" smtClean="0"/>
              <a:t>Demand</a:t>
            </a:r>
            <a:endParaRPr lang="en-ZA" sz="1600" dirty="0"/>
          </a:p>
        </p:txBody>
      </p:sp>
      <p:sp>
        <p:nvSpPr>
          <p:cNvPr id="9" name="Rectangle 8"/>
          <p:cNvSpPr/>
          <p:nvPr/>
        </p:nvSpPr>
        <p:spPr>
          <a:xfrm>
            <a:off x="6154289" y="2276872"/>
            <a:ext cx="1512168" cy="792088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ZA" sz="1600" dirty="0" smtClean="0"/>
              <a:t>Search for Data</a:t>
            </a:r>
            <a:endParaRPr lang="en-ZA" sz="1600" dirty="0"/>
          </a:p>
        </p:txBody>
      </p:sp>
      <p:cxnSp>
        <p:nvCxnSpPr>
          <p:cNvPr id="11" name="Elbow Connector 10"/>
          <p:cNvCxnSpPr>
            <a:stCxn id="8" idx="3"/>
            <a:endCxn id="9" idx="1"/>
          </p:cNvCxnSpPr>
          <p:nvPr/>
        </p:nvCxnSpPr>
        <p:spPr>
          <a:xfrm>
            <a:off x="4932040" y="2672916"/>
            <a:ext cx="1222249" cy="12700"/>
          </a:xfrm>
          <a:prstGeom prst="bentConnector3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Elbow Connector 12"/>
          <p:cNvCxnSpPr>
            <a:stCxn id="5" idx="2"/>
            <a:endCxn id="8" idx="0"/>
          </p:cNvCxnSpPr>
          <p:nvPr/>
        </p:nvCxnSpPr>
        <p:spPr>
          <a:xfrm rot="16200000" flipH="1">
            <a:off x="3920753" y="2021669"/>
            <a:ext cx="504056" cy="6350"/>
          </a:xfrm>
          <a:prstGeom prst="bentConnector3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Rectangle 13"/>
          <p:cNvSpPr/>
          <p:nvPr/>
        </p:nvSpPr>
        <p:spPr>
          <a:xfrm>
            <a:off x="6154289" y="3429000"/>
            <a:ext cx="1512168" cy="792088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ZA" sz="1600" dirty="0" smtClean="0"/>
              <a:t>(WFS)</a:t>
            </a:r>
          </a:p>
          <a:p>
            <a:pPr algn="ctr"/>
            <a:r>
              <a:rPr lang="en-ZA" sz="1600" dirty="0" err="1" smtClean="0"/>
              <a:t>GetCapabilities</a:t>
            </a:r>
            <a:endParaRPr lang="en-ZA" sz="1600" dirty="0"/>
          </a:p>
        </p:txBody>
      </p:sp>
      <p:cxnSp>
        <p:nvCxnSpPr>
          <p:cNvPr id="16" name="Elbow Connector 15"/>
          <p:cNvCxnSpPr>
            <a:stCxn id="9" idx="2"/>
            <a:endCxn id="14" idx="0"/>
          </p:cNvCxnSpPr>
          <p:nvPr/>
        </p:nvCxnSpPr>
        <p:spPr>
          <a:xfrm rot="5400000">
            <a:off x="6730353" y="3248980"/>
            <a:ext cx="360040" cy="12700"/>
          </a:xfrm>
          <a:prstGeom prst="bentConnector3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Rectangle 18"/>
          <p:cNvSpPr/>
          <p:nvPr/>
        </p:nvSpPr>
        <p:spPr>
          <a:xfrm>
            <a:off x="3419872" y="3429000"/>
            <a:ext cx="1512168" cy="792088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ZA" sz="1600" dirty="0" smtClean="0"/>
              <a:t>Parameter n:</a:t>
            </a:r>
          </a:p>
          <a:p>
            <a:pPr algn="ctr"/>
            <a:r>
              <a:rPr lang="en-ZA" sz="1600" dirty="0" smtClean="0"/>
              <a:t>Mediate</a:t>
            </a:r>
            <a:endParaRPr lang="en-ZA" sz="1600" dirty="0"/>
          </a:p>
        </p:txBody>
      </p:sp>
      <p:cxnSp>
        <p:nvCxnSpPr>
          <p:cNvPr id="21" name="Elbow Connector 20"/>
          <p:cNvCxnSpPr>
            <a:stCxn id="14" idx="1"/>
            <a:endCxn id="19" idx="3"/>
          </p:cNvCxnSpPr>
          <p:nvPr/>
        </p:nvCxnSpPr>
        <p:spPr>
          <a:xfrm rot="10800000">
            <a:off x="4932041" y="3825044"/>
            <a:ext cx="1222249" cy="12700"/>
          </a:xfrm>
          <a:prstGeom prst="bentConnector3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Elbow Connector 22"/>
          <p:cNvCxnSpPr>
            <a:stCxn id="19" idx="1"/>
            <a:endCxn id="8" idx="1"/>
          </p:cNvCxnSpPr>
          <p:nvPr/>
        </p:nvCxnSpPr>
        <p:spPr>
          <a:xfrm rot="10800000">
            <a:off x="3419872" y="2672916"/>
            <a:ext cx="12700" cy="1152128"/>
          </a:xfrm>
          <a:prstGeom prst="bentConnector3">
            <a:avLst>
              <a:gd name="adj1" fmla="val 10714283"/>
            </a:avLst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Box 24"/>
          <p:cNvSpPr txBox="1"/>
          <p:nvPr/>
        </p:nvSpPr>
        <p:spPr>
          <a:xfrm>
            <a:off x="1259631" y="2277836"/>
            <a:ext cx="178972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ZA" dirty="0" smtClean="0"/>
              <a:t>For n parameters</a:t>
            </a:r>
            <a:endParaRPr lang="en-ZA" dirty="0"/>
          </a:p>
        </p:txBody>
      </p:sp>
      <p:sp>
        <p:nvSpPr>
          <p:cNvPr id="32" name="Rectangle 31"/>
          <p:cNvSpPr/>
          <p:nvPr/>
        </p:nvSpPr>
        <p:spPr>
          <a:xfrm>
            <a:off x="3432572" y="4725144"/>
            <a:ext cx="1512168" cy="792088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ZA" sz="1600" dirty="0" smtClean="0"/>
              <a:t>Calculate</a:t>
            </a:r>
            <a:endParaRPr lang="en-ZA" sz="1600" dirty="0"/>
          </a:p>
        </p:txBody>
      </p:sp>
      <p:cxnSp>
        <p:nvCxnSpPr>
          <p:cNvPr id="34" name="Elbow Connector 33"/>
          <p:cNvCxnSpPr>
            <a:stCxn id="19" idx="2"/>
            <a:endCxn id="32" idx="0"/>
          </p:cNvCxnSpPr>
          <p:nvPr/>
        </p:nvCxnSpPr>
        <p:spPr>
          <a:xfrm rot="16200000" flipH="1">
            <a:off x="3930278" y="4466766"/>
            <a:ext cx="504056" cy="12700"/>
          </a:xfrm>
          <a:prstGeom prst="bentConnector3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Rectangle 34"/>
          <p:cNvSpPr/>
          <p:nvPr/>
        </p:nvSpPr>
        <p:spPr>
          <a:xfrm>
            <a:off x="6154289" y="4719690"/>
            <a:ext cx="1512168" cy="792088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ZA" sz="1600" dirty="0" smtClean="0"/>
              <a:t>Publish Meta-Data</a:t>
            </a:r>
            <a:endParaRPr lang="en-ZA" sz="1600" dirty="0"/>
          </a:p>
        </p:txBody>
      </p:sp>
      <p:cxnSp>
        <p:nvCxnSpPr>
          <p:cNvPr id="37" name="Elbow Connector 36"/>
          <p:cNvCxnSpPr>
            <a:stCxn id="32" idx="3"/>
            <a:endCxn id="35" idx="1"/>
          </p:cNvCxnSpPr>
          <p:nvPr/>
        </p:nvCxnSpPr>
        <p:spPr>
          <a:xfrm flipV="1">
            <a:off x="4944740" y="5115734"/>
            <a:ext cx="1209549" cy="5454"/>
          </a:xfrm>
          <a:prstGeom prst="bentConnector3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Rectangle 37"/>
          <p:cNvSpPr/>
          <p:nvPr/>
        </p:nvSpPr>
        <p:spPr>
          <a:xfrm>
            <a:off x="6160639" y="5805264"/>
            <a:ext cx="1512168" cy="792088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ZA" sz="1600" dirty="0" smtClean="0"/>
              <a:t>Publish WFS</a:t>
            </a:r>
            <a:endParaRPr lang="en-ZA" sz="1600" dirty="0"/>
          </a:p>
        </p:txBody>
      </p:sp>
      <p:sp>
        <p:nvSpPr>
          <p:cNvPr id="39" name="Rectangle 38"/>
          <p:cNvSpPr/>
          <p:nvPr/>
        </p:nvSpPr>
        <p:spPr>
          <a:xfrm>
            <a:off x="6160639" y="975544"/>
            <a:ext cx="1512168" cy="792088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ZA" sz="1600" dirty="0" smtClean="0"/>
              <a:t>User Information</a:t>
            </a:r>
            <a:endParaRPr lang="en-ZA" sz="1600" dirty="0"/>
          </a:p>
        </p:txBody>
      </p:sp>
      <p:cxnSp>
        <p:nvCxnSpPr>
          <p:cNvPr id="41" name="Elbow Connector 40"/>
          <p:cNvCxnSpPr>
            <a:stCxn id="5" idx="3"/>
            <a:endCxn id="39" idx="1"/>
          </p:cNvCxnSpPr>
          <p:nvPr/>
        </p:nvCxnSpPr>
        <p:spPr>
          <a:xfrm flipV="1">
            <a:off x="4925690" y="1371588"/>
            <a:ext cx="1234949" cy="5184"/>
          </a:xfrm>
          <a:prstGeom prst="bentConnector3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Elbow Connector 42"/>
          <p:cNvCxnSpPr>
            <a:stCxn id="39" idx="3"/>
            <a:endCxn id="35" idx="3"/>
          </p:cNvCxnSpPr>
          <p:nvPr/>
        </p:nvCxnSpPr>
        <p:spPr>
          <a:xfrm flipH="1">
            <a:off x="7666457" y="1371588"/>
            <a:ext cx="6350" cy="3744146"/>
          </a:xfrm>
          <a:prstGeom prst="bentConnector3">
            <a:avLst>
              <a:gd name="adj1" fmla="val -11371417"/>
            </a:avLst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Elbow Connector 45"/>
          <p:cNvCxnSpPr>
            <a:stCxn id="32" idx="2"/>
            <a:endCxn id="38" idx="1"/>
          </p:cNvCxnSpPr>
          <p:nvPr/>
        </p:nvCxnSpPr>
        <p:spPr>
          <a:xfrm rot="16200000" flipH="1">
            <a:off x="4832609" y="4873278"/>
            <a:ext cx="684076" cy="1971983"/>
          </a:xfrm>
          <a:prstGeom prst="bentConnector2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Elbow Connector 47"/>
          <p:cNvCxnSpPr>
            <a:stCxn id="35" idx="2"/>
            <a:endCxn id="38" idx="0"/>
          </p:cNvCxnSpPr>
          <p:nvPr/>
        </p:nvCxnSpPr>
        <p:spPr>
          <a:xfrm rot="16200000" flipH="1">
            <a:off x="6766805" y="5655346"/>
            <a:ext cx="293486" cy="6350"/>
          </a:xfrm>
          <a:prstGeom prst="bentConnector3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526138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dirty="0" smtClean="0"/>
              <a:t>Components</a:t>
            </a:r>
            <a:endParaRPr lang="en-Z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1124744"/>
            <a:ext cx="8229600" cy="4525963"/>
          </a:xfrm>
        </p:spPr>
        <p:txBody>
          <a:bodyPr>
            <a:normAutofit fontScale="92500" lnSpcReduction="20000"/>
          </a:bodyPr>
          <a:lstStyle/>
          <a:p>
            <a:r>
              <a:rPr lang="en-ZA" dirty="0" smtClean="0"/>
              <a:t>Web Processing Service and </a:t>
            </a:r>
            <a:r>
              <a:rPr lang="en-ZA" i="1" dirty="0" smtClean="0"/>
              <a:t>its </a:t>
            </a:r>
            <a:r>
              <a:rPr lang="en-ZA" dirty="0" smtClean="0"/>
              <a:t>Meta-Data</a:t>
            </a:r>
          </a:p>
          <a:p>
            <a:r>
              <a:rPr lang="en-ZA" dirty="0" smtClean="0"/>
              <a:t>Web Processing Service GUI</a:t>
            </a:r>
          </a:p>
          <a:p>
            <a:pPr lvl="1"/>
            <a:r>
              <a:rPr lang="en-ZA" dirty="0" smtClean="0"/>
              <a:t>Parameter Provision</a:t>
            </a:r>
          </a:p>
          <a:p>
            <a:pPr lvl="1"/>
            <a:r>
              <a:rPr lang="en-ZA" dirty="0" smtClean="0"/>
              <a:t>Link to Discovery Service</a:t>
            </a:r>
          </a:p>
          <a:p>
            <a:pPr lvl="1"/>
            <a:r>
              <a:rPr lang="en-ZA" dirty="0" smtClean="0"/>
              <a:t>Link to ‘Instance’ Meta-Data</a:t>
            </a:r>
          </a:p>
          <a:p>
            <a:r>
              <a:rPr lang="en-ZA" dirty="0" smtClean="0"/>
              <a:t>Discovery Service</a:t>
            </a:r>
          </a:p>
          <a:p>
            <a:pPr lvl="1"/>
            <a:r>
              <a:rPr lang="en-ZA" dirty="0" smtClean="0"/>
              <a:t>KVP – </a:t>
            </a:r>
            <a:r>
              <a:rPr lang="en-ZA" b="1" dirty="0" smtClean="0">
                <a:solidFill>
                  <a:srgbClr val="FF0000"/>
                </a:solidFill>
              </a:rPr>
              <a:t>Dublin Core</a:t>
            </a:r>
            <a:r>
              <a:rPr lang="en-ZA" dirty="0" smtClean="0"/>
              <a:t>, Atom/JSON or </a:t>
            </a:r>
            <a:r>
              <a:rPr lang="en-ZA" dirty="0" err="1" smtClean="0"/>
              <a:t>GeoRSS</a:t>
            </a:r>
            <a:endParaRPr lang="en-ZA" dirty="0" smtClean="0"/>
          </a:p>
          <a:p>
            <a:pPr lvl="1"/>
            <a:r>
              <a:rPr lang="en-ZA" dirty="0" err="1" smtClean="0"/>
              <a:t>EuroGEOSS</a:t>
            </a:r>
            <a:r>
              <a:rPr lang="en-ZA" dirty="0" smtClean="0"/>
              <a:t> Broker – CS/W KVP – Dublin Core?</a:t>
            </a:r>
          </a:p>
          <a:p>
            <a:r>
              <a:rPr lang="en-ZA" dirty="0" smtClean="0"/>
              <a:t>Mediation Service</a:t>
            </a:r>
          </a:p>
          <a:p>
            <a:pPr lvl="1"/>
            <a:r>
              <a:rPr lang="en-ZA" dirty="0" smtClean="0"/>
              <a:t>Match WFS </a:t>
            </a:r>
            <a:r>
              <a:rPr lang="en-ZA" dirty="0" err="1" smtClean="0"/>
              <a:t>GetCapabilities</a:t>
            </a:r>
            <a:r>
              <a:rPr lang="en-ZA" dirty="0" smtClean="0"/>
              <a:t> information to Parameters</a:t>
            </a:r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14512490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dirty="0" smtClean="0"/>
              <a:t>Test Data</a:t>
            </a:r>
            <a:endParaRPr lang="en-Z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96752"/>
            <a:ext cx="8229600" cy="4929411"/>
          </a:xfrm>
        </p:spPr>
        <p:txBody>
          <a:bodyPr/>
          <a:lstStyle/>
          <a:p>
            <a:r>
              <a:rPr lang="en-ZA" dirty="0" smtClean="0"/>
              <a:t>Demand:</a:t>
            </a:r>
          </a:p>
          <a:p>
            <a:pPr lvl="1"/>
            <a:r>
              <a:rPr lang="en-ZA" dirty="0" smtClean="0"/>
              <a:t>CSIR </a:t>
            </a:r>
            <a:r>
              <a:rPr lang="en-ZA" dirty="0" err="1" smtClean="0"/>
              <a:t>StepSA</a:t>
            </a:r>
            <a:r>
              <a:rPr lang="en-ZA" dirty="0" smtClean="0"/>
              <a:t> Rural Settlements</a:t>
            </a:r>
          </a:p>
          <a:p>
            <a:pPr lvl="2"/>
            <a:r>
              <a:rPr lang="en-ZA" dirty="0" smtClean="0"/>
              <a:t>Population</a:t>
            </a:r>
          </a:p>
          <a:p>
            <a:pPr lvl="2"/>
            <a:r>
              <a:rPr lang="en-ZA" dirty="0" smtClean="0"/>
              <a:t>GVA per person</a:t>
            </a:r>
          </a:p>
          <a:p>
            <a:pPr lvl="1"/>
            <a:r>
              <a:rPr lang="en-ZA" dirty="0" err="1" smtClean="0"/>
              <a:t>EuroGEOSS</a:t>
            </a:r>
            <a:r>
              <a:rPr lang="en-ZA" dirty="0" smtClean="0"/>
              <a:t> NDVI or similar</a:t>
            </a:r>
          </a:p>
          <a:p>
            <a:pPr lvl="1"/>
            <a:r>
              <a:rPr lang="en-ZA" dirty="0" smtClean="0"/>
              <a:t>Network</a:t>
            </a:r>
          </a:p>
          <a:p>
            <a:pPr lvl="2"/>
            <a:r>
              <a:rPr lang="en-ZA" dirty="0" smtClean="0"/>
              <a:t>Simple ‘walkabout’ network</a:t>
            </a:r>
          </a:p>
          <a:p>
            <a:pPr lvl="2"/>
            <a:r>
              <a:rPr lang="en-ZA" dirty="0" smtClean="0"/>
              <a:t>Walkabout with constraints (topography, etc.)</a:t>
            </a:r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14100535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dirty="0" smtClean="0"/>
              <a:t>Parameters: Simple Case</a:t>
            </a:r>
            <a:endParaRPr lang="en-Z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96752"/>
            <a:ext cx="8229600" cy="4929411"/>
          </a:xfrm>
        </p:spPr>
        <p:txBody>
          <a:bodyPr>
            <a:normAutofit fontScale="77500" lnSpcReduction="20000"/>
          </a:bodyPr>
          <a:lstStyle/>
          <a:p>
            <a:r>
              <a:rPr lang="en-ZA" dirty="0" smtClean="0"/>
              <a:t>Demand:</a:t>
            </a:r>
          </a:p>
          <a:p>
            <a:pPr lvl="1"/>
            <a:r>
              <a:rPr lang="en-ZA" dirty="0" smtClean="0"/>
              <a:t>Location of demand</a:t>
            </a:r>
          </a:p>
          <a:p>
            <a:pPr lvl="1"/>
            <a:r>
              <a:rPr lang="en-ZA" dirty="0" smtClean="0"/>
              <a:t>Population Count (Primary Demand Variable)</a:t>
            </a:r>
          </a:p>
          <a:p>
            <a:pPr lvl="1"/>
            <a:r>
              <a:rPr lang="en-ZA" dirty="0" smtClean="0"/>
              <a:t>Income Level (Filter)</a:t>
            </a:r>
          </a:p>
          <a:p>
            <a:pPr lvl="1"/>
            <a:r>
              <a:rPr lang="en-ZA" dirty="0" smtClean="0"/>
              <a:t>Demand Factor (Function, but % for now))</a:t>
            </a:r>
          </a:p>
          <a:p>
            <a:r>
              <a:rPr lang="en-ZA" dirty="0" smtClean="0"/>
              <a:t>Supply</a:t>
            </a:r>
          </a:p>
          <a:p>
            <a:pPr lvl="1"/>
            <a:r>
              <a:rPr lang="en-ZA" dirty="0" smtClean="0"/>
              <a:t>Location of Supply</a:t>
            </a:r>
          </a:p>
          <a:p>
            <a:pPr lvl="1"/>
            <a:r>
              <a:rPr lang="en-ZA" dirty="0" smtClean="0"/>
              <a:t>Woody Biomass Value</a:t>
            </a:r>
          </a:p>
          <a:p>
            <a:pPr lvl="1"/>
            <a:r>
              <a:rPr lang="en-ZA" dirty="0" smtClean="0"/>
              <a:t>Supply Factor (Function, but % for now)</a:t>
            </a:r>
          </a:p>
          <a:p>
            <a:r>
              <a:rPr lang="en-ZA" dirty="0" smtClean="0"/>
              <a:t>Constraints</a:t>
            </a:r>
          </a:p>
          <a:p>
            <a:pPr lvl="1"/>
            <a:r>
              <a:rPr lang="en-ZA" dirty="0" smtClean="0"/>
              <a:t>Travel time</a:t>
            </a:r>
          </a:p>
          <a:p>
            <a:pPr lvl="1"/>
            <a:r>
              <a:rPr lang="en-ZA" dirty="0" smtClean="0"/>
              <a:t>Supply cannot be exceeded</a:t>
            </a:r>
          </a:p>
          <a:p>
            <a:r>
              <a:rPr lang="en-ZA" dirty="0" smtClean="0"/>
              <a:t>Network</a:t>
            </a:r>
          </a:p>
          <a:p>
            <a:endParaRPr lang="en-ZA" dirty="0"/>
          </a:p>
          <a:p>
            <a:endParaRPr lang="en-ZA" dirty="0" smtClean="0"/>
          </a:p>
          <a:p>
            <a:pPr lvl="1"/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17659203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dirty="0" smtClean="0"/>
              <a:t>Questions</a:t>
            </a:r>
            <a:endParaRPr lang="en-Z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24744"/>
            <a:ext cx="8229600" cy="5001419"/>
          </a:xfrm>
        </p:spPr>
        <p:txBody>
          <a:bodyPr/>
          <a:lstStyle/>
          <a:p>
            <a:r>
              <a:rPr lang="en-ZA" dirty="0" smtClean="0"/>
              <a:t>CS/W Accepted by </a:t>
            </a:r>
            <a:r>
              <a:rPr lang="en-ZA" dirty="0" err="1" smtClean="0"/>
              <a:t>EuroGEOSS</a:t>
            </a:r>
            <a:r>
              <a:rPr lang="en-ZA" dirty="0" smtClean="0"/>
              <a:t> Broker:</a:t>
            </a:r>
          </a:p>
          <a:p>
            <a:pPr lvl="1"/>
            <a:r>
              <a:rPr lang="en-ZA" dirty="0" smtClean="0"/>
              <a:t>Key Value Pairs for Filtering</a:t>
            </a:r>
          </a:p>
          <a:p>
            <a:pPr lvl="1"/>
            <a:r>
              <a:rPr lang="en-ZA" dirty="0" err="1" smtClean="0"/>
              <a:t>GetCapabilities</a:t>
            </a:r>
            <a:r>
              <a:rPr lang="en-ZA" dirty="0" smtClean="0"/>
              <a:t> Service</a:t>
            </a:r>
          </a:p>
          <a:p>
            <a:pPr lvl="1"/>
            <a:r>
              <a:rPr lang="en-ZA" dirty="0" err="1" smtClean="0"/>
              <a:t>GetRecords</a:t>
            </a:r>
            <a:r>
              <a:rPr lang="en-ZA" dirty="0" smtClean="0"/>
              <a:t> Service </a:t>
            </a:r>
          </a:p>
          <a:p>
            <a:pPr lvl="1"/>
            <a:r>
              <a:rPr lang="en-ZA" dirty="0" err="1" smtClean="0"/>
              <a:t>GetRecordById</a:t>
            </a:r>
            <a:r>
              <a:rPr lang="en-ZA" dirty="0" smtClean="0"/>
              <a:t> Service</a:t>
            </a:r>
          </a:p>
          <a:p>
            <a:pPr lvl="1"/>
            <a:r>
              <a:rPr lang="en-ZA" dirty="0" smtClean="0"/>
              <a:t>Dublin Core Return</a:t>
            </a:r>
          </a:p>
          <a:p>
            <a:pPr lvl="1"/>
            <a:endParaRPr lang="en-ZA" dirty="0"/>
          </a:p>
          <a:p>
            <a:pPr lvl="1"/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39513539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dirty="0" smtClean="0"/>
              <a:t>Proposed Milestones</a:t>
            </a:r>
            <a:endParaRPr lang="en-Z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08720"/>
            <a:ext cx="8229600" cy="5949280"/>
          </a:xfrm>
        </p:spPr>
        <p:txBody>
          <a:bodyPr>
            <a:normAutofit fontScale="62500" lnSpcReduction="20000"/>
          </a:bodyPr>
          <a:lstStyle/>
          <a:p>
            <a:r>
              <a:rPr lang="en-ZA" dirty="0" smtClean="0"/>
              <a:t>By 21 November 2011</a:t>
            </a:r>
          </a:p>
          <a:p>
            <a:pPr lvl="1"/>
            <a:r>
              <a:rPr lang="en-ZA" dirty="0" smtClean="0"/>
              <a:t>Basic Processing Service can be Tested</a:t>
            </a:r>
          </a:p>
          <a:p>
            <a:pPr lvl="1"/>
            <a:r>
              <a:rPr lang="en-ZA" dirty="0" err="1" smtClean="0"/>
              <a:t>EuroGEOSS</a:t>
            </a:r>
            <a:r>
              <a:rPr lang="en-ZA" dirty="0" smtClean="0"/>
              <a:t> Data Set Identified</a:t>
            </a:r>
          </a:p>
          <a:p>
            <a:pPr lvl="1"/>
            <a:r>
              <a:rPr lang="en-ZA" dirty="0" smtClean="0"/>
              <a:t>SAEOS Data Sets Identified</a:t>
            </a:r>
          </a:p>
          <a:p>
            <a:endParaRPr lang="en-ZA" dirty="0"/>
          </a:p>
          <a:p>
            <a:r>
              <a:rPr lang="en-ZA" dirty="0" smtClean="0"/>
              <a:t>End November 2011:</a:t>
            </a:r>
          </a:p>
          <a:p>
            <a:pPr lvl="1"/>
            <a:r>
              <a:rPr lang="en-ZA" dirty="0" smtClean="0"/>
              <a:t>Iteration 1</a:t>
            </a:r>
          </a:p>
          <a:p>
            <a:pPr lvl="2"/>
            <a:r>
              <a:rPr lang="en-ZA" dirty="0" smtClean="0"/>
              <a:t>Test Data </a:t>
            </a:r>
          </a:p>
          <a:p>
            <a:pPr lvl="2"/>
            <a:r>
              <a:rPr lang="en-ZA" dirty="0" smtClean="0"/>
              <a:t>Demonstrable</a:t>
            </a:r>
          </a:p>
          <a:p>
            <a:pPr lvl="2"/>
            <a:endParaRPr lang="en-ZA" dirty="0"/>
          </a:p>
          <a:p>
            <a:r>
              <a:rPr lang="en-ZA" dirty="0" smtClean="0"/>
              <a:t>Mid-January 2012</a:t>
            </a:r>
          </a:p>
          <a:p>
            <a:pPr lvl="1"/>
            <a:r>
              <a:rPr lang="en-ZA" dirty="0" smtClean="0"/>
              <a:t>Iteration 2</a:t>
            </a:r>
          </a:p>
          <a:p>
            <a:pPr lvl="2"/>
            <a:r>
              <a:rPr lang="en-ZA" dirty="0" err="1" smtClean="0"/>
              <a:t>EuroGEOSS</a:t>
            </a:r>
            <a:r>
              <a:rPr lang="en-ZA" dirty="0" smtClean="0"/>
              <a:t> Broker Integration Test</a:t>
            </a:r>
          </a:p>
          <a:p>
            <a:pPr lvl="2"/>
            <a:endParaRPr lang="en-ZA" dirty="0"/>
          </a:p>
          <a:p>
            <a:r>
              <a:rPr lang="en-ZA" dirty="0" smtClean="0"/>
              <a:t>End February 2012</a:t>
            </a:r>
          </a:p>
          <a:p>
            <a:pPr lvl="1"/>
            <a:r>
              <a:rPr lang="en-ZA" dirty="0" smtClean="0"/>
              <a:t>Iteration 3</a:t>
            </a:r>
          </a:p>
          <a:p>
            <a:pPr lvl="2"/>
            <a:r>
              <a:rPr lang="en-ZA" dirty="0" smtClean="0"/>
              <a:t>Any Data</a:t>
            </a:r>
          </a:p>
          <a:p>
            <a:pPr lvl="2"/>
            <a:r>
              <a:rPr lang="en-ZA" dirty="0" smtClean="0"/>
              <a:t>Live Release </a:t>
            </a:r>
          </a:p>
          <a:p>
            <a:pPr lvl="2"/>
            <a:r>
              <a:rPr lang="en-ZA" dirty="0" smtClean="0"/>
              <a:t>Links SAEOS to </a:t>
            </a:r>
            <a:r>
              <a:rPr lang="en-ZA" dirty="0" err="1" smtClean="0"/>
              <a:t>EuroGEOSS</a:t>
            </a:r>
            <a:r>
              <a:rPr lang="en-ZA" dirty="0" smtClean="0"/>
              <a:t> Broker Operationally</a:t>
            </a:r>
          </a:p>
          <a:p>
            <a:pPr lvl="2"/>
            <a:r>
              <a:rPr lang="en-ZA" dirty="0" smtClean="0"/>
              <a:t>SAEOS CS/W Registered as GEO Component</a:t>
            </a:r>
          </a:p>
          <a:p>
            <a:pPr lvl="2"/>
            <a:r>
              <a:rPr lang="en-ZA" dirty="0" smtClean="0"/>
              <a:t>Service Registered as GEO Component</a:t>
            </a:r>
          </a:p>
        </p:txBody>
      </p:sp>
    </p:spTree>
    <p:extLst>
      <p:ext uri="{BB962C8B-B14F-4D97-AF65-F5344CB8AC3E}">
        <p14:creationId xmlns:p14="http://schemas.microsoft.com/office/powerpoint/2010/main" val="35043639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dirty="0" smtClean="0"/>
              <a:t>Resources</a:t>
            </a:r>
            <a:endParaRPr lang="en-Z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ZA" dirty="0" smtClean="0">
                <a:hlinkClick r:id="rId2"/>
              </a:rPr>
              <a:t>http://webhelp.esri.com/geoportal_extension/9.3.1/index.htm#geoportal_csw_cmpnts.htm</a:t>
            </a:r>
            <a:endParaRPr lang="en-ZA" dirty="0" smtClean="0"/>
          </a:p>
          <a:p>
            <a:endParaRPr lang="en-ZA" dirty="0"/>
          </a:p>
          <a:p>
            <a:r>
              <a:rPr lang="en-ZA" smtClean="0">
                <a:hlinkClick r:id="rId3"/>
              </a:rPr>
              <a:t>http://www.ogcnetwork.net/node/630</a:t>
            </a:r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41089224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ZA" dirty="0"/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629" t="-5750" r="10840" b="5750"/>
          <a:stretch/>
        </p:blipFill>
        <p:spPr bwMode="auto">
          <a:xfrm>
            <a:off x="0" y="476672"/>
            <a:ext cx="9005232" cy="58326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864118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dirty="0" smtClean="0"/>
              <a:t>Outline of Steps</a:t>
            </a:r>
            <a:endParaRPr lang="en-ZA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ZA" dirty="0" smtClean="0"/>
              <a:t>Each Web Processing Service has an interface URL</a:t>
            </a:r>
          </a:p>
          <a:p>
            <a:r>
              <a:rPr lang="en-ZA" dirty="0" smtClean="0"/>
              <a:t>The interface URL is composed of services:</a:t>
            </a:r>
          </a:p>
          <a:p>
            <a:pPr lvl="1"/>
            <a:r>
              <a:rPr lang="en-ZA" dirty="0" err="1" smtClean="0"/>
              <a:t>GetCapabilities</a:t>
            </a:r>
            <a:endParaRPr lang="en-ZA" dirty="0" smtClean="0"/>
          </a:p>
          <a:p>
            <a:pPr lvl="1"/>
            <a:r>
              <a:rPr lang="en-ZA" dirty="0" err="1" smtClean="0"/>
              <a:t>DescribeProcess</a:t>
            </a:r>
            <a:endParaRPr lang="en-ZA" dirty="0" smtClean="0"/>
          </a:p>
          <a:p>
            <a:pPr lvl="1"/>
            <a:r>
              <a:rPr lang="en-ZA" dirty="0" smtClean="0"/>
              <a:t>Execute</a:t>
            </a:r>
          </a:p>
          <a:p>
            <a:r>
              <a:rPr lang="en-ZA" dirty="0" smtClean="0"/>
              <a:t>.NET Source Code for a generic web processing service is available</a:t>
            </a:r>
            <a:endParaRPr lang="en-ZA" dirty="0" smtClean="0"/>
          </a:p>
          <a:p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24320608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493</TotalTime>
  <Words>728</Words>
  <Application>Microsoft Office PowerPoint</Application>
  <PresentationFormat>On-screen Show (4:3)</PresentationFormat>
  <Paragraphs>122</Paragraphs>
  <Slides>15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6" baseType="lpstr">
      <vt:lpstr>Office Theme</vt:lpstr>
      <vt:lpstr>Web Processing Services</vt:lpstr>
      <vt:lpstr>Use Case - Overview</vt:lpstr>
      <vt:lpstr>Use Case - Discovery</vt:lpstr>
      <vt:lpstr>Use Case – Algorithm (Service)</vt:lpstr>
      <vt:lpstr>Use Case - Mediation</vt:lpstr>
      <vt:lpstr>Use Case - Result</vt:lpstr>
      <vt:lpstr>Process Flow</vt:lpstr>
      <vt:lpstr>Components</vt:lpstr>
      <vt:lpstr>Test Data</vt:lpstr>
      <vt:lpstr>Parameters: Simple Case</vt:lpstr>
      <vt:lpstr>Questions</vt:lpstr>
      <vt:lpstr>Proposed Milestones</vt:lpstr>
      <vt:lpstr>Resources</vt:lpstr>
      <vt:lpstr>PowerPoint Presentation</vt:lpstr>
      <vt:lpstr>Outline of Steps</vt:lpstr>
    </vt:vector>
  </TitlesOfParts>
  <Company>Home User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Specification</dc:title>
  <dc:creator>WimHugo</dc:creator>
  <cp:lastModifiedBy>WimHugo</cp:lastModifiedBy>
  <cp:revision>3</cp:revision>
  <dcterms:created xsi:type="dcterms:W3CDTF">2011-12-14T03:24:24Z</dcterms:created>
  <dcterms:modified xsi:type="dcterms:W3CDTF">2011-12-14T11:38:13Z</dcterms:modified>
</cp:coreProperties>
</file>