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9482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7296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188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9656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713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70204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169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2447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6613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3577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528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8459"/>
            <a:ext cx="9144000" cy="6391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9D77D-717D-4F12-B23B-612F99389AE2}" type="datetimeFigureOut">
              <a:rPr lang="en-ZA" smtClean="0"/>
              <a:t>2011/08/03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D8007-D9A0-4274-8204-6B3FC07B31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7455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SAEON </a:t>
            </a:r>
            <a:r>
              <a:rPr lang="en-ZA" dirty="0" err="1" smtClean="0"/>
              <a:t>Streamflow</a:t>
            </a:r>
            <a:r>
              <a:rPr lang="en-ZA" dirty="0" smtClean="0"/>
              <a:t> and Weather Data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063080"/>
          </a:xfrm>
        </p:spPr>
        <p:txBody>
          <a:bodyPr>
            <a:normAutofit fontScale="85000" lnSpcReduction="20000"/>
          </a:bodyPr>
          <a:lstStyle/>
          <a:p>
            <a:r>
              <a:rPr lang="en-ZA" dirty="0" smtClean="0"/>
              <a:t>Design Considerations</a:t>
            </a:r>
          </a:p>
          <a:p>
            <a:r>
              <a:rPr lang="en-ZA" dirty="0" smtClean="0"/>
              <a:t>18 April 2011</a:t>
            </a:r>
          </a:p>
          <a:p>
            <a:r>
              <a:rPr lang="en-ZA" dirty="0" smtClean="0"/>
              <a:t>W Hugo</a:t>
            </a:r>
          </a:p>
          <a:p>
            <a:endParaRPr lang="en-ZA" dirty="0" smtClean="0"/>
          </a:p>
          <a:p>
            <a:r>
              <a:rPr lang="en-ZA" sz="2600" dirty="0" smtClean="0"/>
              <a:t>G336.3.18.1 </a:t>
            </a:r>
            <a:r>
              <a:rPr lang="en-ZA" sz="2600" dirty="0" err="1" smtClean="0"/>
              <a:t>Streamflow</a:t>
            </a:r>
            <a:r>
              <a:rPr lang="en-ZA" sz="2600" dirty="0" smtClean="0"/>
              <a:t> and Weather Data.pptx</a:t>
            </a:r>
          </a:p>
          <a:p>
            <a:endParaRPr lang="en-ZA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745257"/>
            <a:ext cx="29527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8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Background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SAEON will increasingly establish operational systems for the monitoring of the environment: essentially all of these can be regarded as observations (with attendant measurements).</a:t>
            </a:r>
          </a:p>
          <a:p>
            <a:r>
              <a:rPr lang="en-ZA" dirty="0" smtClean="0"/>
              <a:t>Design considerations for these systems are dictated by a range of influences:</a:t>
            </a:r>
          </a:p>
          <a:p>
            <a:pPr lvl="1"/>
            <a:r>
              <a:rPr lang="en-ZA" dirty="0" smtClean="0"/>
              <a:t>Preferences of the user community within and outside SAEON;</a:t>
            </a:r>
          </a:p>
          <a:p>
            <a:pPr lvl="1"/>
            <a:r>
              <a:rPr lang="en-ZA" dirty="0" smtClean="0"/>
              <a:t>General technology drivers;</a:t>
            </a:r>
          </a:p>
          <a:p>
            <a:pPr lvl="1"/>
            <a:r>
              <a:rPr lang="en-ZA" dirty="0" smtClean="0"/>
              <a:t>General software engineering considerations;</a:t>
            </a:r>
          </a:p>
          <a:p>
            <a:pPr lvl="1"/>
            <a:r>
              <a:rPr lang="en-ZA" dirty="0" smtClean="0"/>
              <a:t>Domain-specific considerations (weather, fluid sciences domain, …;</a:t>
            </a:r>
          </a:p>
          <a:p>
            <a:pPr lvl="1"/>
            <a:r>
              <a:rPr lang="en-ZA" dirty="0" smtClean="0"/>
              <a:t>Observation-specific technologies, standards, and practices;</a:t>
            </a:r>
          </a:p>
          <a:p>
            <a:pPr lvl="1"/>
            <a:r>
              <a:rPr lang="en-ZA" dirty="0" smtClean="0"/>
              <a:t>Current and future organisational capacity and infrastructure;</a:t>
            </a:r>
          </a:p>
          <a:p>
            <a:pPr lvl="1"/>
            <a:r>
              <a:rPr lang="en-ZA" dirty="0" smtClean="0"/>
              <a:t>SAEON IT Strategy, policies, and guidelines.</a:t>
            </a:r>
          </a:p>
          <a:p>
            <a:r>
              <a:rPr lang="en-ZA" dirty="0" smtClean="0"/>
              <a:t>These considerations are aligned as well as possible to define a guideline architecture, which includes applicable standards and reference implementations.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3803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User Community Preferences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/>
          </a:bodyPr>
          <a:lstStyle/>
          <a:p>
            <a:r>
              <a:rPr lang="en-ZA" dirty="0" smtClean="0"/>
              <a:t>Any solution should be</a:t>
            </a:r>
          </a:p>
          <a:p>
            <a:pPr lvl="1"/>
            <a:r>
              <a:rPr lang="en-ZA" dirty="0" smtClean="0"/>
              <a:t>Relational database-centred;</a:t>
            </a:r>
          </a:p>
          <a:p>
            <a:pPr lvl="1"/>
            <a:r>
              <a:rPr lang="en-ZA" dirty="0" smtClean="0"/>
              <a:t>Maintainable in-house, if need be;</a:t>
            </a:r>
          </a:p>
          <a:p>
            <a:pPr lvl="1"/>
            <a:r>
              <a:rPr lang="en-ZA" dirty="0" smtClean="0"/>
              <a:t>Apply to a broad range of measurements and observations in principle;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0910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General Technology Drivers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/>
              <a:t>Infrastructure</a:t>
            </a:r>
          </a:p>
          <a:p>
            <a:pPr lvl="1"/>
            <a:r>
              <a:rPr lang="en-ZA" dirty="0" smtClean="0"/>
              <a:t>Increased availability of and reliance on mobile communications;</a:t>
            </a:r>
          </a:p>
          <a:p>
            <a:pPr lvl="1"/>
            <a:r>
              <a:rPr lang="en-ZA" dirty="0" smtClean="0"/>
              <a:t>Rapidly improving bandwidth landscape in the Research and Academic community;</a:t>
            </a:r>
          </a:p>
          <a:p>
            <a:r>
              <a:rPr lang="en-ZA" dirty="0" smtClean="0"/>
              <a:t>Costs</a:t>
            </a:r>
          </a:p>
          <a:p>
            <a:pPr lvl="1"/>
            <a:r>
              <a:rPr lang="en-ZA" dirty="0" smtClean="0"/>
              <a:t>Reduced costs of data storage;</a:t>
            </a:r>
          </a:p>
          <a:p>
            <a:pPr lvl="1"/>
            <a:r>
              <a:rPr lang="en-ZA" dirty="0" smtClean="0"/>
              <a:t>Availability of FOSS products coupled to improved maturity.</a:t>
            </a:r>
          </a:p>
          <a:p>
            <a:r>
              <a:rPr lang="en-ZA" dirty="0" smtClean="0"/>
              <a:t>Semantic Web and ‘Future Internet’</a:t>
            </a:r>
          </a:p>
          <a:p>
            <a:pPr lvl="1"/>
            <a:r>
              <a:rPr lang="en-ZA" dirty="0" smtClean="0"/>
              <a:t>Important thrusts to improve distributed computing and web-based deployment of systems</a:t>
            </a:r>
          </a:p>
          <a:p>
            <a:pPr lvl="1"/>
            <a:r>
              <a:rPr lang="en-ZA" dirty="0" smtClean="0"/>
              <a:t>Implies increasing reliance on ontology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1730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General Software Engineering Considerations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Flexible ‘Plug and Play’ Architecture</a:t>
            </a:r>
          </a:p>
          <a:p>
            <a:pPr lvl="1"/>
            <a:r>
              <a:rPr lang="en-ZA" dirty="0" smtClean="0"/>
              <a:t>Increased reliance on service-oriented architectures, with loosely coupled, standards-compliant interfaces;</a:t>
            </a:r>
          </a:p>
          <a:p>
            <a:pPr lvl="1"/>
            <a:r>
              <a:rPr lang="en-ZA" dirty="0" smtClean="0"/>
              <a:t>Increased incidences of distributed data sources, processing, and automation.</a:t>
            </a:r>
          </a:p>
          <a:p>
            <a:r>
              <a:rPr lang="en-ZA" dirty="0" smtClean="0"/>
              <a:t>Normalised database schema</a:t>
            </a:r>
          </a:p>
          <a:p>
            <a:pPr lvl="1"/>
            <a:r>
              <a:rPr lang="en-ZA" dirty="0" smtClean="0"/>
              <a:t>Allows maximum extensibility and maintainability</a:t>
            </a:r>
          </a:p>
          <a:p>
            <a:pPr lvl="1"/>
            <a:r>
              <a:rPr lang="en-ZA" dirty="0" smtClean="0"/>
              <a:t>Need not correspond to popular views of the data</a:t>
            </a:r>
          </a:p>
          <a:p>
            <a:r>
              <a:rPr lang="en-ZA" dirty="0" smtClean="0"/>
              <a:t>Object orientation</a:t>
            </a:r>
          </a:p>
          <a:p>
            <a:pPr lvl="1"/>
            <a:r>
              <a:rPr lang="en-ZA" dirty="0" smtClean="0"/>
              <a:t>Conceptual models be based as far as possible on existing patterns, and extend these.</a:t>
            </a:r>
          </a:p>
          <a:p>
            <a:r>
              <a:rPr lang="en-ZA" dirty="0" smtClean="0"/>
              <a:t>Weather data: best SFS pattern is simple point features in three dimensions with a measure.</a:t>
            </a:r>
          </a:p>
          <a:p>
            <a:r>
              <a:rPr lang="en-ZA" dirty="0" err="1" smtClean="0"/>
              <a:t>Streamflow</a:t>
            </a:r>
            <a:r>
              <a:rPr lang="en-ZA" dirty="0" smtClean="0"/>
              <a:t> data: best pattern is polyline features in three dimensions with a measure (cumulative measure along the polyline).</a:t>
            </a:r>
          </a:p>
          <a:p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1808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Domain-Specific Considerations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760640"/>
          </a:xfrm>
        </p:spPr>
        <p:txBody>
          <a:bodyPr>
            <a:normAutofit fontScale="70000" lnSpcReduction="20000"/>
          </a:bodyPr>
          <a:lstStyle/>
          <a:p>
            <a:r>
              <a:rPr lang="en-ZA" dirty="0" smtClean="0"/>
              <a:t>Weather Data</a:t>
            </a:r>
          </a:p>
          <a:p>
            <a:pPr lvl="1"/>
            <a:r>
              <a:rPr lang="en-ZA" dirty="0" smtClean="0"/>
              <a:t>WMO is a global, deeply entrenched organisation</a:t>
            </a:r>
          </a:p>
          <a:p>
            <a:pPr lvl="1"/>
            <a:r>
              <a:rPr lang="en-ZA" dirty="0"/>
              <a:t> </a:t>
            </a:r>
            <a:r>
              <a:rPr lang="en-ZA" dirty="0" smtClean="0"/>
              <a:t>… but out of step with current standards initiatives</a:t>
            </a:r>
          </a:p>
          <a:p>
            <a:pPr lvl="1"/>
            <a:r>
              <a:rPr lang="en-ZA" dirty="0" smtClean="0"/>
              <a:t>Translated to standard practice through pressure from Climate Science community</a:t>
            </a:r>
          </a:p>
          <a:p>
            <a:pPr lvl="1"/>
            <a:r>
              <a:rPr lang="en-ZA" dirty="0" smtClean="0"/>
              <a:t>Recent publication of draft CSML 3.0 (Climate Science Modelling Language)</a:t>
            </a:r>
          </a:p>
          <a:p>
            <a:pPr lvl="1"/>
            <a:r>
              <a:rPr lang="en-ZA" dirty="0" err="1" smtClean="0"/>
              <a:t>Mappable</a:t>
            </a:r>
            <a:r>
              <a:rPr lang="en-ZA" dirty="0" smtClean="0"/>
              <a:t> to </a:t>
            </a:r>
            <a:r>
              <a:rPr lang="en-ZA" dirty="0" err="1" smtClean="0"/>
              <a:t>SensorWeb</a:t>
            </a:r>
            <a:r>
              <a:rPr lang="en-ZA" dirty="0" smtClean="0"/>
              <a:t> Services and to </a:t>
            </a:r>
            <a:r>
              <a:rPr lang="en-ZA" dirty="0" err="1" smtClean="0"/>
              <a:t>NetCDF</a:t>
            </a:r>
            <a:endParaRPr lang="en-ZA" dirty="0" smtClean="0"/>
          </a:p>
          <a:p>
            <a:r>
              <a:rPr lang="en-ZA" dirty="0" err="1" smtClean="0"/>
              <a:t>Streamflow</a:t>
            </a:r>
            <a:r>
              <a:rPr lang="en-ZA" dirty="0" smtClean="0"/>
              <a:t> Data</a:t>
            </a:r>
          </a:p>
          <a:p>
            <a:pPr lvl="1"/>
            <a:r>
              <a:rPr lang="en-ZA" dirty="0" err="1" smtClean="0"/>
              <a:t>WaterML</a:t>
            </a:r>
            <a:r>
              <a:rPr lang="en-ZA" dirty="0" smtClean="0"/>
              <a:t> is well established and used routinely in conjunction with other OGC Services, especially </a:t>
            </a:r>
            <a:r>
              <a:rPr lang="en-ZA" dirty="0" err="1" smtClean="0"/>
              <a:t>SensorWeb</a:t>
            </a:r>
            <a:r>
              <a:rPr lang="en-ZA" dirty="0" smtClean="0"/>
              <a:t> services.</a:t>
            </a:r>
          </a:p>
          <a:p>
            <a:pPr lvl="1"/>
            <a:r>
              <a:rPr lang="en-ZA" dirty="0" smtClean="0"/>
              <a:t>A Hydrology Profile exists for </a:t>
            </a:r>
            <a:r>
              <a:rPr lang="en-ZA" dirty="0" err="1" smtClean="0"/>
              <a:t>SensorWeb</a:t>
            </a:r>
            <a:r>
              <a:rPr lang="en-ZA" dirty="0" smtClean="0"/>
              <a:t> Observation Services (SOS), but has not yet been adopted.</a:t>
            </a:r>
          </a:p>
          <a:p>
            <a:pPr lvl="1"/>
            <a:r>
              <a:rPr lang="en-ZA" dirty="0" smtClean="0"/>
              <a:t>Need to design beyond flow measurements and include water quality.</a:t>
            </a:r>
          </a:p>
          <a:p>
            <a:r>
              <a:rPr lang="en-ZA" dirty="0" smtClean="0"/>
              <a:t>Aggregation and Derivation Procedures</a:t>
            </a:r>
          </a:p>
          <a:p>
            <a:pPr lvl="1"/>
            <a:r>
              <a:rPr lang="en-ZA" dirty="0" smtClean="0"/>
              <a:t>Both models make provision for additional services (on demand, procedures) for serving aggregations and derivations (statistics, groupings, rates of change, etc.)</a:t>
            </a:r>
          </a:p>
          <a:p>
            <a:pPr lvl="1"/>
            <a:r>
              <a:rPr lang="en-ZA" dirty="0" smtClean="0"/>
              <a:t>Semantics are concerned with standardising these.</a:t>
            </a:r>
          </a:p>
          <a:p>
            <a:pPr lvl="1"/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889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Observation-Specific Considerations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Widely Adopted Standards</a:t>
            </a:r>
          </a:p>
          <a:p>
            <a:pPr lvl="1"/>
            <a:r>
              <a:rPr lang="en-ZA" dirty="0" err="1" smtClean="0"/>
              <a:t>NetCDF</a:t>
            </a:r>
            <a:r>
              <a:rPr lang="en-ZA" dirty="0" smtClean="0"/>
              <a:t>/CF – widely used in the oceanographic, </a:t>
            </a:r>
            <a:r>
              <a:rPr lang="en-ZA" dirty="0" err="1" smtClean="0"/>
              <a:t>meterological</a:t>
            </a:r>
            <a:r>
              <a:rPr lang="en-ZA" dirty="0" smtClean="0"/>
              <a:t>, and atmospheric sciences to store distributed data.</a:t>
            </a:r>
          </a:p>
          <a:p>
            <a:pPr lvl="1"/>
            <a:r>
              <a:rPr lang="en-ZA" dirty="0" smtClean="0"/>
              <a:t>Software and platforms for discovery and distributed query processing exist (</a:t>
            </a:r>
            <a:r>
              <a:rPr lang="en-ZA" dirty="0" err="1" smtClean="0"/>
              <a:t>OpeNDAP</a:t>
            </a:r>
            <a:r>
              <a:rPr lang="en-ZA" dirty="0" smtClean="0"/>
              <a:t>, THREDDS).</a:t>
            </a:r>
          </a:p>
          <a:p>
            <a:pPr lvl="1"/>
            <a:r>
              <a:rPr lang="en-ZA" dirty="0" err="1" smtClean="0"/>
              <a:t>SensorWeb</a:t>
            </a:r>
            <a:r>
              <a:rPr lang="en-ZA" dirty="0" smtClean="0"/>
              <a:t> standards, promoted by OGC, are increasingly in use, especially in Europe and Australasia.</a:t>
            </a:r>
          </a:p>
          <a:p>
            <a:r>
              <a:rPr lang="en-ZA" dirty="0" smtClean="0"/>
              <a:t>Simple Conceptual Models</a:t>
            </a:r>
          </a:p>
          <a:p>
            <a:pPr lvl="1"/>
            <a:r>
              <a:rPr lang="en-ZA" dirty="0" smtClean="0"/>
              <a:t>All observations are essentially multidimensional data sets with complex dimensions of at least time, space (feature type), and phenomenon. </a:t>
            </a:r>
          </a:p>
          <a:p>
            <a:pPr lvl="1"/>
            <a:r>
              <a:rPr lang="en-ZA" dirty="0" smtClean="0"/>
              <a:t>The data is qualified by measurement of the phenomenon using an instrument of some kind.</a:t>
            </a:r>
          </a:p>
          <a:p>
            <a:r>
              <a:rPr lang="en-ZA" dirty="0" smtClean="0"/>
              <a:t>Established and Emerging Ontology</a:t>
            </a:r>
          </a:p>
          <a:p>
            <a:pPr lvl="1"/>
            <a:r>
              <a:rPr lang="en-ZA" dirty="0" smtClean="0"/>
              <a:t>In climate and physical phenomena (‘SWEET’ ontologies);</a:t>
            </a:r>
          </a:p>
          <a:p>
            <a:pPr lvl="1"/>
            <a:r>
              <a:rPr lang="en-ZA" dirty="0" smtClean="0"/>
              <a:t>WMO has an established controlled vocabulary.</a:t>
            </a:r>
          </a:p>
          <a:p>
            <a:pPr lvl="1"/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8437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Organisational Capacity/ Infrastructure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Relational databases:</a:t>
            </a:r>
          </a:p>
          <a:p>
            <a:pPr lvl="1"/>
            <a:r>
              <a:rPr lang="en-ZA" dirty="0" smtClean="0"/>
              <a:t>PostGIS</a:t>
            </a:r>
          </a:p>
          <a:p>
            <a:pPr lvl="1"/>
            <a:r>
              <a:rPr lang="en-ZA" dirty="0" smtClean="0"/>
              <a:t>SQL Server</a:t>
            </a:r>
          </a:p>
          <a:p>
            <a:r>
              <a:rPr lang="en-ZA" dirty="0" smtClean="0"/>
              <a:t>Web Servers:</a:t>
            </a:r>
          </a:p>
          <a:p>
            <a:pPr lvl="1"/>
            <a:r>
              <a:rPr lang="en-ZA" dirty="0" smtClean="0"/>
              <a:t>IIS</a:t>
            </a:r>
          </a:p>
          <a:p>
            <a:pPr lvl="1"/>
            <a:r>
              <a:rPr lang="en-ZA" dirty="0" smtClean="0"/>
              <a:t>Apache/ </a:t>
            </a:r>
            <a:r>
              <a:rPr lang="en-ZA" dirty="0" err="1" smtClean="0"/>
              <a:t>TomCAT</a:t>
            </a:r>
            <a:endParaRPr lang="en-ZA" dirty="0" smtClean="0"/>
          </a:p>
          <a:p>
            <a:r>
              <a:rPr lang="en-ZA" dirty="0" smtClean="0"/>
              <a:t>Development Environments</a:t>
            </a:r>
          </a:p>
          <a:p>
            <a:pPr lvl="1"/>
            <a:r>
              <a:rPr lang="en-ZA" dirty="0" smtClean="0"/>
              <a:t>.NET</a:t>
            </a:r>
          </a:p>
          <a:p>
            <a:pPr lvl="1"/>
            <a:r>
              <a:rPr lang="en-ZA" dirty="0" smtClean="0"/>
              <a:t>JavaScript/ HTML</a:t>
            </a:r>
          </a:p>
          <a:p>
            <a:r>
              <a:rPr lang="en-ZA" dirty="0" smtClean="0"/>
              <a:t>Physical Infrastructure</a:t>
            </a:r>
          </a:p>
          <a:p>
            <a:pPr lvl="1"/>
            <a:r>
              <a:rPr lang="en-ZA" dirty="0" smtClean="0"/>
              <a:t>Operational Servers: Egagasini Node</a:t>
            </a:r>
          </a:p>
          <a:p>
            <a:pPr lvl="1"/>
            <a:r>
              <a:rPr lang="en-ZA" dirty="0" smtClean="0"/>
              <a:t>Test and Development Server: CHPC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1494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Associated Initiatives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62500" lnSpcReduction="20000"/>
          </a:bodyPr>
          <a:lstStyle/>
          <a:p>
            <a:r>
              <a:rPr lang="en-ZA" dirty="0" smtClean="0"/>
              <a:t>Within SAEON</a:t>
            </a:r>
          </a:p>
          <a:p>
            <a:pPr lvl="1"/>
            <a:r>
              <a:rPr lang="en-ZA" dirty="0" err="1" smtClean="0"/>
              <a:t>Jonkershoek</a:t>
            </a:r>
            <a:r>
              <a:rPr lang="en-ZA" dirty="0" smtClean="0"/>
              <a:t> and Cathedral Peak </a:t>
            </a:r>
            <a:r>
              <a:rPr lang="en-ZA" dirty="0" err="1" smtClean="0"/>
              <a:t>Streamflow</a:t>
            </a:r>
            <a:endParaRPr lang="en-ZA" dirty="0" smtClean="0"/>
          </a:p>
          <a:p>
            <a:pPr lvl="1"/>
            <a:r>
              <a:rPr lang="en-ZA" dirty="0" smtClean="0"/>
              <a:t>Ndlovu and Fynbos Weather Stations</a:t>
            </a:r>
          </a:p>
          <a:p>
            <a:pPr lvl="1"/>
            <a:r>
              <a:rPr lang="en-ZA" dirty="0" smtClean="0"/>
              <a:t>List can grow, also flux towers, bio-observations, etc.</a:t>
            </a:r>
          </a:p>
          <a:p>
            <a:r>
              <a:rPr lang="en-ZA" dirty="0" smtClean="0"/>
              <a:t>Other SAEON Projects</a:t>
            </a:r>
          </a:p>
          <a:p>
            <a:pPr lvl="1"/>
            <a:r>
              <a:rPr lang="en-ZA" dirty="0" smtClean="0"/>
              <a:t>WFS-T Interfaces to Data Exist Already</a:t>
            </a:r>
          </a:p>
          <a:p>
            <a:pPr lvl="1"/>
            <a:r>
              <a:rPr lang="en-ZA" dirty="0" smtClean="0"/>
              <a:t>Education Outreach System (end June) will provide generic JavaScript form tools linked directly to SQL Server.</a:t>
            </a:r>
          </a:p>
          <a:p>
            <a:r>
              <a:rPr lang="en-ZA" dirty="0" smtClean="0"/>
              <a:t>SAEON Participation</a:t>
            </a:r>
          </a:p>
          <a:p>
            <a:pPr lvl="1"/>
            <a:r>
              <a:rPr lang="en-ZA" dirty="0" smtClean="0"/>
              <a:t>DST </a:t>
            </a:r>
            <a:r>
              <a:rPr lang="en-ZA" dirty="0" err="1" smtClean="0"/>
              <a:t>SensorWeb</a:t>
            </a:r>
            <a:r>
              <a:rPr lang="en-ZA" dirty="0" smtClean="0"/>
              <a:t> project</a:t>
            </a:r>
          </a:p>
          <a:p>
            <a:pPr lvl="2"/>
            <a:r>
              <a:rPr lang="en-ZA" dirty="0" smtClean="0"/>
              <a:t>End 2011</a:t>
            </a:r>
          </a:p>
          <a:p>
            <a:pPr lvl="2"/>
            <a:r>
              <a:rPr lang="en-ZA" dirty="0" smtClean="0"/>
              <a:t>ARC and SADCO Weather Data as </a:t>
            </a:r>
            <a:r>
              <a:rPr lang="en-ZA" dirty="0" err="1" smtClean="0"/>
              <a:t>Sensorweb</a:t>
            </a:r>
            <a:endParaRPr lang="en-ZA" dirty="0" smtClean="0"/>
          </a:p>
          <a:p>
            <a:pPr lvl="2"/>
            <a:r>
              <a:rPr lang="en-ZA" dirty="0" smtClean="0"/>
              <a:t>Technology is directly applicable</a:t>
            </a:r>
          </a:p>
          <a:p>
            <a:pPr lvl="2"/>
            <a:r>
              <a:rPr lang="en-ZA" dirty="0" smtClean="0"/>
              <a:t>PostGIS Weather Profile has been implemented</a:t>
            </a:r>
          </a:p>
          <a:p>
            <a:pPr lvl="2"/>
            <a:r>
              <a:rPr lang="en-ZA" dirty="0" smtClean="0"/>
              <a:t>SQL Server Operational Database – Improved ARC Schema</a:t>
            </a:r>
          </a:p>
          <a:p>
            <a:pPr lvl="1"/>
            <a:r>
              <a:rPr lang="en-ZA" dirty="0" smtClean="0"/>
              <a:t>MRSU/ </a:t>
            </a:r>
            <a:r>
              <a:rPr lang="en-ZA" dirty="0" err="1" smtClean="0"/>
              <a:t>OceansAfrica</a:t>
            </a:r>
            <a:r>
              <a:rPr lang="en-ZA" dirty="0" smtClean="0"/>
              <a:t> project</a:t>
            </a:r>
          </a:p>
          <a:p>
            <a:pPr lvl="2"/>
            <a:r>
              <a:rPr lang="en-ZA" dirty="0" smtClean="0"/>
              <a:t>Establish </a:t>
            </a:r>
            <a:r>
              <a:rPr lang="en-ZA" dirty="0" err="1" smtClean="0"/>
              <a:t>NetCDF</a:t>
            </a:r>
            <a:r>
              <a:rPr lang="en-ZA" dirty="0" smtClean="0"/>
              <a:t> capabilities and tools for SAEON/ </a:t>
            </a:r>
            <a:r>
              <a:rPr lang="en-ZA" dirty="0" err="1" smtClean="0"/>
              <a:t>OceansAfrica</a:t>
            </a:r>
            <a:r>
              <a:rPr lang="en-ZA" dirty="0" smtClean="0"/>
              <a:t> use.</a:t>
            </a:r>
          </a:p>
          <a:p>
            <a:pPr lvl="1"/>
            <a:r>
              <a:rPr lang="en-ZA" dirty="0" smtClean="0"/>
              <a:t>CHPC VLDB Project</a:t>
            </a:r>
          </a:p>
          <a:p>
            <a:pPr lvl="2"/>
            <a:r>
              <a:rPr lang="en-ZA" dirty="0" smtClean="0"/>
              <a:t>Building a shared national scientific data resource.</a:t>
            </a:r>
          </a:p>
          <a:p>
            <a:pPr lvl="2"/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3213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Proposed Architecture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38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4228</TotalTime>
  <Words>745</Words>
  <Application>Microsoft Office PowerPoint</Application>
  <PresentationFormat>On-screen Show (4:3)</PresentationFormat>
  <Paragraphs>101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SAEON Streamflow and Weather Data</vt:lpstr>
      <vt:lpstr>Background</vt:lpstr>
      <vt:lpstr>User Community Preferences</vt:lpstr>
      <vt:lpstr>General Technology Drivers</vt:lpstr>
      <vt:lpstr>General Software Engineering Considerations</vt:lpstr>
      <vt:lpstr>Domain-Specific Considerations</vt:lpstr>
      <vt:lpstr>Observation-Specific Considerations</vt:lpstr>
      <vt:lpstr>Organisational Capacity/ Infrastructure</vt:lpstr>
      <vt:lpstr>Associated Initiatives</vt:lpstr>
      <vt:lpstr>Proposed Architecture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SAEON Streamflow and Weather Data</dc:title>
  <dc:creator>WimHugo</dc:creator>
  <cp:lastModifiedBy>WimHugo</cp:lastModifiedBy>
  <cp:revision>23</cp:revision>
  <dcterms:created xsi:type="dcterms:W3CDTF">2011-04-19T12:02:01Z</dcterms:created>
  <dcterms:modified xsi:type="dcterms:W3CDTF">2011-08-03T09:39:42Z</dcterms:modified>
</cp:coreProperties>
</file>