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DF8"/>
    <a:srgbClr val="E0E7F4"/>
    <a:srgbClr val="DBE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35" autoAdjust="0"/>
  </p:normalViewPr>
  <p:slideViewPr>
    <p:cSldViewPr snapToGrid="0">
      <p:cViewPr>
        <p:scale>
          <a:sx n="70" d="100"/>
          <a:sy n="70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6D28E8-2B01-4727-8DC1-EB8D16B2C17F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680FFE-6DE8-4474-84D7-F4BD4DCB9E1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2162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6C5C-2E86-4CAC-8E6F-956FEFF9240E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FB166-DECA-485C-97FF-EA24AD5E849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520F5-C31E-4EEC-A694-D3FF86452EC8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4F5F2-ED3A-441B-B55D-16CF0BEDC90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54804-2565-4C75-AC6C-6419FEEA7726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57346-5BF7-4BC4-AC16-83367F132C0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6C9B-3F9E-4FB6-B87C-4E753B2EE70C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8ADB4-7534-49F5-A84C-9319FD77913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2F02-9187-40D5-B7F3-593DDF3C2B41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CA0E-5138-41B6-BB2F-D8696F93E80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25E1A-40A9-4FEE-84DD-D67EE02E12E9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58CBE-77C9-42B3-A486-90DCBCF98CB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39F7B-378E-4A06-8EA3-EA937D82D969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FCF2E-E762-4BCE-84AC-7041B82C2E9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28A08-2AA5-4930-82CC-D8974ED06708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42806-68F8-40D7-91E1-2B0B06B91A3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3FC1D-2804-4080-A879-660FB0EAB870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86B49-F17C-4C66-A61F-1618316AFCB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F923-1452-4CDF-8DCF-A64186C4980F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4AE43-56E9-4B4F-BAA6-669B5BED442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FFDC-0F0D-413E-83DD-36D4DB414BE2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BEF8-427E-47B4-B89C-D2B3751D623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62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612EF8-6445-41BC-BCEF-5375AE2B5153}" type="datetimeFigureOut">
              <a:rPr lang="en-US"/>
              <a:pPr>
                <a:defRPr/>
              </a:pPr>
              <a:t>2/8/2012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49F03E-CB5B-4B3C-B2CE-82B1B7C3B2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data.saeon.ac.za/GetRecords?help=y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eonocean.co.za/geonetwork/srv/en/test.cs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196.213.187.51/PLATFORM_2/MAP/csw_query.as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196.213.187.51/PLATFORM/MAP/search_a_portal.ht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 bwMode="auto">
          <a:xfrm>
            <a:off x="685800" y="2593975"/>
            <a:ext cx="7772400" cy="14700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SAEOS CS/W Layer and Adapter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47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SRS 336.3.15.1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Wim Hugo, November 2011</a:t>
            </a:r>
            <a:endParaRPr lang="en-ZA" sz="2400" dirty="0"/>
          </a:p>
        </p:txBody>
      </p:sp>
      <p:pic>
        <p:nvPicPr>
          <p:cNvPr id="2052" name="Picture 6" descr="SAEON-NRF 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963" y="5273675"/>
            <a:ext cx="3354387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PostGIS implementation:</a:t>
            </a:r>
          </a:p>
          <a:p>
            <a:pPr lvl="1"/>
            <a:r>
              <a:rPr lang="en-ZA" dirty="0" smtClean="0"/>
              <a:t>196.213.187.51</a:t>
            </a:r>
          </a:p>
          <a:p>
            <a:pPr lvl="2"/>
            <a:r>
              <a:rPr lang="en-ZA" dirty="0" smtClean="0"/>
              <a:t>See </a:t>
            </a:r>
            <a:r>
              <a:rPr lang="en-ZA" dirty="0" err="1" smtClean="0"/>
              <a:t>PostGres</a:t>
            </a:r>
            <a:r>
              <a:rPr lang="en-ZA" dirty="0" smtClean="0"/>
              <a:t> (password = </a:t>
            </a:r>
            <a:r>
              <a:rPr lang="en-ZA" dirty="0" err="1" smtClean="0"/>
              <a:t>postgres</a:t>
            </a:r>
            <a:r>
              <a:rPr lang="en-ZA" dirty="0" smtClean="0"/>
              <a:t>)</a:t>
            </a:r>
          </a:p>
          <a:p>
            <a:pPr lvl="2"/>
            <a:r>
              <a:rPr lang="en-ZA" dirty="0" smtClean="0"/>
              <a:t>GeoNetwork database</a:t>
            </a:r>
          </a:p>
          <a:p>
            <a:pPr lvl="2"/>
            <a:r>
              <a:rPr lang="en-ZA" dirty="0" smtClean="0"/>
              <a:t>Public Schema</a:t>
            </a:r>
          </a:p>
          <a:p>
            <a:pPr lvl="2"/>
            <a:r>
              <a:rPr lang="en-ZA" dirty="0" err="1" smtClean="0"/>
              <a:t>MetaData</a:t>
            </a:r>
            <a:r>
              <a:rPr lang="en-ZA" dirty="0" smtClean="0"/>
              <a:t> table</a:t>
            </a:r>
          </a:p>
          <a:p>
            <a:r>
              <a:rPr lang="en-ZA" dirty="0" smtClean="0"/>
              <a:t>Shared Platform Services:</a:t>
            </a:r>
          </a:p>
          <a:p>
            <a:pPr lvl="1"/>
            <a:r>
              <a:rPr lang="en-ZA" dirty="0">
                <a:hlinkClick r:id="rId2"/>
              </a:rPr>
              <a:t>http://</a:t>
            </a:r>
            <a:r>
              <a:rPr lang="en-ZA" dirty="0" smtClean="0">
                <a:hlinkClick r:id="rId2"/>
              </a:rPr>
              <a:t>data.saeon.ac.za/GetRecords?help=yes</a:t>
            </a:r>
            <a:endParaRPr lang="en-ZA" dirty="0" smtClean="0"/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6587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Current Arrangement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800" dirty="0" smtClean="0"/>
              <a:t>Shared Platform implements a search service against its meta-data repository, which is based on a </a:t>
            </a:r>
            <a:r>
              <a:rPr lang="en-ZA" sz="2800" dirty="0" err="1" smtClean="0"/>
              <a:t>Zope</a:t>
            </a:r>
            <a:r>
              <a:rPr lang="en-ZA" sz="2800" dirty="0" smtClean="0"/>
              <a:t>-DB file object database.</a:t>
            </a:r>
          </a:p>
          <a:p>
            <a:r>
              <a:rPr lang="en-ZA" sz="2800" dirty="0" smtClean="0"/>
              <a:t>Future implementations will be database driven, probably using the GeoNetwork PostGIS implementation as a pattern.</a:t>
            </a:r>
            <a:endParaRPr lang="en-ZA" sz="2800" dirty="0"/>
          </a:p>
          <a:p>
            <a:r>
              <a:rPr lang="en-ZA" sz="2800" dirty="0" smtClean="0"/>
              <a:t>To build an interim solution, we will be simulating the PostGIS schema as a fully resolved view. </a:t>
            </a:r>
          </a:p>
          <a:p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0894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Mandatory CS/W Methods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7937"/>
            <a:ext cx="8229600" cy="4525963"/>
          </a:xfrm>
        </p:spPr>
        <p:txBody>
          <a:bodyPr/>
          <a:lstStyle/>
          <a:p>
            <a:r>
              <a:rPr lang="en-ZA" sz="2400" dirty="0" smtClean="0"/>
              <a:t>Use SAEON GeoNetwork as example</a:t>
            </a:r>
          </a:p>
          <a:p>
            <a:endParaRPr lang="en-ZA" sz="2400" dirty="0"/>
          </a:p>
          <a:p>
            <a:r>
              <a:rPr lang="en-ZA" sz="2400" dirty="0">
                <a:hlinkClick r:id="rId2"/>
              </a:rPr>
              <a:t>http://</a:t>
            </a:r>
            <a:r>
              <a:rPr lang="en-ZA" sz="2400" dirty="0" smtClean="0">
                <a:hlinkClick r:id="rId2"/>
              </a:rPr>
              <a:t>www.saeonocean.co.za/geonetwork/srv/en/test.csw</a:t>
            </a:r>
            <a:endParaRPr lang="en-ZA" sz="2400" dirty="0" smtClean="0"/>
          </a:p>
          <a:p>
            <a:pPr lvl="1"/>
            <a:r>
              <a:rPr lang="en-ZA" sz="2000" dirty="0" smtClean="0"/>
              <a:t>Username: admin</a:t>
            </a:r>
          </a:p>
          <a:p>
            <a:pPr lvl="1"/>
            <a:r>
              <a:rPr lang="en-ZA" sz="2000" dirty="0" smtClean="0"/>
              <a:t>Password: s0sten1ble</a:t>
            </a:r>
          </a:p>
          <a:p>
            <a:endParaRPr lang="en-ZA" sz="2400" dirty="0" smtClean="0"/>
          </a:p>
          <a:p>
            <a:r>
              <a:rPr lang="en-ZA" sz="2400" dirty="0" smtClean="0"/>
              <a:t> Mandatory (Preferred/ Secondary):</a:t>
            </a:r>
          </a:p>
          <a:p>
            <a:pPr lvl="1"/>
            <a:r>
              <a:rPr lang="en-ZA" sz="2000" dirty="0" err="1" smtClean="0"/>
              <a:t>GetCapabilities</a:t>
            </a:r>
            <a:r>
              <a:rPr lang="en-ZA" sz="2000" dirty="0" smtClean="0"/>
              <a:t> (GET, POST)</a:t>
            </a:r>
          </a:p>
          <a:p>
            <a:pPr lvl="1"/>
            <a:r>
              <a:rPr lang="en-ZA" sz="2000" dirty="0" err="1" smtClean="0"/>
              <a:t>DescribeRecord</a:t>
            </a:r>
            <a:r>
              <a:rPr lang="en-ZA" sz="2000" dirty="0" smtClean="0"/>
              <a:t> (GET, POST)</a:t>
            </a:r>
          </a:p>
          <a:p>
            <a:pPr lvl="1"/>
            <a:r>
              <a:rPr lang="en-ZA" sz="2000" dirty="0" err="1" smtClean="0"/>
              <a:t>GetRecords</a:t>
            </a:r>
            <a:r>
              <a:rPr lang="en-ZA" sz="2000" dirty="0" smtClean="0"/>
              <a:t> (POST, GET)</a:t>
            </a:r>
          </a:p>
          <a:p>
            <a:pPr lvl="1"/>
            <a:r>
              <a:rPr lang="en-ZA" sz="2000" dirty="0" err="1" smtClean="0"/>
              <a:t>GetRecordByID</a:t>
            </a:r>
            <a:r>
              <a:rPr lang="en-ZA" sz="2000" dirty="0" smtClean="0"/>
              <a:t> (GET, POST)</a:t>
            </a:r>
          </a:p>
          <a:p>
            <a:pPr lvl="1"/>
            <a:endParaRPr lang="en-ZA" sz="2000" dirty="0" smtClean="0"/>
          </a:p>
          <a:p>
            <a:pPr lvl="1"/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1212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Mappings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36531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Interface Amendments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79364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Test Interface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955343" y="1119116"/>
            <a:ext cx="6075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hlinkClick r:id="rId2"/>
              </a:rPr>
              <a:t>http://196.213.187.51/PLATFORM_2/MAP/csw_query.asp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1009935" y="1992573"/>
            <a:ext cx="366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Amendments: As per spreadsheet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66781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‘Live’ Interface</a:t>
            </a:r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711094"/>
            <a:ext cx="9077325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989" y="6359856"/>
            <a:ext cx="6400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hlinkClick r:id="rId3"/>
              </a:rPr>
              <a:t>http://196.213.187.51/PLATFORM/MAP/search_a_portal.htm</a:t>
            </a:r>
            <a:endParaRPr lang="en-ZA" dirty="0"/>
          </a:p>
        </p:txBody>
      </p:sp>
      <p:sp>
        <p:nvSpPr>
          <p:cNvPr id="6" name="TextBox 5"/>
          <p:cNvSpPr txBox="1"/>
          <p:nvPr/>
        </p:nvSpPr>
        <p:spPr>
          <a:xfrm>
            <a:off x="354842" y="5172501"/>
            <a:ext cx="61520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Amendments: Operates in two modes: </a:t>
            </a:r>
          </a:p>
          <a:p>
            <a:r>
              <a:rPr lang="en-ZA" dirty="0"/>
              <a:t>	</a:t>
            </a:r>
            <a:r>
              <a:rPr lang="en-ZA" dirty="0" smtClean="0"/>
              <a:t>‘Normal’ (points to data.saeon.ac.za/</a:t>
            </a:r>
            <a:r>
              <a:rPr lang="en-ZA" dirty="0" err="1" smtClean="0"/>
              <a:t>GetRecords</a:t>
            </a:r>
            <a:r>
              <a:rPr lang="en-ZA" dirty="0" smtClean="0"/>
              <a:t>)</a:t>
            </a:r>
          </a:p>
          <a:p>
            <a:r>
              <a:rPr lang="en-ZA" dirty="0"/>
              <a:t>	</a:t>
            </a:r>
            <a:r>
              <a:rPr lang="en-ZA" dirty="0" smtClean="0"/>
              <a:t>‘CS/W’ (points to any </a:t>
            </a:r>
            <a:r>
              <a:rPr lang="en-ZA" dirty="0" err="1" smtClean="0"/>
              <a:t>csw</a:t>
            </a:r>
            <a:r>
              <a:rPr lang="en-ZA" dirty="0" smtClean="0"/>
              <a:t> </a:t>
            </a:r>
            <a:r>
              <a:rPr lang="en-ZA" dirty="0" err="1" smtClean="0"/>
              <a:t>url</a:t>
            </a:r>
            <a:r>
              <a:rPr lang="en-ZA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71376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‘Live’ Interface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692684"/>
            <a:ext cx="9077325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842" y="5172501"/>
            <a:ext cx="7353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Amendments:</a:t>
            </a:r>
          </a:p>
          <a:p>
            <a:pPr marL="342900" indent="-342900">
              <a:buFont typeface="+mj-lt"/>
              <a:buAutoNum type="arabicPeriod"/>
            </a:pPr>
            <a:r>
              <a:rPr lang="en-ZA" dirty="0" smtClean="0"/>
              <a:t>Add fields for CS/W mode: Language, Contributor, Publisher, etc.</a:t>
            </a:r>
          </a:p>
          <a:p>
            <a:pPr marL="342900" indent="-342900">
              <a:buFont typeface="+mj-lt"/>
              <a:buAutoNum type="arabicPeriod"/>
            </a:pPr>
            <a:r>
              <a:rPr lang="en-ZA" dirty="0" smtClean="0"/>
              <a:t>Remove fields for CS/W mode: Taxon Rank and Taxon Name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76347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‘Live’ Interface</a:t>
            </a:r>
            <a:endParaRPr lang="en-Z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97446"/>
            <a:ext cx="906780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842" y="5172501"/>
            <a:ext cx="775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Amendments:</a:t>
            </a:r>
          </a:p>
          <a:p>
            <a:pPr marL="342900" indent="-342900">
              <a:buFont typeface="+mj-lt"/>
              <a:buAutoNum type="arabicPeriod"/>
            </a:pPr>
            <a:r>
              <a:rPr lang="en-ZA" dirty="0" smtClean="0"/>
              <a:t>Add radio buttons for ‘Date of Publication’ or ‘Date of Last Modification’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56635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8667</TotalTime>
  <Words>223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SAEOS CS/W Layer and Adapter</vt:lpstr>
      <vt:lpstr>PowerPoint Presentation</vt:lpstr>
      <vt:lpstr>Current Arrangement</vt:lpstr>
      <vt:lpstr>Mandatory CS/W Methods</vt:lpstr>
      <vt:lpstr>Mappings</vt:lpstr>
      <vt:lpstr>Interface Amendments</vt:lpstr>
      <vt:lpstr>Test Interface</vt:lpstr>
      <vt:lpstr>‘Live’ Interface</vt:lpstr>
      <vt:lpstr>‘Live’ Interface</vt:lpstr>
      <vt:lpstr>‘Live’ Interface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297</cp:revision>
  <dcterms:created xsi:type="dcterms:W3CDTF">2010-06-07T07:28:06Z</dcterms:created>
  <dcterms:modified xsi:type="dcterms:W3CDTF">2012-02-08T16:04:28Z</dcterms:modified>
</cp:coreProperties>
</file>