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69" r:id="rId3"/>
    <p:sldId id="260" r:id="rId4"/>
    <p:sldId id="263" r:id="rId5"/>
    <p:sldId id="264" r:id="rId6"/>
    <p:sldId id="265" r:id="rId7"/>
    <p:sldId id="261" r:id="rId8"/>
    <p:sldId id="262" r:id="rId9"/>
    <p:sldId id="266" r:id="rId10"/>
    <p:sldId id="267" r:id="rId11"/>
    <p:sldId id="268" r:id="rId12"/>
    <p:sldId id="270" r:id="rId13"/>
    <p:sldId id="272" r:id="rId14"/>
    <p:sldId id="273" r:id="rId15"/>
    <p:sldId id="274" r:id="rId16"/>
    <p:sldId id="276" r:id="rId17"/>
    <p:sldId id="278" r:id="rId18"/>
    <p:sldId id="275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DF8"/>
    <a:srgbClr val="E0E7F4"/>
    <a:srgbClr val="DBE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35" autoAdjust="0"/>
  </p:normalViewPr>
  <p:slideViewPr>
    <p:cSldViewPr snapToGrid="0">
      <p:cViewPr>
        <p:scale>
          <a:sx n="70" d="100"/>
          <a:sy n="70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6D28E8-2B01-4727-8DC1-EB8D16B2C17F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680FFE-6DE8-4474-84D7-F4BD4DCB9E1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2162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6C5C-2E86-4CAC-8E6F-956FEFF9240E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FB166-DECA-485C-97FF-EA24AD5E849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520F5-C31E-4EEC-A694-D3FF86452EC8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4F5F2-ED3A-441B-B55D-16CF0BEDC90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54804-2565-4C75-AC6C-6419FEEA7726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57346-5BF7-4BC4-AC16-83367F132C0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6C9B-3F9E-4FB6-B87C-4E753B2EE70C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8ADB4-7534-49F5-A84C-9319FD77913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2F02-9187-40D5-B7F3-593DDF3C2B41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CA0E-5138-41B6-BB2F-D8696F93E80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25E1A-40A9-4FEE-84DD-D67EE02E12E9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58CBE-77C9-42B3-A486-90DCBCF98C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39F7B-378E-4A06-8EA3-EA937D82D969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FCF2E-E762-4BCE-84AC-7041B82C2E9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28A08-2AA5-4930-82CC-D8974ED06708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42806-68F8-40D7-91E1-2B0B06B91A3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3FC1D-2804-4080-A879-660FB0EAB870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6B49-F17C-4C66-A61F-1618316AFC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F923-1452-4CDF-8DCF-A64186C4980F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AE43-56E9-4B4F-BAA6-669B5BED442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FFDC-0F0D-413E-83DD-36D4DB414BE2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BEF8-427E-47B4-B89C-D2B3751D62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62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612EF8-6445-41BC-BCEF-5375AE2B5153}" type="datetimeFigureOut">
              <a:rPr lang="en-US"/>
              <a:pPr>
                <a:defRPr/>
              </a:pPr>
              <a:t>11/21/2011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49F03E-CB5B-4B3C-B2CE-82B1B7C3B2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96.213.187.51/PLATFORM/PORTAL/sample_single_metadata_view.htm" TargetMode="Externa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saeon.qsens.net/search?Subject:list=Hope" TargetMode="External"/><Relationship Id="rId13" Type="http://schemas.openxmlformats.org/officeDocument/2006/relationships/hyperlink" Target="http://saeon.qsens.net/search?Subject:list=Park" TargetMode="External"/><Relationship Id="rId3" Type="http://schemas.openxmlformats.org/officeDocument/2006/relationships/hyperlink" Target="http://saeon.qsens.net/search?Subject:list=SAEON," TargetMode="External"/><Relationship Id="rId7" Type="http://schemas.openxmlformats.org/officeDocument/2006/relationships/hyperlink" Target="http://saeon.qsens.net/search?Subject:list=Good" TargetMode="External"/><Relationship Id="rId12" Type="http://schemas.openxmlformats.org/officeDocument/2006/relationships/hyperlink" Target="http://saeon.qsens.net/search?Subject:list=National" TargetMode="External"/><Relationship Id="rId2" Type="http://schemas.openxmlformats.org/officeDocument/2006/relationships/hyperlink" Target="http://saeon.qsens.net/metadata/custodian.2009-05-26.0776892451/custodian.2009-05-26.0776892451-MetadataCollection/metadata.2010-07-08.4010835173/view_metadat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eon.qsens.net/search?Subject:list=of" TargetMode="External"/><Relationship Id="rId11" Type="http://schemas.openxmlformats.org/officeDocument/2006/relationships/hyperlink" Target="http://saeon.qsens.net/search?Subject:list=Mountain" TargetMode="External"/><Relationship Id="rId5" Type="http://schemas.openxmlformats.org/officeDocument/2006/relationships/hyperlink" Target="http://saeon.qsens.net/search?Subject:list=Africa%0aFynbos%0aCape" TargetMode="External"/><Relationship Id="rId10" Type="http://schemas.openxmlformats.org/officeDocument/2006/relationships/hyperlink" Target="http://saeon.qsens.net/search?Subject:list=Reserve%0aBraun-Blanquet%0aTable" TargetMode="External"/><Relationship Id="rId4" Type="http://schemas.openxmlformats.org/officeDocument/2006/relationships/hyperlink" Target="http://saeon.qsens.net/search?Subject:list=South" TargetMode="External"/><Relationship Id="rId9" Type="http://schemas.openxmlformats.org/officeDocument/2006/relationships/hyperlink" Target="http://saeon.qsens.net/search?Subject:list=Natur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 bwMode="auto">
          <a:xfrm>
            <a:off x="685800" y="2593975"/>
            <a:ext cx="7772400" cy="1470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SAEON Data Portal Revision</a:t>
            </a:r>
            <a:br>
              <a:rPr lang="en-ZA" dirty="0" smtClean="0"/>
            </a:br>
            <a:r>
              <a:rPr lang="en-ZA" dirty="0" smtClean="0"/>
              <a:t>Single Meta-Data 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47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SRS 336.3.14.6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Wim Hugo, November 2011</a:t>
            </a:r>
            <a:endParaRPr lang="en-ZA" sz="2400" dirty="0"/>
          </a:p>
        </p:txBody>
      </p:sp>
      <p:pic>
        <p:nvPicPr>
          <p:cNvPr id="2052" name="Picture 6" descr="SAEON-NRF 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963" y="5273675"/>
            <a:ext cx="33543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Current Layout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" y="524741"/>
            <a:ext cx="9143677" cy="572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2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Revised Layout</a:t>
            </a:r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063"/>
            <a:ext cx="9144000" cy="4343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08" y="4649500"/>
            <a:ext cx="6732000" cy="24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273132" y="5284519"/>
            <a:ext cx="2042556" cy="1068780"/>
          </a:xfrm>
          <a:prstGeom prst="wedgeRectCallout">
            <a:avLst>
              <a:gd name="adj1" fmla="val 65795"/>
              <a:gd name="adj2" fmla="val -1541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Proposing alternating background row colour s to make the information more readable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27123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Resizable to 100% of Frame Width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4067"/>
            <a:ext cx="7942997" cy="316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80" y="3262247"/>
            <a:ext cx="5841873" cy="334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308758" y="4934456"/>
            <a:ext cx="2042556" cy="1068780"/>
          </a:xfrm>
          <a:prstGeom prst="wedgeRectCallout">
            <a:avLst>
              <a:gd name="adj1" fmla="val 239632"/>
              <a:gd name="adj2" fmla="val -21638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Make sure that the table and accompanying thumbnail resize properly in all mainstream browsers .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375669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981075"/>
            <a:ext cx="9153525" cy="4909762"/>
            <a:chOff x="0" y="981075"/>
            <a:chExt cx="9153525" cy="490976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81075"/>
              <a:ext cx="9153525" cy="4895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08" y="5647000"/>
              <a:ext cx="6732000" cy="24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Changes</a:t>
            </a:r>
            <a:endParaRPr lang="en-ZA" dirty="0"/>
          </a:p>
        </p:txBody>
      </p:sp>
      <p:sp>
        <p:nvSpPr>
          <p:cNvPr id="5" name="Oval 4"/>
          <p:cNvSpPr/>
          <p:nvPr/>
        </p:nvSpPr>
        <p:spPr>
          <a:xfrm>
            <a:off x="7629098" y="4449170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6" name="Oval 5"/>
          <p:cNvSpPr/>
          <p:nvPr/>
        </p:nvSpPr>
        <p:spPr>
          <a:xfrm>
            <a:off x="837063" y="4098877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8" name="Oval 7"/>
          <p:cNvSpPr/>
          <p:nvPr/>
        </p:nvSpPr>
        <p:spPr>
          <a:xfrm>
            <a:off x="4288430" y="1540784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sp>
        <p:nvSpPr>
          <p:cNvPr id="10" name="Oval 9"/>
          <p:cNvSpPr/>
          <p:nvPr/>
        </p:nvSpPr>
        <p:spPr>
          <a:xfrm>
            <a:off x="3487003" y="4251277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3059373" y="2411104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6</a:t>
            </a:r>
            <a:endParaRPr lang="en-ZA" dirty="0"/>
          </a:p>
        </p:txBody>
      </p:sp>
      <p:sp>
        <p:nvSpPr>
          <p:cNvPr id="12" name="Oval 11"/>
          <p:cNvSpPr/>
          <p:nvPr/>
        </p:nvSpPr>
        <p:spPr>
          <a:xfrm>
            <a:off x="3731146" y="2411104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7</a:t>
            </a:r>
            <a:endParaRPr lang="en-ZA" dirty="0"/>
          </a:p>
        </p:txBody>
      </p:sp>
      <p:sp>
        <p:nvSpPr>
          <p:cNvPr id="13" name="Oval 12"/>
          <p:cNvSpPr/>
          <p:nvPr/>
        </p:nvSpPr>
        <p:spPr>
          <a:xfrm>
            <a:off x="3487003" y="3605282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8</a:t>
            </a:r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4576762" y="4981864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9</a:t>
            </a:r>
            <a:endParaRPr lang="en-ZA" dirty="0"/>
          </a:p>
        </p:txBody>
      </p:sp>
      <p:sp>
        <p:nvSpPr>
          <p:cNvPr id="15" name="Rectangular Callout 14"/>
          <p:cNvSpPr/>
          <p:nvPr/>
        </p:nvSpPr>
        <p:spPr>
          <a:xfrm>
            <a:off x="6519553" y="5789220"/>
            <a:ext cx="2042556" cy="1068780"/>
          </a:xfrm>
          <a:prstGeom prst="wedgeRectCallout">
            <a:avLst>
              <a:gd name="adj1" fmla="val -46414"/>
              <a:gd name="adj2" fmla="val -1141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200" dirty="0" smtClean="0"/>
              <a:t>There are changes to the layout in 9 places </a:t>
            </a:r>
            <a:endParaRPr lang="en-ZA" sz="1200" dirty="0"/>
          </a:p>
        </p:txBody>
      </p:sp>
      <p:sp>
        <p:nvSpPr>
          <p:cNvPr id="7" name="Oval 6"/>
          <p:cNvSpPr/>
          <p:nvPr/>
        </p:nvSpPr>
        <p:spPr>
          <a:xfrm>
            <a:off x="564108" y="5823906"/>
            <a:ext cx="545910" cy="53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003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Changes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7112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Changes to styling – see accompanying HTML and style sheet, sample page.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‘Custodian’ changes to ‘Repository’ (Done already)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All functions are redeployed as tab and menu entries – see </a:t>
            </a:r>
            <a:r>
              <a:rPr lang="en-ZA" sz="1800" dirty="0" smtClean="0">
                <a:hlinkClick r:id="rId2" action="ppaction://hlinksldjump"/>
              </a:rPr>
              <a:t>detailed specification</a:t>
            </a:r>
            <a:r>
              <a:rPr lang="en-ZA" sz="1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Changes to keyword styles and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Changes to ‘</a:t>
            </a:r>
            <a:r>
              <a:rPr lang="en-ZA" sz="1800" dirty="0" smtClean="0">
                <a:hlinkClick r:id="rId3" action="ppaction://hlinksldjump"/>
              </a:rPr>
              <a:t>Contact Person</a:t>
            </a:r>
            <a:r>
              <a:rPr lang="en-ZA" sz="1800" dirty="0" smtClean="0"/>
              <a:t>’ element.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Changes to ‘</a:t>
            </a:r>
            <a:r>
              <a:rPr lang="en-ZA" sz="1800" dirty="0" smtClean="0">
                <a:hlinkClick r:id="rId4" action="ppaction://hlinksldjump"/>
              </a:rPr>
              <a:t>Organisation</a:t>
            </a:r>
            <a:r>
              <a:rPr lang="en-ZA" sz="1800" dirty="0" smtClean="0"/>
              <a:t>’ element.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Changes to ‘</a:t>
            </a:r>
            <a:r>
              <a:rPr lang="en-ZA" sz="1800" dirty="0" smtClean="0">
                <a:hlinkClick r:id="rId5" action="ppaction://hlinksldjump"/>
              </a:rPr>
              <a:t>Date</a:t>
            </a:r>
            <a:r>
              <a:rPr lang="en-ZA" sz="1800" dirty="0" smtClean="0"/>
              <a:t>’ element.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Make it a label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1800" dirty="0" smtClean="0"/>
              <a:t>Add the element ‘</a:t>
            </a:r>
            <a:r>
              <a:rPr lang="en-ZA" sz="1800" dirty="0" err="1" smtClean="0"/>
              <a:t>intellectualRights</a:t>
            </a:r>
            <a:r>
              <a:rPr lang="en-ZA" sz="1800" dirty="0" smtClean="0"/>
              <a:t>’ in the ‘Usage’ row.</a:t>
            </a:r>
            <a:endParaRPr lang="en-ZA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82387" y="5622882"/>
            <a:ext cx="8289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Sample Page:</a:t>
            </a:r>
          </a:p>
          <a:p>
            <a:r>
              <a:rPr lang="en-ZA" dirty="0">
                <a:hlinkClick r:id="rId6"/>
              </a:rPr>
              <a:t>http://196.213.187.51/PLATFORM/PORTAL/sample_single_metadata_view.htm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5186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Improved Keyword Processing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586593" y="1354626"/>
            <a:ext cx="326207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SAEON, South Africa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Fynbos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Cape of Good Hope Nature Reserve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Braun-</a:t>
            </a:r>
            <a:r>
              <a:rPr lang="en-US" sz="1050" i="1" dirty="0" err="1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Blanquet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Table Mountain National Park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297" y="1023579"/>
            <a:ext cx="2407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Keywords in XML File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586593" y="2274207"/>
            <a:ext cx="8284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>
                <a:hlinkClick r:id="rId2"/>
              </a:rPr>
              <a:t>http://saeon.qsens.net/metadata/custodian.2009-05-26.0776892451/custodian.2009-05-26.0776892451-MetadataCollection/metadata.2010-07-08.4010835173/view_metadata</a:t>
            </a:r>
            <a:endParaRPr lang="en-ZA" sz="1400" dirty="0"/>
          </a:p>
        </p:txBody>
      </p:sp>
      <p:sp>
        <p:nvSpPr>
          <p:cNvPr id="8" name="Rectangle 7"/>
          <p:cNvSpPr/>
          <p:nvPr/>
        </p:nvSpPr>
        <p:spPr>
          <a:xfrm>
            <a:off x="614147" y="3442996"/>
            <a:ext cx="8161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200" u="sng" dirty="0" smtClean="0">
                <a:hlinkClick r:id="rId3"/>
              </a:rPr>
              <a:t>SAEON,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4"/>
              </a:rPr>
              <a:t>South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5"/>
              </a:rPr>
              <a:t>Africa </a:t>
            </a:r>
            <a:r>
              <a:rPr lang="en-ZA" sz="1200" u="sng" dirty="0">
                <a:hlinkClick r:id="rId5"/>
              </a:rPr>
              <a:t>Fynbos </a:t>
            </a:r>
            <a:r>
              <a:rPr lang="en-ZA" sz="1200" u="sng" dirty="0" smtClean="0">
                <a:hlinkClick r:id="rId5"/>
              </a:rPr>
              <a:t>Cape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6"/>
              </a:rPr>
              <a:t>of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7"/>
              </a:rPr>
              <a:t>Good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8"/>
              </a:rPr>
              <a:t>Hope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9"/>
              </a:rPr>
              <a:t>Nature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10"/>
              </a:rPr>
              <a:t>Reserve </a:t>
            </a:r>
            <a:r>
              <a:rPr lang="en-ZA" sz="1200" u="sng" dirty="0">
                <a:hlinkClick r:id="rId10"/>
              </a:rPr>
              <a:t>Braun-</a:t>
            </a:r>
            <a:r>
              <a:rPr lang="en-ZA" sz="1200" u="sng" dirty="0" err="1">
                <a:hlinkClick r:id="rId10"/>
              </a:rPr>
              <a:t>Blanquet</a:t>
            </a:r>
            <a:r>
              <a:rPr lang="en-ZA" sz="1200" u="sng" dirty="0">
                <a:hlinkClick r:id="rId10"/>
              </a:rPr>
              <a:t> </a:t>
            </a:r>
            <a:r>
              <a:rPr lang="en-ZA" sz="1200" u="sng" dirty="0" smtClean="0">
                <a:hlinkClick r:id="rId10"/>
              </a:rPr>
              <a:t>Table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11"/>
              </a:rPr>
              <a:t>Mountain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12"/>
              </a:rPr>
              <a:t>National</a:t>
            </a:r>
            <a:r>
              <a:rPr lang="en-ZA" sz="1200" dirty="0" smtClean="0"/>
              <a:t>, </a:t>
            </a:r>
            <a:r>
              <a:rPr lang="en-ZA" sz="1200" u="sng" dirty="0" smtClean="0">
                <a:hlinkClick r:id="rId13"/>
              </a:rPr>
              <a:t>Park</a:t>
            </a:r>
            <a:r>
              <a:rPr lang="en-ZA" sz="12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6851" y="3073664"/>
            <a:ext cx="718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How Keywords are Currently Parsed – clearly not workable or correct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709683" y="4369362"/>
            <a:ext cx="7847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ZA" sz="1400" dirty="0" smtClean="0"/>
              <a:t>Read keyword elements into an array (EML), replacing each comma (,) and each semi-colon (;) with an unambiguous delimiter (such as  # or | ) in </a:t>
            </a:r>
            <a:r>
              <a:rPr lang="en-ZA" sz="1400" b="1" i="1" dirty="0" smtClean="0"/>
              <a:t>each entry.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400" dirty="0" smtClean="0"/>
              <a:t>Check for duplicate array entries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400" dirty="0" smtClean="0"/>
              <a:t>Concatenate array entries, using the same delimiter (# or | )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400" dirty="0" smtClean="0"/>
              <a:t>Recreate array by splitting on new delimiter (# or | )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400" dirty="0" smtClean="0"/>
              <a:t>This array is used to create HTML output.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147" y="400003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Proposal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821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Keywords: Stepwise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586593" y="1354626"/>
            <a:ext cx="326207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SAEON</a:t>
            </a:r>
            <a:r>
              <a:rPr lang="en-US" sz="1050" i="1" dirty="0" err="1" smtClean="0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South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 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Africa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Fynbos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Cape of Good Hope Nature Reserve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Braun-</a:t>
            </a:r>
            <a:r>
              <a:rPr lang="en-US" sz="1050" i="1" dirty="0" err="1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Blanquet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b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</a:b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keyword: 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Table Mountain National Park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297" y="1023579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1. Replace commas and semicolons with #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711697" y="2980984"/>
            <a:ext cx="717670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SAEON</a:t>
            </a:r>
            <a:r>
              <a:rPr lang="en-US" sz="1050" i="1" dirty="0" err="1" smtClean="0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South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 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Africa</a:t>
            </a:r>
            <a:r>
              <a:rPr lang="en-US" sz="1050" i="1" dirty="0" err="1" smtClean="0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Fynbos</a:t>
            </a:r>
            <a:r>
              <a:rPr lang="en-US" sz="1050" i="1" dirty="0" err="1" smtClean="0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Cape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 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of Good Hope Nature 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Reserve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r>
              <a:rPr lang="en-US" sz="1050" i="1" dirty="0" smtClean="0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Braun-Blanquet</a:t>
            </a:r>
            <a:r>
              <a:rPr lang="en-US" sz="1050" i="1" dirty="0" err="1">
                <a:solidFill>
                  <a:srgbClr val="FF0000"/>
                </a:solidFill>
                <a:latin typeface="Helvetica Neue"/>
                <a:cs typeface="Times New Roman" pitchFamily="18" charset="0"/>
              </a:rPr>
              <a:t>#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Table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 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Mountain National Park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401" y="2649937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2. Concatenate and delimit with #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713969" y="3938616"/>
            <a:ext cx="71767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SAEON</a:t>
            </a:r>
            <a:endParaRPr lang="en-US" sz="1050" i="1" dirty="0">
              <a:solidFill>
                <a:srgbClr val="FF0000"/>
              </a:solidFill>
              <a:latin typeface="Helvetica Neue"/>
              <a:cs typeface="Times New Roman" pitchFamily="18" charset="0"/>
            </a:endParaRPr>
          </a:p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South Africa</a:t>
            </a:r>
            <a:endParaRPr lang="en-US" sz="1050" i="1" dirty="0">
              <a:solidFill>
                <a:srgbClr val="214973"/>
              </a:solidFill>
              <a:latin typeface="Helvetica Neue"/>
              <a:cs typeface="Times New Roman" pitchFamily="18" charset="0"/>
            </a:endParaRPr>
          </a:p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Fynbos</a:t>
            </a:r>
            <a:endParaRPr lang="en-US" sz="1050" i="1" dirty="0">
              <a:solidFill>
                <a:srgbClr val="FF0000"/>
              </a:solidFill>
              <a:latin typeface="Helvetica Neue"/>
              <a:cs typeface="Times New Roman" pitchFamily="18" charset="0"/>
            </a:endParaRPr>
          </a:p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Cape 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of Good Hope Nature </a:t>
            </a:r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Reserve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endParaRPr lang="en-US" sz="1050" i="1" dirty="0">
              <a:solidFill>
                <a:srgbClr val="FF0000"/>
              </a:solidFill>
              <a:latin typeface="Helvetica Neue"/>
              <a:cs typeface="Times New Roman" pitchFamily="18" charset="0"/>
            </a:endParaRPr>
          </a:p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Braun-</a:t>
            </a:r>
            <a:r>
              <a:rPr lang="en-US" sz="1050" i="1" dirty="0" err="1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Blanquet</a:t>
            </a:r>
            <a:endParaRPr lang="en-US" sz="1050" i="1" dirty="0">
              <a:solidFill>
                <a:srgbClr val="FF0000"/>
              </a:solidFill>
              <a:latin typeface="Helvetica Neue"/>
              <a:cs typeface="Times New Roman" pitchFamily="18" charset="0"/>
            </a:endParaRPr>
          </a:p>
          <a:p>
            <a:pPr lvl="0"/>
            <a:r>
              <a:rPr lang="en-US" sz="1050" i="1" dirty="0" smtClean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Table </a:t>
            </a:r>
            <a:r>
              <a:rPr lang="en-US" sz="1050" i="1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Mountain National Park</a:t>
            </a:r>
            <a:r>
              <a:rPr lang="en-US" sz="1050" dirty="0">
                <a:solidFill>
                  <a:srgbClr val="214973"/>
                </a:solidFill>
                <a:latin typeface="Helvetica Neue"/>
                <a:cs typeface="Times New Roman" pitchFamily="18" charset="0"/>
              </a:rPr>
              <a:t> 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673" y="3607569"/>
            <a:ext cx="2454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3. Split into New Array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438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Changes to ‘Contact Person’: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0678"/>
            <a:ext cx="8229600" cy="4966103"/>
          </a:xfrm>
        </p:spPr>
        <p:txBody>
          <a:bodyPr/>
          <a:lstStyle/>
          <a:p>
            <a:r>
              <a:rPr lang="en-ZA" dirty="0" smtClean="0"/>
              <a:t>In EML, read the contents of ‘Associated Party’ where role = ‘custodian/ steward’ and concatenate the following elements:</a:t>
            </a:r>
            <a:endParaRPr lang="en-ZA" dirty="0"/>
          </a:p>
          <a:p>
            <a:pPr lvl="1"/>
            <a:r>
              <a:rPr lang="en-ZA" dirty="0" err="1" smtClean="0"/>
              <a:t>individualName</a:t>
            </a:r>
            <a:endParaRPr lang="en-ZA" dirty="0" smtClean="0"/>
          </a:p>
          <a:p>
            <a:pPr lvl="2"/>
            <a:r>
              <a:rPr lang="en-ZA" dirty="0" err="1" smtClean="0"/>
              <a:t>givenName</a:t>
            </a:r>
            <a:r>
              <a:rPr lang="en-ZA" dirty="0" smtClean="0"/>
              <a:t> + “ “ +</a:t>
            </a:r>
            <a:r>
              <a:rPr lang="en-ZA" dirty="0" err="1" smtClean="0"/>
              <a:t>surName</a:t>
            </a:r>
            <a:endParaRPr lang="en-ZA" dirty="0" smtClean="0"/>
          </a:p>
          <a:p>
            <a:pPr lvl="2"/>
            <a:r>
              <a:rPr lang="en-ZA" dirty="0" smtClean="0"/>
              <a:t>Phone</a:t>
            </a:r>
            <a:endParaRPr lang="en-ZA" dirty="0"/>
          </a:p>
          <a:p>
            <a:pPr lvl="2"/>
            <a:r>
              <a:rPr lang="en-ZA" dirty="0" err="1" smtClean="0"/>
              <a:t>electronicMailAddress</a:t>
            </a:r>
            <a:endParaRPr lang="en-ZA" dirty="0" smtClean="0"/>
          </a:p>
          <a:p>
            <a:pPr lvl="2"/>
            <a:endParaRPr lang="en-ZA" dirty="0"/>
          </a:p>
          <a:p>
            <a:r>
              <a:rPr lang="en-ZA" dirty="0" smtClean="0"/>
              <a:t>Expand on other possibilities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4088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Changes to ‘Organisation’: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060"/>
            <a:ext cx="8229600" cy="4966103"/>
          </a:xfrm>
        </p:spPr>
        <p:txBody>
          <a:bodyPr/>
          <a:lstStyle/>
          <a:p>
            <a:r>
              <a:rPr lang="en-ZA" dirty="0" smtClean="0"/>
              <a:t>In EML, read the contents of ‘Creator’ and use the </a:t>
            </a:r>
            <a:r>
              <a:rPr lang="en-ZA" dirty="0" err="1" smtClean="0"/>
              <a:t>organizationName</a:t>
            </a:r>
            <a:r>
              <a:rPr lang="en-ZA" dirty="0" smtClean="0"/>
              <a:t> if it is specified.</a:t>
            </a:r>
          </a:p>
          <a:p>
            <a:r>
              <a:rPr lang="en-ZA" dirty="0" smtClean="0"/>
              <a:t>else, read the contents of ‘Associated Party’ where role = ‘custodian/ steward’ and use the </a:t>
            </a:r>
            <a:r>
              <a:rPr lang="en-ZA" dirty="0" err="1" smtClean="0"/>
              <a:t>organizationName</a:t>
            </a:r>
            <a:r>
              <a:rPr lang="en-ZA" dirty="0"/>
              <a:t> </a:t>
            </a:r>
            <a:r>
              <a:rPr lang="en-ZA" dirty="0" smtClean="0"/>
              <a:t>element.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1131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Changes to ‘Date’: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060"/>
            <a:ext cx="8229600" cy="4966103"/>
          </a:xfrm>
        </p:spPr>
        <p:txBody>
          <a:bodyPr/>
          <a:lstStyle/>
          <a:p>
            <a:r>
              <a:rPr lang="en-ZA" dirty="0" smtClean="0"/>
              <a:t>In EML, read the contents of ‘</a:t>
            </a:r>
            <a:r>
              <a:rPr lang="en-ZA" dirty="0" err="1" smtClean="0"/>
              <a:t>temporalCoverage</a:t>
            </a:r>
            <a:r>
              <a:rPr lang="en-ZA" dirty="0" smtClean="0"/>
              <a:t>’ and do the following:</a:t>
            </a:r>
          </a:p>
          <a:p>
            <a:pPr lvl="1"/>
            <a:r>
              <a:rPr lang="en-ZA" dirty="0" smtClean="0"/>
              <a:t>If one date element (</a:t>
            </a:r>
            <a:r>
              <a:rPr lang="en-ZA" dirty="0" err="1" smtClean="0"/>
              <a:t>singleDateTime</a:t>
            </a:r>
            <a:r>
              <a:rPr lang="en-ZA" dirty="0" smtClean="0"/>
              <a:t>) is present, show the value </a:t>
            </a:r>
            <a:r>
              <a:rPr lang="en-ZA" dirty="0"/>
              <a:t>only (</a:t>
            </a:r>
            <a:r>
              <a:rPr lang="en-ZA" dirty="0" smtClean="0"/>
              <a:t>YYYY/MM/DD).</a:t>
            </a:r>
          </a:p>
          <a:p>
            <a:pPr lvl="1"/>
            <a:r>
              <a:rPr lang="en-ZA" dirty="0" smtClean="0"/>
              <a:t>If two date elements are present, parse it as ‘From: YYYY/MM/DD To: YYYY/MM/DD’</a:t>
            </a:r>
          </a:p>
          <a:p>
            <a:pPr lvl="1"/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842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Changes to Actions and Methods</a:t>
            </a:r>
            <a:endParaRPr lang="en-Z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267860"/>
              </p:ext>
            </p:extLst>
          </p:nvPr>
        </p:nvGraphicFramePr>
        <p:xfrm>
          <a:off x="0" y="546267"/>
          <a:ext cx="9144000" cy="81941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1912"/>
                <a:gridCol w="3111731"/>
                <a:gridCol w="1424442"/>
                <a:gridCol w="1213831"/>
                <a:gridCol w="1020726"/>
                <a:gridCol w="1031358"/>
              </a:tblGrid>
              <a:tr h="495836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Function/</a:t>
                      </a:r>
                    </a:p>
                    <a:p>
                      <a:r>
                        <a:rPr lang="en-ZA" sz="1100" dirty="0" smtClean="0"/>
                        <a:t>(New Function)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Description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Method</a:t>
                      </a:r>
                      <a:r>
                        <a:rPr lang="en-ZA" sz="1100" baseline="0" dirty="0" smtClean="0"/>
                        <a:t> Name</a:t>
                      </a:r>
                      <a:endParaRPr lang="en-ZA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Current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New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Visibility</a:t>
                      </a:r>
                    </a:p>
                    <a:p>
                      <a:endParaRPr lang="en-ZA" sz="1100" dirty="0"/>
                    </a:p>
                  </a:txBody>
                  <a:tcPr/>
                </a:tc>
              </a:tr>
              <a:tr h="418562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‘View’</a:t>
                      </a:r>
                    </a:p>
                    <a:p>
                      <a:r>
                        <a:rPr lang="en-ZA" sz="1100" b="1" i="1" dirty="0" smtClean="0"/>
                        <a:t>(Summary)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</a:t>
                      </a:r>
                      <a:r>
                        <a:rPr lang="en-ZA" sz="1100" baseline="0" dirty="0" smtClean="0"/>
                        <a:t> ‘View the Default Rendering of a Meta-Data Record’.  Slides  2-4 show this view.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/view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</a:t>
                      </a:r>
                      <a:r>
                        <a:rPr lang="en-ZA" sz="1100" baseline="0" dirty="0" smtClean="0"/>
                        <a:t> (1)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(1)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  <a:endParaRPr lang="en-ZA" sz="1100" dirty="0"/>
                    </a:p>
                  </a:txBody>
                  <a:tcPr/>
                </a:tc>
              </a:tr>
              <a:tr h="816921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‘View’</a:t>
                      </a:r>
                    </a:p>
                    <a:p>
                      <a:r>
                        <a:rPr lang="en-ZA" sz="1100" b="1" i="1" dirty="0" smtClean="0"/>
                        <a:t>(Detail)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‘View Full Meta-Data Record’.  This displays the full meta-data record and not only the common elements in the main page. Cannot have the same name as ‘View’ in the tabs 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 /</a:t>
                      </a:r>
                      <a:r>
                        <a:rPr lang="en-ZA" sz="1100" dirty="0" err="1" smtClean="0"/>
                        <a:t>view_metadata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Links below meta-data page (1)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(2)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  <a:endParaRPr lang="en-ZA" sz="1100" dirty="0"/>
                    </a:p>
                  </a:txBody>
                  <a:tcPr/>
                </a:tc>
              </a:tr>
              <a:tr h="495836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“View </a:t>
                      </a:r>
                      <a:r>
                        <a:rPr lang="en-ZA" sz="1100" dirty="0" err="1" smtClean="0"/>
                        <a:t>MetaData</a:t>
                      </a:r>
                      <a:r>
                        <a:rPr lang="en-ZA" sz="1100" dirty="0" smtClean="0"/>
                        <a:t>”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Duplicates the above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 /</a:t>
                      </a:r>
                      <a:r>
                        <a:rPr lang="en-ZA" sz="1100" dirty="0" err="1" smtClean="0"/>
                        <a:t>view_metadata</a:t>
                      </a:r>
                      <a:endParaRPr lang="en-ZA" sz="1100" dirty="0" smtClean="0"/>
                    </a:p>
                    <a:p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baseline="0" dirty="0" smtClean="0"/>
                        <a:t> (2)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  <a:endParaRPr lang="en-ZA" sz="1100" dirty="0"/>
                    </a:p>
                  </a:txBody>
                  <a:tcPr/>
                </a:tc>
              </a:tr>
              <a:tr h="495836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‘Edit’</a:t>
                      </a:r>
                    </a:p>
                    <a:p>
                      <a:r>
                        <a:rPr lang="en-ZA" sz="1100" b="1" i="1" dirty="0" smtClean="0"/>
                        <a:t>(Edit Item</a:t>
                      </a:r>
                      <a:r>
                        <a:rPr lang="en-ZA" sz="1100" b="1" i="1" baseline="0" dirty="0" smtClean="0"/>
                        <a:t>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‘Edit the Object Entry (Content Type Entry) in </a:t>
                      </a:r>
                      <a:r>
                        <a:rPr lang="en-ZA" sz="1100" dirty="0" err="1" smtClean="0"/>
                        <a:t>Plone</a:t>
                      </a:r>
                      <a:r>
                        <a:rPr lang="en-ZA" sz="1100" dirty="0" smtClean="0"/>
                        <a:t>’. Same screen (almost?) as ‘New</a:t>
                      </a:r>
                      <a:r>
                        <a:rPr lang="en-ZA" sz="1100" baseline="0" dirty="0" smtClean="0"/>
                        <a:t> Meta-Data’ in meta-data collection.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/edit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</a:t>
                      </a:r>
                      <a:r>
                        <a:rPr lang="en-ZA" sz="1100" baseline="0" dirty="0" smtClean="0"/>
                        <a:t> (2)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(3)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  <a:endParaRPr lang="en-ZA" sz="1100" dirty="0"/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‘Edit’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‘Edit the Full Meta-Data Record’. Cannot have the same name as ‘Edit’ in the tabs.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edit_metadata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Links below meta-data page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 (Keep Method)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  <a:endParaRPr lang="en-ZA" sz="1100" dirty="0"/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b="0" i="0" dirty="0" smtClean="0"/>
                        <a:t>“Edit </a:t>
                      </a:r>
                      <a:r>
                        <a:rPr lang="en-ZA" sz="1100" b="0" i="0" dirty="0" err="1" smtClean="0"/>
                        <a:t>MetaData</a:t>
                      </a:r>
                      <a:r>
                        <a:rPr lang="en-ZA" sz="1100" b="0" i="0" dirty="0" smtClean="0"/>
                        <a:t>”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Duplicates the above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edit_metadata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dirty="0" smtClean="0"/>
                        <a:t> (1)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‘Properties’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Applies to all  </a:t>
                      </a:r>
                      <a:r>
                        <a:rPr lang="en-ZA" sz="1100" dirty="0" err="1" smtClean="0"/>
                        <a:t>Plone</a:t>
                      </a:r>
                      <a:r>
                        <a:rPr lang="en-ZA" sz="1100" dirty="0" smtClean="0"/>
                        <a:t> content items.</a:t>
                      </a:r>
                      <a:r>
                        <a:rPr lang="en-ZA" sz="1100" baseline="0" dirty="0" smtClean="0"/>
                        <a:t> Not used.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/properties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Tabs</a:t>
                      </a:r>
                      <a:r>
                        <a:rPr lang="en-ZA" sz="1100" baseline="0" dirty="0" smtClean="0"/>
                        <a:t> (3)</a:t>
                      </a:r>
                      <a:endParaRPr lang="en-ZA" sz="1100" dirty="0" smtClean="0"/>
                    </a:p>
                    <a:p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  <a:endParaRPr lang="en-ZA" sz="1100" dirty="0"/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‘Sharing’</a:t>
                      </a:r>
                    </a:p>
                    <a:p>
                      <a:r>
                        <a:rPr lang="en-ZA" sz="1100" b="1" i="1" dirty="0" smtClean="0"/>
                        <a:t>(Sharing)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Applies to all  </a:t>
                      </a:r>
                      <a:r>
                        <a:rPr lang="en-ZA" sz="1100" dirty="0" err="1" smtClean="0"/>
                        <a:t>Plone</a:t>
                      </a:r>
                      <a:r>
                        <a:rPr lang="en-ZA" sz="1100" baseline="0" dirty="0" smtClean="0"/>
                        <a:t> content items.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/@@sharing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(4)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(4)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‘Download’</a:t>
                      </a:r>
                    </a:p>
                    <a:p>
                      <a:r>
                        <a:rPr lang="en-ZA" sz="1100" b="1" i="1" dirty="0" smtClean="0"/>
                        <a:t>(Download</a:t>
                      </a:r>
                      <a:r>
                        <a:rPr lang="en-ZA" sz="1100" b="1" i="1" baseline="0" dirty="0" smtClean="0"/>
                        <a:t> </a:t>
                      </a:r>
                      <a:r>
                        <a:rPr lang="en-ZA" sz="1100" b="1" i="1" dirty="0" smtClean="0"/>
                        <a:t>This)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Downloads</a:t>
                      </a:r>
                      <a:r>
                        <a:rPr lang="en-ZA" sz="1100" baseline="0" dirty="0" smtClean="0"/>
                        <a:t> the full XML Meta-data file.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downloadXML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Links below meta-data page (3)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Links (1)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  <a:endParaRPr lang="en-ZA" sz="1100" dirty="0"/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“Export </a:t>
                      </a:r>
                      <a:r>
                        <a:rPr lang="en-ZA" sz="1100" baseline="0" dirty="0" smtClean="0"/>
                        <a:t> </a:t>
                      </a:r>
                      <a:r>
                        <a:rPr lang="en-ZA" sz="1100" baseline="0" dirty="0" err="1" smtClean="0"/>
                        <a:t>MetaData</a:t>
                      </a:r>
                      <a:r>
                        <a:rPr lang="en-ZA" sz="1100" baseline="0" dirty="0" smtClean="0"/>
                        <a:t>”</a:t>
                      </a:r>
                    </a:p>
                    <a:p>
                      <a:r>
                        <a:rPr lang="en-ZA" sz="1100" b="1" i="1" baseline="0" dirty="0" smtClean="0"/>
                        <a:t>(Mail This)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Allows sending XML document by e-mail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export_metadata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baseline="0" dirty="0" smtClean="0"/>
                        <a:t> (3)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Links (2)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Logged In User</a:t>
                      </a:r>
                      <a:endParaRPr lang="en-ZA" sz="1100" dirty="0"/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“Edit Core Fields”</a:t>
                      </a:r>
                    </a:p>
                    <a:p>
                      <a:r>
                        <a:rPr lang="en-ZA" sz="1100" b="1" i="1" dirty="0" smtClean="0"/>
                        <a:t>(Edit Meta-Data)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“Edit the elements that are </a:t>
                      </a:r>
                      <a:r>
                        <a:rPr lang="en-ZA" sz="1100" baseline="0" dirty="0" smtClean="0"/>
                        <a:t> shared between the various metadata standards.” 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generic_corefields_editor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baseline="0" dirty="0" smtClean="0"/>
                        <a:t> (4)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</a:t>
                      </a:r>
                      <a:r>
                        <a:rPr lang="en-ZA" sz="1100" baseline="0" dirty="0" smtClean="0"/>
                        <a:t> (5)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“View Core Fields”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“View the elements that are </a:t>
                      </a:r>
                      <a:r>
                        <a:rPr lang="en-ZA" sz="1100" baseline="0" dirty="0" smtClean="0"/>
                        <a:t> shared between the various metadata standards.” 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generic_corefields_view</a:t>
                      </a:r>
                      <a:endParaRPr lang="en-ZA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baseline="0" dirty="0" smtClean="0"/>
                        <a:t> (5)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 Data</a:t>
                      </a:r>
                    </a:p>
                    <a:p>
                      <a:r>
                        <a:rPr lang="en-ZA" sz="1100" b="1" i="1" dirty="0" smtClean="0"/>
                        <a:t>(Linked Content)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‘Link this Meta-Data Record to a Portal Content Item”</a:t>
                      </a:r>
                      <a:r>
                        <a:rPr lang="en-ZA" sz="1100" baseline="0" dirty="0" smtClean="0"/>
                        <a:t> OR “Show it if it has already been linked”.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/</a:t>
                      </a:r>
                      <a:r>
                        <a:rPr lang="en-ZA" sz="1100" dirty="0" err="1" smtClean="0"/>
                        <a:t>linkData</a:t>
                      </a:r>
                      <a:endParaRPr lang="en-ZA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Actions </a:t>
                      </a:r>
                      <a:r>
                        <a:rPr lang="en-ZA" sz="1100" dirty="0" err="1" smtClean="0"/>
                        <a:t>Portlet</a:t>
                      </a:r>
                      <a:r>
                        <a:rPr lang="en-ZA" sz="1100" baseline="0" dirty="0" smtClean="0"/>
                        <a:t> (6)</a:t>
                      </a:r>
                      <a:endParaRPr lang="en-ZA" sz="1100" dirty="0" smtClean="0"/>
                    </a:p>
                    <a:p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(6)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Owner</a:t>
                      </a:r>
                    </a:p>
                    <a:p>
                      <a:r>
                        <a:rPr lang="en-ZA" sz="1100" dirty="0" smtClean="0"/>
                        <a:t>Administrator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“Open Inspector”</a:t>
                      </a:r>
                    </a:p>
                    <a:p>
                      <a:r>
                        <a:rPr lang="en-ZA" sz="1100" b="1" i="1" dirty="0" smtClean="0"/>
                        <a:t>(Online Resources)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“Analyse the Online</a:t>
                      </a:r>
                      <a:r>
                        <a:rPr lang="en-ZA" sz="1100" baseline="0" dirty="0" smtClean="0"/>
                        <a:t> Resource(s) element and suggest actions to the user”. External page with KVP interface.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/@@embedded-map-window?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Links below meta-data page (4)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Tabs (7)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</a:p>
                  </a:txBody>
                  <a:tcPr/>
                </a:tc>
              </a:tr>
              <a:tr h="402178"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“Open Viewer”</a:t>
                      </a:r>
                    </a:p>
                    <a:p>
                      <a:r>
                        <a:rPr lang="en-ZA" sz="1100" b="1" i="1" dirty="0" smtClean="0"/>
                        <a:t>REMOVE</a:t>
                      </a:r>
                      <a:endParaRPr lang="en-ZA" sz="11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Means “Open the Online Resource(s)</a:t>
                      </a:r>
                      <a:r>
                        <a:rPr lang="en-ZA" sz="1100" baseline="0" dirty="0" smtClean="0"/>
                        <a:t> element in an appropriate embedded viewer”. External page with KVP interface.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/@@embedded-map-window?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00" dirty="0" smtClean="0"/>
                        <a:t>Links below meta-data page (5)</a:t>
                      </a:r>
                    </a:p>
                    <a:p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REMOVE</a:t>
                      </a:r>
                    </a:p>
                    <a:p>
                      <a:r>
                        <a:rPr lang="en-ZA" sz="1100" dirty="0" smtClean="0"/>
                        <a:t>Keep Method</a:t>
                      </a:r>
                      <a:endParaRPr lang="en-Z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100" dirty="0" smtClean="0"/>
                        <a:t>All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8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Proposed Changes – Actions and Methods Layout</a:t>
            </a:r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652463"/>
            <a:ext cx="7000875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955" y="813502"/>
            <a:ext cx="8001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5" y="813501"/>
            <a:ext cx="8001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795" y="813500"/>
            <a:ext cx="8001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63189" y="872877"/>
            <a:ext cx="665019" cy="201880"/>
          </a:xfrm>
          <a:prstGeom prst="rect">
            <a:avLst/>
          </a:prstGeom>
          <a:solidFill>
            <a:srgbClr val="E4E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sz="1000" b="1" dirty="0" smtClean="0">
                <a:solidFill>
                  <a:srgbClr val="00B050"/>
                </a:solidFill>
              </a:rPr>
              <a:t>Item</a:t>
            </a:r>
            <a:endParaRPr lang="en-ZA" sz="1000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20790" y="876875"/>
            <a:ext cx="665019" cy="201880"/>
          </a:xfrm>
          <a:prstGeom prst="rect">
            <a:avLst/>
          </a:prstGeom>
          <a:solidFill>
            <a:srgbClr val="E4E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sz="1000" b="1" dirty="0" smtClean="0">
                <a:solidFill>
                  <a:srgbClr val="00B050"/>
                </a:solidFill>
              </a:rPr>
              <a:t>Edit </a:t>
            </a:r>
            <a:r>
              <a:rPr lang="en-ZA" sz="1000" b="1" dirty="0" err="1" smtClean="0">
                <a:solidFill>
                  <a:srgbClr val="00B050"/>
                </a:solidFill>
              </a:rPr>
              <a:t>MetaData</a:t>
            </a:r>
            <a:endParaRPr lang="en-ZA" sz="1000" b="1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99335" y="880873"/>
            <a:ext cx="665019" cy="201880"/>
          </a:xfrm>
          <a:prstGeom prst="rect">
            <a:avLst/>
          </a:prstGeom>
          <a:solidFill>
            <a:srgbClr val="E4E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sz="1000" b="1" dirty="0" smtClean="0">
                <a:solidFill>
                  <a:srgbClr val="00B050"/>
                </a:solidFill>
              </a:rPr>
              <a:t>Linked Data</a:t>
            </a:r>
            <a:endParaRPr lang="en-ZA" sz="1000" b="1" dirty="0">
              <a:solidFill>
                <a:srgbClr val="00B05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570" y="811525"/>
            <a:ext cx="8001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081110" y="878898"/>
            <a:ext cx="665019" cy="201880"/>
          </a:xfrm>
          <a:prstGeom prst="rect">
            <a:avLst/>
          </a:prstGeom>
          <a:solidFill>
            <a:srgbClr val="E4E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sz="1000" b="1" dirty="0" smtClean="0">
                <a:solidFill>
                  <a:srgbClr val="00B050"/>
                </a:solidFill>
              </a:rPr>
              <a:t>Resources</a:t>
            </a:r>
            <a:endParaRPr lang="en-ZA" sz="1000" b="1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07588" y="6020787"/>
            <a:ext cx="46360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000" b="1" dirty="0" smtClean="0">
                <a:solidFill>
                  <a:schemeClr val="tx2">
                    <a:lumMod val="75000"/>
                  </a:schemeClr>
                </a:solidFill>
              </a:rPr>
              <a:t> ---------------------------------------  Download </a:t>
            </a:r>
            <a:r>
              <a:rPr lang="en-ZA" sz="1000" b="1" dirty="0" smtClean="0">
                <a:solidFill>
                  <a:schemeClr val="tx2">
                    <a:lumMod val="75000"/>
                  </a:schemeClr>
                </a:solidFill>
              </a:rPr>
              <a:t> This| e-Mail This ------------------------------------</a:t>
            </a:r>
            <a:endParaRPr lang="en-ZA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Additional Refinement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If linked content (i.e. ‘Online Resource) is</a:t>
            </a:r>
          </a:p>
          <a:p>
            <a:pPr lvl="1"/>
            <a:r>
              <a:rPr lang="en-ZA" dirty="0" smtClean="0"/>
              <a:t>1 element only</a:t>
            </a:r>
          </a:p>
          <a:p>
            <a:pPr lvl="1"/>
            <a:r>
              <a:rPr lang="en-ZA" dirty="0" smtClean="0"/>
              <a:t>A portal content item and not an external URL</a:t>
            </a:r>
          </a:p>
          <a:p>
            <a:pPr lvl="1"/>
            <a:r>
              <a:rPr lang="en-ZA" dirty="0" smtClean="0"/>
              <a:t>Then ‘Resources’ tab is inactive.</a:t>
            </a:r>
          </a:p>
          <a:p>
            <a:pPr lvl="1"/>
            <a:r>
              <a:rPr lang="en-ZA" dirty="0" smtClean="0"/>
              <a:t>‘Linked Data’ tab shows </a:t>
            </a:r>
          </a:p>
          <a:p>
            <a:pPr marL="0" indent="0">
              <a:buNone/>
            </a:pP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39155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Intellectual/ Usage Rights: ISO 19115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5188"/>
            <a:ext cx="8229600" cy="4415671"/>
          </a:xfrm>
        </p:spPr>
        <p:txBody>
          <a:bodyPr/>
          <a:lstStyle/>
          <a:p>
            <a:pPr marL="0" indent="0">
              <a:buNone/>
            </a:pPr>
            <a:r>
              <a:rPr lang="en-ZA" sz="1600" dirty="0" smtClean="0"/>
              <a:t> </a:t>
            </a:r>
            <a:r>
              <a:rPr lang="en-ZA" sz="1600" dirty="0"/>
              <a:t>&lt;</a:t>
            </a:r>
            <a:r>
              <a:rPr lang="en-ZA" sz="1600" dirty="0" err="1"/>
              <a:t>gmd:resourceConstraints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&lt;</a:t>
            </a:r>
            <a:r>
              <a:rPr lang="en-ZA" sz="1600" dirty="0" err="1"/>
              <a:t>gmd:MD_LegalConstraints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gmd:accessConstraints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gmd:MD_RestrictionCode</a:t>
            </a:r>
            <a:r>
              <a:rPr lang="en-ZA" sz="1600" dirty="0"/>
              <a:t> </a:t>
            </a:r>
            <a:r>
              <a:rPr lang="en-ZA" sz="1600" dirty="0" err="1"/>
              <a:t>codeListValue</a:t>
            </a:r>
            <a:r>
              <a:rPr lang="en-ZA" sz="1600" dirty="0"/>
              <a:t>="copyright" </a:t>
            </a:r>
            <a:r>
              <a:rPr lang="en-ZA" sz="1600" dirty="0" err="1"/>
              <a:t>codeList</a:t>
            </a:r>
            <a:r>
              <a:rPr lang="en-ZA" sz="1600" dirty="0"/>
              <a:t>="http://www.isotc211.org/2005/resources/codeList.xml#MD_RestrictionCode" /&gt;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gmd:accessConstraints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gmd:useConstraints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gmd:MD_RestrictionCode</a:t>
            </a:r>
            <a:r>
              <a:rPr lang="en-ZA" sz="1600" dirty="0"/>
              <a:t> </a:t>
            </a:r>
            <a:r>
              <a:rPr lang="en-ZA" sz="1600" dirty="0" err="1"/>
              <a:t>codeListValue</a:t>
            </a:r>
            <a:r>
              <a:rPr lang="en-ZA" sz="1600" dirty="0"/>
              <a:t>="copyright" </a:t>
            </a:r>
            <a:r>
              <a:rPr lang="en-ZA" sz="1600" dirty="0" err="1"/>
              <a:t>codeList</a:t>
            </a:r>
            <a:r>
              <a:rPr lang="en-ZA" sz="1600" dirty="0"/>
              <a:t>="http://www.isotc211.org/2005/resources/codeList.xml#MD_RestrictionCode" /&gt;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gmd:useConstraints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gmd:otherConstraints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gco:CharacterString</a:t>
            </a:r>
            <a:r>
              <a:rPr lang="en-ZA" sz="1600" dirty="0"/>
              <a:t>&gt;xx&lt;/</a:t>
            </a:r>
            <a:r>
              <a:rPr lang="en-ZA" sz="1600" dirty="0" err="1"/>
              <a:t>gco:CharacterString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gmd:otherConstraints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&lt;/</a:t>
            </a:r>
            <a:r>
              <a:rPr lang="en-ZA" sz="1600" dirty="0" err="1"/>
              <a:t>gmd:MD_LegalConstraints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&lt;/</a:t>
            </a:r>
            <a:r>
              <a:rPr lang="en-ZA" sz="1600" dirty="0" err="1"/>
              <a:t>gmd:resourceConstraints</a:t>
            </a:r>
            <a:r>
              <a:rPr lang="en-ZA" sz="1600" dirty="0" smtClean="0"/>
              <a:t>&gt;</a:t>
            </a:r>
          </a:p>
          <a:p>
            <a:pPr marL="0" indent="0">
              <a:buNone/>
            </a:pPr>
            <a:endParaRPr lang="en-ZA" sz="1600" dirty="0"/>
          </a:p>
          <a:p>
            <a:pPr marL="0" indent="0">
              <a:buNone/>
            </a:pPr>
            <a:r>
              <a:rPr lang="en-ZA" sz="1600" dirty="0" smtClean="0"/>
              <a:t>Display String: Concatenate values of Access Constraints, Use Constraints, and Legal Constraints.</a:t>
            </a:r>
          </a:p>
          <a:p>
            <a:pPr marL="0" indent="0">
              <a:buNone/>
            </a:pPr>
            <a:r>
              <a:rPr lang="en-ZA" sz="1600" dirty="0" smtClean="0"/>
              <a:t>Note that there may be more than one entry for each of the elements.</a:t>
            </a:r>
          </a:p>
          <a:p>
            <a:pPr marL="0" indent="0">
              <a:buNone/>
            </a:pP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248517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Intellectual/ Usage Rights: SANS 1878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26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ZA" sz="1600" dirty="0"/>
              <a:t> &lt;</a:t>
            </a:r>
            <a:r>
              <a:rPr lang="en-ZA" sz="1600" dirty="0" err="1"/>
              <a:t>gmd:resourceConstraints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&lt;</a:t>
            </a:r>
            <a:r>
              <a:rPr lang="en-ZA" sz="1600" dirty="0" err="1"/>
              <a:t>gmd:MD_LegalConstraints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gmd:accessConstraints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gmd:MD_RestrictionCode</a:t>
            </a:r>
            <a:r>
              <a:rPr lang="en-ZA" sz="1600" dirty="0"/>
              <a:t> </a:t>
            </a:r>
            <a:r>
              <a:rPr lang="en-ZA" sz="1600" dirty="0" err="1"/>
              <a:t>codeListValue</a:t>
            </a:r>
            <a:r>
              <a:rPr lang="en-ZA" sz="1600" dirty="0"/>
              <a:t>='copyright' </a:t>
            </a:r>
            <a:r>
              <a:rPr lang="en-ZA" sz="1600" dirty="0" err="1"/>
              <a:t>codeList</a:t>
            </a:r>
            <a:r>
              <a:rPr lang="en-ZA" sz="1600" dirty="0"/>
              <a:t>='http://www.isotc211.org/2005/resources/codeList.xml#MD_RestrictionCode' /&gt;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gmd:accessConstraints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gmd:useConstraints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gmd:MD_RestrictionCode</a:t>
            </a:r>
            <a:r>
              <a:rPr lang="en-ZA" sz="1600" dirty="0"/>
              <a:t> </a:t>
            </a:r>
            <a:r>
              <a:rPr lang="en-ZA" sz="1600" dirty="0" err="1"/>
              <a:t>codeListValue</a:t>
            </a:r>
            <a:r>
              <a:rPr lang="en-ZA" sz="1600" dirty="0"/>
              <a:t>='copyright' </a:t>
            </a:r>
            <a:r>
              <a:rPr lang="en-ZA" sz="1600" dirty="0" err="1"/>
              <a:t>codeList</a:t>
            </a:r>
            <a:r>
              <a:rPr lang="en-ZA" sz="1600" dirty="0"/>
              <a:t>='http://www.isotc211.org/2005/resources/codeList.xml#MD_RestrictionCode' /&gt;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gmd:useConstraints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</a:t>
            </a:r>
            <a:r>
              <a:rPr lang="en-ZA" sz="1600" dirty="0" err="1"/>
              <a:t>gmd:otherConstraints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  &lt;</a:t>
            </a:r>
            <a:r>
              <a:rPr lang="en-ZA" sz="1600" dirty="0" err="1"/>
              <a:t>gco:CharacterString</a:t>
            </a:r>
            <a:r>
              <a:rPr lang="en-ZA" sz="1600" dirty="0"/>
              <a:t>&gt;Publicly available, copyright vests with SADCO. SADCO must be acknowledged as the data source.&lt;/</a:t>
            </a:r>
            <a:r>
              <a:rPr lang="en-ZA" sz="1600" dirty="0" err="1"/>
              <a:t>gco:CharacterString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  &lt;/</a:t>
            </a:r>
            <a:r>
              <a:rPr lang="en-ZA" sz="1600" dirty="0" err="1"/>
              <a:t>gmd:otherConstraints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  &lt;/</a:t>
            </a:r>
            <a:r>
              <a:rPr lang="en-ZA" sz="1600" dirty="0" err="1"/>
              <a:t>gmd:MD_LegalConstraints</a:t>
            </a:r>
            <a:r>
              <a:rPr lang="en-ZA" sz="1600" dirty="0"/>
              <a:t>&gt;</a:t>
            </a:r>
          </a:p>
          <a:p>
            <a:pPr marL="0" indent="0">
              <a:buNone/>
            </a:pPr>
            <a:r>
              <a:rPr lang="en-ZA" sz="1600" dirty="0"/>
              <a:t>      &lt;/</a:t>
            </a:r>
            <a:r>
              <a:rPr lang="en-ZA" sz="1600" dirty="0" err="1"/>
              <a:t>gmd:resourceConstraints</a:t>
            </a:r>
            <a:r>
              <a:rPr lang="en-ZA" sz="1600" dirty="0"/>
              <a:t>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205" y="5609228"/>
            <a:ext cx="774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Same schema as ISO family. Different example. Concatenate </a:t>
            </a:r>
            <a:r>
              <a:rPr lang="en-ZA" smtClean="0"/>
              <a:t>all elements.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040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Intellectual/ Usage Rights: EML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000" dirty="0"/>
              <a:t>&lt;</a:t>
            </a:r>
            <a:r>
              <a:rPr lang="en-ZA" sz="2000" dirty="0" err="1"/>
              <a:t>intellectualRights</a:t>
            </a:r>
            <a:r>
              <a:rPr lang="en-ZA" sz="2000" dirty="0"/>
              <a:t>&gt;</a:t>
            </a:r>
          </a:p>
          <a:p>
            <a:pPr marL="0" indent="0">
              <a:buNone/>
            </a:pPr>
            <a:r>
              <a:rPr lang="en-ZA" sz="2000" dirty="0"/>
              <a:t>&lt;</a:t>
            </a:r>
            <a:r>
              <a:rPr lang="en-ZA" sz="2000" dirty="0" err="1"/>
              <a:t>para</a:t>
            </a:r>
            <a:r>
              <a:rPr lang="en-ZA" sz="2000" dirty="0"/>
              <a:t>&gt;Free to use with proper Attribution, Acknowledgement </a:t>
            </a:r>
            <a:r>
              <a:rPr lang="en-ZA" sz="2000" dirty="0" smtClean="0"/>
              <a:t>and Citation</a:t>
            </a:r>
            <a:r>
              <a:rPr lang="en-ZA" sz="2000" dirty="0"/>
              <a:t>&lt;/</a:t>
            </a:r>
            <a:r>
              <a:rPr lang="en-ZA" sz="2000" dirty="0" err="1"/>
              <a:t>para</a:t>
            </a:r>
            <a:r>
              <a:rPr lang="en-ZA" sz="2000" dirty="0"/>
              <a:t>&gt;</a:t>
            </a:r>
          </a:p>
          <a:p>
            <a:pPr marL="0" indent="0">
              <a:buNone/>
            </a:pPr>
            <a:r>
              <a:rPr lang="en-ZA" sz="2000" dirty="0"/>
              <a:t>&lt;/</a:t>
            </a:r>
            <a:r>
              <a:rPr lang="en-ZA" sz="2000" dirty="0" err="1"/>
              <a:t>intellectualRights</a:t>
            </a:r>
            <a:r>
              <a:rPr lang="en-ZA" sz="2000" dirty="0" smtClean="0"/>
              <a:t>&gt;</a:t>
            </a:r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r>
              <a:rPr lang="en-ZA" sz="2000" dirty="0" smtClean="0"/>
              <a:t>Reproduce as is – content of &lt;</a:t>
            </a:r>
            <a:r>
              <a:rPr lang="en-ZA" sz="2000" dirty="0" err="1" smtClean="0"/>
              <a:t>para</a:t>
            </a:r>
            <a:r>
              <a:rPr lang="en-ZA" sz="2000" dirty="0" smtClean="0"/>
              <a:t>&gt;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272783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Intellectual/ Usage Rights: Dublin Core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000" dirty="0" smtClean="0"/>
              <a:t>&lt;</a:t>
            </a:r>
            <a:r>
              <a:rPr lang="en-ZA" sz="2000" dirty="0" err="1"/>
              <a:t>dc:rights</a:t>
            </a:r>
            <a:r>
              <a:rPr lang="en-ZA" sz="2000" dirty="0"/>
              <a:t>&gt;License or Usage Restrictions&lt;/</a:t>
            </a:r>
            <a:r>
              <a:rPr lang="en-ZA" sz="2000" dirty="0" err="1"/>
              <a:t>dc:rights</a:t>
            </a:r>
            <a:r>
              <a:rPr lang="en-ZA" sz="2000" dirty="0" smtClean="0"/>
              <a:t>&gt;</a:t>
            </a:r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r>
              <a:rPr lang="en-ZA" sz="2000" dirty="0" smtClean="0"/>
              <a:t>Reproduce as is.</a:t>
            </a:r>
            <a:endParaRPr lang="en-ZA" sz="2000" dirty="0"/>
          </a:p>
          <a:p>
            <a:pPr marL="0" indent="0">
              <a:buNone/>
            </a:pPr>
            <a:endParaRPr lang="en-ZA" sz="2000" dirty="0"/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229884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Intellectual/ Usage Rights: FGDC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 </a:t>
            </a:r>
            <a:r>
              <a:rPr lang="en-ZA" sz="2000" dirty="0"/>
              <a:t>&lt;</a:t>
            </a:r>
            <a:r>
              <a:rPr lang="en-ZA" sz="2000" dirty="0" err="1"/>
              <a:t>accconst</a:t>
            </a:r>
            <a:r>
              <a:rPr lang="en-ZA" sz="2000" dirty="0"/>
              <a:t>&gt;xx&lt;/</a:t>
            </a:r>
            <a:r>
              <a:rPr lang="en-ZA" sz="2000" dirty="0" err="1"/>
              <a:t>accconst</a:t>
            </a:r>
            <a:r>
              <a:rPr lang="en-ZA" sz="2000" dirty="0"/>
              <a:t>&gt;</a:t>
            </a:r>
          </a:p>
          <a:p>
            <a:pPr marL="0" indent="0">
              <a:buNone/>
            </a:pPr>
            <a:r>
              <a:rPr lang="en-ZA" sz="2000" dirty="0"/>
              <a:t>  </a:t>
            </a:r>
            <a:r>
              <a:rPr lang="en-ZA" sz="2000" dirty="0" smtClean="0"/>
              <a:t>&lt;</a:t>
            </a:r>
            <a:r>
              <a:rPr lang="en-ZA" sz="2000" dirty="0" err="1"/>
              <a:t>useconst</a:t>
            </a:r>
            <a:r>
              <a:rPr lang="en-ZA" sz="2000" dirty="0"/>
              <a:t>&gt;xx&lt;/</a:t>
            </a:r>
            <a:r>
              <a:rPr lang="en-ZA" sz="2000" dirty="0" err="1"/>
              <a:t>useconst</a:t>
            </a:r>
            <a:r>
              <a:rPr lang="en-ZA" sz="2000" dirty="0" smtClean="0"/>
              <a:t>&gt;</a:t>
            </a:r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r>
              <a:rPr lang="en-ZA" sz="2000" dirty="0" smtClean="0"/>
              <a:t>Combine the two elements.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972308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8109</TotalTime>
  <Words>1355</Words>
  <Application>Microsoft Office PowerPoint</Application>
  <PresentationFormat>On-screen Show (4:3)</PresentationFormat>
  <Paragraphs>250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SAEON Data Portal Revision Single Meta-Data View</vt:lpstr>
      <vt:lpstr>Current Layout</vt:lpstr>
      <vt:lpstr>Revised Layout</vt:lpstr>
      <vt:lpstr>Resizable to 100% of Frame Width</vt:lpstr>
      <vt:lpstr>Changes</vt:lpstr>
      <vt:lpstr>Changes</vt:lpstr>
      <vt:lpstr>Improved Keyword Processing</vt:lpstr>
      <vt:lpstr>Keywords: Stepwise</vt:lpstr>
      <vt:lpstr>Changes to ‘Contact Person’:</vt:lpstr>
      <vt:lpstr>Changes to ‘Organisation’:</vt:lpstr>
      <vt:lpstr>Changes to ‘Date’:</vt:lpstr>
      <vt:lpstr>Changes to Actions and Methods</vt:lpstr>
      <vt:lpstr>Proposed Changes – Actions and Methods Layout</vt:lpstr>
      <vt:lpstr>Additional Refinement</vt:lpstr>
      <vt:lpstr>Intellectual/ Usage Rights: ISO 19115</vt:lpstr>
      <vt:lpstr>Intellectual/ Usage Rights: SANS 1878</vt:lpstr>
      <vt:lpstr>Intellectual/ Usage Rights: EML</vt:lpstr>
      <vt:lpstr>Intellectual/ Usage Rights: Dublin Core</vt:lpstr>
      <vt:lpstr>Intellectual/ Usage Rights: FGDC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289</cp:revision>
  <dcterms:created xsi:type="dcterms:W3CDTF">2010-06-07T07:28:06Z</dcterms:created>
  <dcterms:modified xsi:type="dcterms:W3CDTF">2011-11-21T11:20:02Z</dcterms:modified>
</cp:coreProperties>
</file>