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9" r:id="rId2"/>
    <p:sldId id="260" r:id="rId3"/>
    <p:sldId id="258" r:id="rId4"/>
    <p:sldId id="283" r:id="rId5"/>
    <p:sldId id="284" r:id="rId6"/>
    <p:sldId id="282" r:id="rId7"/>
    <p:sldId id="285" r:id="rId8"/>
    <p:sldId id="286" r:id="rId9"/>
    <p:sldId id="287" r:id="rId10"/>
    <p:sldId id="288" r:id="rId11"/>
    <p:sldId id="289" r:id="rId12"/>
    <p:sldId id="290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535" autoAdjust="0"/>
  </p:normalViewPr>
  <p:slideViewPr>
    <p:cSldViewPr snapToGrid="0">
      <p:cViewPr>
        <p:scale>
          <a:sx n="70" d="100"/>
          <a:sy n="70" d="100"/>
        </p:scale>
        <p:origin x="-129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E6D28E8-2B01-4727-8DC1-EB8D16B2C17F}" type="datetimeFigureOut">
              <a:rPr lang="en-US"/>
              <a:pPr>
                <a:defRPr/>
              </a:pPr>
              <a:t>9/20/2010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ZA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ZA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A680FFE-6DE8-4474-84D7-F4BD4DCB9E1D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22162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680FFE-6DE8-4474-84D7-F4BD4DCB9E1D}" type="slidenum">
              <a:rPr lang="en-ZA" smtClean="0"/>
              <a:pPr>
                <a:defRPr/>
              </a:pPr>
              <a:t>4</a:t>
            </a:fld>
            <a:endParaRPr lang="en-Z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B6C5C-2E86-4CAC-8E6F-956FEFF9240E}" type="datetimeFigureOut">
              <a:rPr lang="en-US"/>
              <a:pPr>
                <a:defRPr/>
              </a:pPr>
              <a:t>9/20/2010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4FB166-DECA-485C-97FF-EA24AD5E849F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A520F5-C31E-4EEC-A694-D3FF86452EC8}" type="datetimeFigureOut">
              <a:rPr lang="en-US"/>
              <a:pPr>
                <a:defRPr/>
              </a:pPr>
              <a:t>9/20/2010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D4F5F2-ED3A-441B-B55D-16CF0BEDC903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54804-2565-4C75-AC6C-6419FEEA7726}" type="datetimeFigureOut">
              <a:rPr lang="en-US"/>
              <a:pPr>
                <a:defRPr/>
              </a:pPr>
              <a:t>9/20/2010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57346-5BF7-4BC4-AC16-83367F132C06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D6C9B-3F9E-4FB6-B87C-4E753B2EE70C}" type="datetimeFigureOut">
              <a:rPr lang="en-US"/>
              <a:pPr>
                <a:defRPr/>
              </a:pPr>
              <a:t>9/20/2010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8ADB4-7534-49F5-A84C-9319FD77913A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F2F02-9187-40D5-B7F3-593DDF3C2B41}" type="datetimeFigureOut">
              <a:rPr lang="en-US"/>
              <a:pPr>
                <a:defRPr/>
              </a:pPr>
              <a:t>9/20/2010</a:t>
            </a:fld>
            <a:endParaRPr lang="en-Z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C5CA0E-5138-41B6-BB2F-D8696F93E801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125E1A-40A9-4FEE-84DD-D67EE02E12E9}" type="datetimeFigureOut">
              <a:rPr lang="en-US"/>
              <a:pPr>
                <a:defRPr/>
              </a:pPr>
              <a:t>9/20/2010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58CBE-77C9-42B3-A486-90DCBCF98CBC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39F7B-378E-4A06-8EA3-EA937D82D969}" type="datetimeFigureOut">
              <a:rPr lang="en-US"/>
              <a:pPr>
                <a:defRPr/>
              </a:pPr>
              <a:t>9/20/2010</a:t>
            </a:fld>
            <a:endParaRPr lang="en-ZA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AFCF2E-E762-4BCE-84AC-7041B82C2E9D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28A08-2AA5-4930-82CC-D8974ED06708}" type="datetimeFigureOut">
              <a:rPr lang="en-US"/>
              <a:pPr>
                <a:defRPr/>
              </a:pPr>
              <a:t>9/20/2010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42806-68F8-40D7-91E1-2B0B06B91A33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3FC1D-2804-4080-A879-660FB0EAB870}" type="datetimeFigureOut">
              <a:rPr lang="en-US"/>
              <a:pPr>
                <a:defRPr/>
              </a:pPr>
              <a:t>9/20/2010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C86B49-F17C-4C66-A61F-1618316AFCBD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40F923-1452-4CDF-8DCF-A64186C4980F}" type="datetimeFigureOut">
              <a:rPr lang="en-US"/>
              <a:pPr>
                <a:defRPr/>
              </a:pPr>
              <a:t>9/20/2010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4AE43-56E9-4B4F-BAA6-669B5BED4424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6FFDC-0F0D-413E-83DD-36D4DB414BE2}" type="datetimeFigureOut">
              <a:rPr lang="en-US"/>
              <a:pPr>
                <a:defRPr/>
              </a:pPr>
              <a:t>9/20/2010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7BEF8-427E-47B4-B89C-D2B3751D6239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4612EF8-6445-41BC-BCEF-5375AE2B5153}" type="datetimeFigureOut">
              <a:rPr lang="en-US"/>
              <a:pPr>
                <a:defRPr/>
              </a:pPr>
              <a:t>9/20/2010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649F03E-CB5B-4B3C-B2CE-82B1B7C3B25B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data.saeon.ac.za/communities/community.2009-05-26.0695243455/ontologies/organisation-types" TargetMode="External"/><Relationship Id="rId2" Type="http://schemas.openxmlformats.org/officeDocument/2006/relationships/hyperlink" Target="http://data.saeon.ac.za/communities/community.2009-05-26.0695243455/ontologies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cogis.qsens.net/portal_vocabularies/GlobalCommunityKeywords" TargetMode="External"/><Relationship Id="rId4" Type="http://schemas.openxmlformats.org/officeDocument/2006/relationships/hyperlink" Target="http://data.saeon.ac.za/communities/community.2009-05-26.0695243455/ontologies/organisations/view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 bwMode="auto">
          <a:xfrm>
            <a:off x="685800" y="2593975"/>
            <a:ext cx="7772400" cy="14700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ZA" dirty="0" smtClean="0"/>
              <a:t>Administrative Extensions</a:t>
            </a:r>
            <a:br>
              <a:rPr lang="en-ZA" dirty="0" smtClean="0"/>
            </a:br>
            <a:r>
              <a:rPr lang="en-ZA" dirty="0" smtClean="0"/>
              <a:t>to the SAEON Data Portal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81475"/>
            <a:ext cx="6400800" cy="17526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ZA" sz="2400" dirty="0" smtClean="0"/>
              <a:t>SRS 336.3.11.1</a:t>
            </a:r>
          </a:p>
          <a:p>
            <a:pPr fontAlgn="auto">
              <a:spcAft>
                <a:spcPts val="0"/>
              </a:spcAft>
              <a:defRPr/>
            </a:pPr>
            <a:r>
              <a:rPr lang="en-ZA" sz="2400" dirty="0" smtClean="0"/>
              <a:t>Wim Hugo, August 2010</a:t>
            </a:r>
            <a:endParaRPr lang="en-ZA" sz="2400" dirty="0"/>
          </a:p>
        </p:txBody>
      </p:sp>
      <p:pic>
        <p:nvPicPr>
          <p:cNvPr id="2052" name="Picture 6" descr="SAEON-NRF LOG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4963" y="5273675"/>
            <a:ext cx="3354387" cy="131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3"/>
          <p:cNvSpPr>
            <a:spLocks noGrp="1"/>
          </p:cNvSpPr>
          <p:nvPr>
            <p:ph type="ctr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ZA" smtClean="0"/>
              <a:t>Conceptual Overview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en-Z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ZA" smtClean="0"/>
              <a:t>Main Use Cases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052513"/>
            <a:ext cx="8229600" cy="5256212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ZA" sz="2400" dirty="0" smtClean="0"/>
              <a:t>Users can typically self-register in the portal. After doing so, these users have very limited privileges: restricted to editing content and adding items to their own personal work areas.</a:t>
            </a:r>
          </a:p>
          <a:p>
            <a:pPr fontAlgn="auto">
              <a:spcAft>
                <a:spcPts val="0"/>
              </a:spcAft>
              <a:defRPr/>
            </a:pPr>
            <a:r>
              <a:rPr lang="en-ZA" sz="2400" dirty="0" smtClean="0"/>
              <a:t>Extensions are required to allow: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ZA" sz="2000" dirty="0" smtClean="0"/>
              <a:t>Portal to gather more information from users.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ZA" sz="2000" dirty="0" smtClean="0"/>
              <a:t>Allow users to select and agree to one or more ‘Conditions of Use’ documents.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ZA" sz="2000" dirty="0" smtClean="0"/>
              <a:t>Allow user accounts to be queried through a service in respect of whether conditions of use have been agreed to.</a:t>
            </a:r>
          </a:p>
          <a:p>
            <a:pPr fontAlgn="auto">
              <a:spcAft>
                <a:spcPts val="0"/>
              </a:spcAft>
              <a:defRPr/>
            </a:pPr>
            <a:r>
              <a:rPr lang="en-ZA" sz="2400" dirty="0" smtClean="0"/>
              <a:t>User statistics need to be collected: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ZA" sz="2000" dirty="0" smtClean="0"/>
              <a:t>Pages visited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ZA" sz="2000" dirty="0" smtClean="0"/>
              <a:t>Login statistics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ZA" sz="2000" dirty="0" smtClean="0"/>
              <a:t>Location and affiliation of users</a:t>
            </a:r>
          </a:p>
          <a:p>
            <a:pPr fontAlgn="auto">
              <a:spcAft>
                <a:spcPts val="0"/>
              </a:spcAft>
              <a:defRPr/>
            </a:pPr>
            <a:r>
              <a:rPr lang="en-ZA" sz="2400" dirty="0" smtClean="0"/>
              <a:t>Controlled Vocabularies and Lookups: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ZA" sz="2000" dirty="0" smtClean="0"/>
              <a:t>Some object relationships are not strongly enforced, but data quality can be improved through drop-downs and controlled vocabularies.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ZA" sz="2000" dirty="0" smtClean="0"/>
              <a:t>These can be configured in the portal and must be used as input for drop-downs and selectors.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Conceptual Model</a:t>
            </a:r>
            <a:endParaRPr lang="en-ZA" dirty="0"/>
          </a:p>
        </p:txBody>
      </p:sp>
      <p:sp>
        <p:nvSpPr>
          <p:cNvPr id="4" name="Rectangle 3"/>
          <p:cNvSpPr/>
          <p:nvPr/>
        </p:nvSpPr>
        <p:spPr>
          <a:xfrm>
            <a:off x="1115616" y="1484784"/>
            <a:ext cx="2160240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600" b="1" dirty="0" smtClean="0"/>
              <a:t>User Account</a:t>
            </a:r>
            <a:endParaRPr lang="en-ZA" sz="1600" b="1" dirty="0"/>
          </a:p>
        </p:txBody>
      </p:sp>
      <p:sp>
        <p:nvSpPr>
          <p:cNvPr id="6" name="Rectangle 5"/>
          <p:cNvSpPr/>
          <p:nvPr/>
        </p:nvSpPr>
        <p:spPr>
          <a:xfrm>
            <a:off x="1115616" y="1916832"/>
            <a:ext cx="2160240" cy="129614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ZA" sz="1400" dirty="0" smtClean="0"/>
              <a:t>E-mail</a:t>
            </a:r>
          </a:p>
          <a:p>
            <a:r>
              <a:rPr lang="en-ZA" sz="1400" dirty="0" smtClean="0"/>
              <a:t>Contact Phone</a:t>
            </a:r>
          </a:p>
          <a:p>
            <a:r>
              <a:rPr lang="en-ZA" sz="1400" dirty="0" smtClean="0"/>
              <a:t>Organisation Name</a:t>
            </a:r>
          </a:p>
          <a:p>
            <a:r>
              <a:rPr lang="en-ZA" sz="1400" dirty="0" smtClean="0"/>
              <a:t>Organisation Type</a:t>
            </a:r>
          </a:p>
          <a:p>
            <a:r>
              <a:rPr lang="en-ZA" sz="1400" dirty="0" smtClean="0"/>
              <a:t>Field of Interest</a:t>
            </a:r>
            <a:endParaRPr lang="en-ZA" sz="1400" dirty="0"/>
          </a:p>
        </p:txBody>
      </p:sp>
      <p:sp>
        <p:nvSpPr>
          <p:cNvPr id="7" name="Rectangle 6"/>
          <p:cNvSpPr/>
          <p:nvPr/>
        </p:nvSpPr>
        <p:spPr>
          <a:xfrm>
            <a:off x="5580112" y="1484784"/>
            <a:ext cx="2160240" cy="43204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600" b="1" dirty="0" smtClean="0"/>
              <a:t>Organisations</a:t>
            </a:r>
            <a:endParaRPr lang="en-ZA" sz="1600" b="1" dirty="0"/>
          </a:p>
        </p:txBody>
      </p:sp>
      <p:sp>
        <p:nvSpPr>
          <p:cNvPr id="8" name="Rectangle 7"/>
          <p:cNvSpPr/>
          <p:nvPr/>
        </p:nvSpPr>
        <p:spPr>
          <a:xfrm>
            <a:off x="5580112" y="1916832"/>
            <a:ext cx="2160240" cy="43204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ZA" sz="1400" dirty="0" smtClean="0"/>
              <a:t>Controlled Vocabulary</a:t>
            </a:r>
            <a:endParaRPr lang="en-ZA" sz="1400" dirty="0"/>
          </a:p>
        </p:txBody>
      </p:sp>
      <p:sp>
        <p:nvSpPr>
          <p:cNvPr id="9" name="Rectangle 8"/>
          <p:cNvSpPr/>
          <p:nvPr/>
        </p:nvSpPr>
        <p:spPr>
          <a:xfrm>
            <a:off x="5580112" y="2564904"/>
            <a:ext cx="2160240" cy="43204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600" b="1" dirty="0" smtClean="0"/>
              <a:t>Organisation Types</a:t>
            </a:r>
            <a:endParaRPr lang="en-ZA" sz="1600" b="1" dirty="0"/>
          </a:p>
        </p:txBody>
      </p:sp>
      <p:sp>
        <p:nvSpPr>
          <p:cNvPr id="10" name="Rectangle 9"/>
          <p:cNvSpPr/>
          <p:nvPr/>
        </p:nvSpPr>
        <p:spPr>
          <a:xfrm>
            <a:off x="5580112" y="2996952"/>
            <a:ext cx="2160240" cy="43204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ZA" sz="1400" dirty="0" smtClean="0"/>
              <a:t>Lookup</a:t>
            </a:r>
            <a:endParaRPr lang="en-ZA" sz="1400" dirty="0"/>
          </a:p>
        </p:txBody>
      </p:sp>
      <p:sp>
        <p:nvSpPr>
          <p:cNvPr id="11" name="Rectangle 10"/>
          <p:cNvSpPr/>
          <p:nvPr/>
        </p:nvSpPr>
        <p:spPr>
          <a:xfrm>
            <a:off x="5580112" y="3645024"/>
            <a:ext cx="2160240" cy="43204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600" b="1" dirty="0" smtClean="0"/>
              <a:t>Field of Interest</a:t>
            </a:r>
            <a:endParaRPr lang="en-ZA" sz="1600" b="1" dirty="0"/>
          </a:p>
        </p:txBody>
      </p:sp>
      <p:sp>
        <p:nvSpPr>
          <p:cNvPr id="12" name="Rectangle 11"/>
          <p:cNvSpPr/>
          <p:nvPr/>
        </p:nvSpPr>
        <p:spPr>
          <a:xfrm>
            <a:off x="5580112" y="4077072"/>
            <a:ext cx="2160240" cy="43204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ZA" sz="1400" dirty="0" smtClean="0"/>
              <a:t>Controlled Vocabulary</a:t>
            </a:r>
            <a:endParaRPr lang="en-ZA" sz="1400" dirty="0"/>
          </a:p>
        </p:txBody>
      </p:sp>
      <p:cxnSp>
        <p:nvCxnSpPr>
          <p:cNvPr id="14" name="Elbow Connector 13"/>
          <p:cNvCxnSpPr>
            <a:endCxn id="11" idx="1"/>
          </p:cNvCxnSpPr>
          <p:nvPr/>
        </p:nvCxnSpPr>
        <p:spPr>
          <a:xfrm>
            <a:off x="3275856" y="2996952"/>
            <a:ext cx="2304256" cy="864096"/>
          </a:xfrm>
          <a:prstGeom prst="bentConnector3">
            <a:avLst>
              <a:gd name="adj1" fmla="val 50000"/>
            </a:avLst>
          </a:prstGeom>
          <a:ln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>
            <a:endCxn id="9" idx="1"/>
          </p:cNvCxnSpPr>
          <p:nvPr/>
        </p:nvCxnSpPr>
        <p:spPr>
          <a:xfrm>
            <a:off x="3275856" y="2780928"/>
            <a:ext cx="2304256" cy="1588"/>
          </a:xfrm>
          <a:prstGeom prst="bentConnector3">
            <a:avLst>
              <a:gd name="adj1" fmla="val 50000"/>
            </a:avLst>
          </a:prstGeom>
          <a:ln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/>
          <p:cNvCxnSpPr>
            <a:stCxn id="6" idx="3"/>
            <a:endCxn id="7" idx="1"/>
          </p:cNvCxnSpPr>
          <p:nvPr/>
        </p:nvCxnSpPr>
        <p:spPr>
          <a:xfrm flipV="1">
            <a:off x="3275856" y="1700808"/>
            <a:ext cx="2304256" cy="864096"/>
          </a:xfrm>
          <a:prstGeom prst="bentConnector3">
            <a:avLst>
              <a:gd name="adj1" fmla="val 50000"/>
            </a:avLst>
          </a:prstGeom>
          <a:ln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5652120" y="4941168"/>
            <a:ext cx="2088232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600" b="1" dirty="0" smtClean="0"/>
              <a:t>Custodian</a:t>
            </a:r>
            <a:endParaRPr lang="en-ZA" sz="1600" b="1" dirty="0"/>
          </a:p>
        </p:txBody>
      </p:sp>
      <p:sp>
        <p:nvSpPr>
          <p:cNvPr id="20" name="Rectangle 19"/>
          <p:cNvSpPr/>
          <p:nvPr/>
        </p:nvSpPr>
        <p:spPr>
          <a:xfrm>
            <a:off x="5652120" y="5373216"/>
            <a:ext cx="2088232" cy="93610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ZA" sz="1400" dirty="0" smtClean="0"/>
              <a:t>Conditions of Use (page)</a:t>
            </a:r>
          </a:p>
          <a:p>
            <a:r>
              <a:rPr lang="en-ZA" sz="1400" dirty="0" smtClean="0"/>
              <a:t>.. Other properties</a:t>
            </a:r>
            <a:endParaRPr lang="en-ZA" sz="1400" dirty="0"/>
          </a:p>
        </p:txBody>
      </p:sp>
      <p:sp>
        <p:nvSpPr>
          <p:cNvPr id="25" name="Rectangle 24"/>
          <p:cNvSpPr/>
          <p:nvPr/>
        </p:nvSpPr>
        <p:spPr>
          <a:xfrm>
            <a:off x="1115616" y="4581128"/>
            <a:ext cx="2160240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600" b="1" dirty="0" smtClean="0"/>
              <a:t>User-Custodian</a:t>
            </a:r>
            <a:endParaRPr lang="en-ZA" sz="1600" b="1" dirty="0"/>
          </a:p>
        </p:txBody>
      </p:sp>
      <p:sp>
        <p:nvSpPr>
          <p:cNvPr id="26" name="Rectangle 25"/>
          <p:cNvSpPr/>
          <p:nvPr/>
        </p:nvSpPr>
        <p:spPr>
          <a:xfrm>
            <a:off x="1115616" y="5013176"/>
            <a:ext cx="2160240" cy="64807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ZA" sz="1400" dirty="0" smtClean="0"/>
          </a:p>
          <a:p>
            <a:r>
              <a:rPr lang="en-ZA" sz="1400" dirty="0" smtClean="0"/>
              <a:t>User ID</a:t>
            </a:r>
          </a:p>
          <a:p>
            <a:r>
              <a:rPr lang="en-ZA" sz="1400" dirty="0" smtClean="0"/>
              <a:t>Custodian ID</a:t>
            </a:r>
            <a:endParaRPr lang="en-ZA" sz="1400" dirty="0"/>
          </a:p>
        </p:txBody>
      </p:sp>
      <p:cxnSp>
        <p:nvCxnSpPr>
          <p:cNvPr id="28" name="Elbow Connector 27"/>
          <p:cNvCxnSpPr>
            <a:stCxn id="19" idx="1"/>
          </p:cNvCxnSpPr>
          <p:nvPr/>
        </p:nvCxnSpPr>
        <p:spPr>
          <a:xfrm rot="10800000" flipV="1">
            <a:off x="3275856" y="5157192"/>
            <a:ext cx="2376264" cy="43204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lbow Connector 29"/>
          <p:cNvCxnSpPr>
            <a:stCxn id="4" idx="1"/>
            <a:endCxn id="26" idx="1"/>
          </p:cNvCxnSpPr>
          <p:nvPr/>
        </p:nvCxnSpPr>
        <p:spPr>
          <a:xfrm rot="10800000" flipV="1">
            <a:off x="1115616" y="1700808"/>
            <a:ext cx="1588" cy="3636404"/>
          </a:xfrm>
          <a:prstGeom prst="bentConnector3">
            <a:avLst>
              <a:gd name="adj1" fmla="val 44475518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3"/>
          <p:cNvSpPr>
            <a:spLocks noGrp="1"/>
          </p:cNvSpPr>
          <p:nvPr>
            <p:ph type="ctr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ZA" dirty="0" smtClean="0"/>
              <a:t>Implementation Specifications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en-Z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54446"/>
            <a:ext cx="9144000" cy="6003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Title 1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r>
              <a:rPr lang="en-ZA" sz="3200" dirty="0" smtClean="0"/>
              <a:t>Existing Web Site: http://data.saeon.ac.za</a:t>
            </a:r>
          </a:p>
        </p:txBody>
      </p:sp>
      <p:sp>
        <p:nvSpPr>
          <p:cNvPr id="4" name="Rectangular Callout 3"/>
          <p:cNvSpPr/>
          <p:nvPr/>
        </p:nvSpPr>
        <p:spPr>
          <a:xfrm>
            <a:off x="6659563" y="3429000"/>
            <a:ext cx="2052637" cy="1439863"/>
          </a:xfrm>
          <a:prstGeom prst="wedgeRectCallout">
            <a:avLst>
              <a:gd name="adj1" fmla="val -220820"/>
              <a:gd name="adj2" fmla="val -136635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ZA" sz="1600" dirty="0" smtClean="0"/>
              <a:t>User registration link</a:t>
            </a:r>
            <a:endParaRPr lang="en-ZA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010" y="836712"/>
            <a:ext cx="9171010" cy="602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Title 1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r>
              <a:rPr lang="en-ZA" sz="2800" dirty="0" smtClean="0"/>
              <a:t>User Registration: http://data.saeon.ac.za/createMember</a:t>
            </a:r>
          </a:p>
        </p:txBody>
      </p:sp>
      <p:sp>
        <p:nvSpPr>
          <p:cNvPr id="4" name="Rectangular Callout 3"/>
          <p:cNvSpPr/>
          <p:nvPr/>
        </p:nvSpPr>
        <p:spPr>
          <a:xfrm>
            <a:off x="6659563" y="3429000"/>
            <a:ext cx="2052637" cy="1439863"/>
          </a:xfrm>
          <a:prstGeom prst="wedgeRectCallout">
            <a:avLst>
              <a:gd name="adj1" fmla="val -249410"/>
              <a:gd name="adj2" fmla="val 103172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ZA" sz="1600" dirty="0" smtClean="0"/>
              <a:t>Existing view should become page 1 of the registration process</a:t>
            </a:r>
            <a:endParaRPr lang="en-ZA" sz="1600" dirty="0"/>
          </a:p>
        </p:txBody>
      </p:sp>
      <p:sp>
        <p:nvSpPr>
          <p:cNvPr id="7" name="Rectangle 6"/>
          <p:cNvSpPr/>
          <p:nvPr/>
        </p:nvSpPr>
        <p:spPr>
          <a:xfrm>
            <a:off x="1750040" y="5561944"/>
            <a:ext cx="576064" cy="1440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200" dirty="0" smtClean="0"/>
              <a:t>Next</a:t>
            </a:r>
            <a:endParaRPr lang="en-ZA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2915816" y="2533840"/>
            <a:ext cx="1101584" cy="276999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ZA" sz="1200" b="1" dirty="0" smtClean="0"/>
              <a:t> - Step 1 of 2</a:t>
            </a:r>
            <a:endParaRPr lang="en-ZA" sz="1200" b="1" dirty="0"/>
          </a:p>
        </p:txBody>
      </p:sp>
      <p:sp>
        <p:nvSpPr>
          <p:cNvPr id="9" name="Rectangular Callout 8"/>
          <p:cNvSpPr/>
          <p:nvPr/>
        </p:nvSpPr>
        <p:spPr>
          <a:xfrm>
            <a:off x="6648190" y="3417627"/>
            <a:ext cx="2052637" cy="1439863"/>
          </a:xfrm>
          <a:prstGeom prst="wedgeRectCallout">
            <a:avLst>
              <a:gd name="adj1" fmla="val -174942"/>
              <a:gd name="adj2" fmla="val -9966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ZA" sz="1600" dirty="0" smtClean="0"/>
              <a:t>Existing view should become page 1 of the registration process</a:t>
            </a:r>
            <a:endParaRPr lang="en-ZA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010" y="836712"/>
            <a:ext cx="9171010" cy="602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Title 1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r>
              <a:rPr lang="en-ZA" sz="2800" dirty="0" smtClean="0"/>
              <a:t>User Registration: http://data.saeon.ac.za/createMember</a:t>
            </a:r>
          </a:p>
        </p:txBody>
      </p:sp>
      <p:sp>
        <p:nvSpPr>
          <p:cNvPr id="7" name="Rectangle 6"/>
          <p:cNvSpPr/>
          <p:nvPr/>
        </p:nvSpPr>
        <p:spPr>
          <a:xfrm>
            <a:off x="1750040" y="5548295"/>
            <a:ext cx="665614" cy="21105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100" dirty="0" smtClean="0"/>
              <a:t>Register</a:t>
            </a:r>
            <a:endParaRPr lang="en-ZA" sz="1100" dirty="0"/>
          </a:p>
        </p:txBody>
      </p:sp>
      <p:sp>
        <p:nvSpPr>
          <p:cNvPr id="8" name="TextBox 7"/>
          <p:cNvSpPr txBox="1"/>
          <p:nvPr/>
        </p:nvSpPr>
        <p:spPr>
          <a:xfrm>
            <a:off x="2915816" y="2533840"/>
            <a:ext cx="1101584" cy="276999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ZA" sz="1200" b="1" dirty="0" smtClean="0"/>
              <a:t> - Step 2 of 2</a:t>
            </a:r>
            <a:endParaRPr lang="en-ZA" sz="1200" b="1" dirty="0"/>
          </a:p>
        </p:txBody>
      </p:sp>
      <p:sp>
        <p:nvSpPr>
          <p:cNvPr id="10" name="Rectangle 9"/>
          <p:cNvSpPr/>
          <p:nvPr/>
        </p:nvSpPr>
        <p:spPr>
          <a:xfrm>
            <a:off x="1651379" y="2811439"/>
            <a:ext cx="5677469" cy="267496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>
                <a:solidFill>
                  <a:schemeClr val="tx1"/>
                </a:solidFill>
              </a:rPr>
              <a:t>New Form – See Overleaf</a:t>
            </a:r>
            <a:endParaRPr lang="en-ZA" dirty="0">
              <a:solidFill>
                <a:schemeClr val="tx1"/>
              </a:solidFill>
            </a:endParaRPr>
          </a:p>
        </p:txBody>
      </p:sp>
      <p:sp>
        <p:nvSpPr>
          <p:cNvPr id="9" name="Rectangular Callout 8"/>
          <p:cNvSpPr/>
          <p:nvPr/>
        </p:nvSpPr>
        <p:spPr>
          <a:xfrm>
            <a:off x="6689134" y="1493292"/>
            <a:ext cx="2052637" cy="1439863"/>
          </a:xfrm>
          <a:prstGeom prst="wedgeRectCallout">
            <a:avLst>
              <a:gd name="adj1" fmla="val -176937"/>
              <a:gd name="adj2" fmla="val 3018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ZA" sz="1600" dirty="0" smtClean="0"/>
              <a:t>Extra page in registration process</a:t>
            </a:r>
            <a:endParaRPr lang="en-ZA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Additional Registration Data</a:t>
            </a:r>
            <a:endParaRPr lang="en-ZA" dirty="0"/>
          </a:p>
        </p:txBody>
      </p:sp>
      <p:sp>
        <p:nvSpPr>
          <p:cNvPr id="3" name="TextBox 2"/>
          <p:cNvSpPr txBox="1"/>
          <p:nvPr/>
        </p:nvSpPr>
        <p:spPr>
          <a:xfrm>
            <a:off x="259307" y="996287"/>
            <a:ext cx="19639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600" b="1" dirty="0" smtClean="0">
                <a:solidFill>
                  <a:schemeClr val="tx2"/>
                </a:solidFill>
              </a:rPr>
              <a:t>User Organisation</a:t>
            </a:r>
            <a:endParaRPr lang="en-ZA" sz="1600" b="1" dirty="0">
              <a:solidFill>
                <a:schemeClr val="tx2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18003" t="38009" r="61758" b="58364"/>
          <a:stretch>
            <a:fillRect/>
          </a:stretch>
        </p:blipFill>
        <p:spPr bwMode="auto">
          <a:xfrm>
            <a:off x="259307" y="1269239"/>
            <a:ext cx="3480182" cy="409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59307" y="1708245"/>
            <a:ext cx="18854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600" b="1" dirty="0" smtClean="0">
                <a:solidFill>
                  <a:schemeClr val="tx2"/>
                </a:solidFill>
              </a:rPr>
              <a:t>Organisation Site</a:t>
            </a:r>
            <a:endParaRPr lang="en-ZA" sz="1600" b="1" dirty="0">
              <a:solidFill>
                <a:schemeClr val="tx2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18003" t="38009" r="61758" b="58364"/>
          <a:stretch>
            <a:fillRect/>
          </a:stretch>
        </p:blipFill>
        <p:spPr bwMode="auto">
          <a:xfrm>
            <a:off x="259307" y="1981197"/>
            <a:ext cx="3480182" cy="409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59307" y="2433848"/>
            <a:ext cx="19711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600" b="1" dirty="0" smtClean="0">
                <a:solidFill>
                  <a:schemeClr val="tx2"/>
                </a:solidFill>
              </a:rPr>
              <a:t>Organisation Type</a:t>
            </a:r>
            <a:endParaRPr lang="en-ZA" sz="1600" b="1" dirty="0">
              <a:solidFill>
                <a:schemeClr val="tx2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 l="18003" t="38009" r="61758" b="58364"/>
          <a:stretch>
            <a:fillRect/>
          </a:stretch>
        </p:blipFill>
        <p:spPr bwMode="auto">
          <a:xfrm>
            <a:off x="259307" y="2706800"/>
            <a:ext cx="3480182" cy="409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Action Button: Forward or Next 8">
            <a:hlinkClick r:id="" action="ppaction://hlinkshowjump?jump=nextslide" highlightClick="1"/>
          </p:cNvPr>
          <p:cNvSpPr/>
          <p:nvPr/>
        </p:nvSpPr>
        <p:spPr>
          <a:xfrm rot="5400000">
            <a:off x="3145807" y="2777320"/>
            <a:ext cx="245659" cy="232012"/>
          </a:xfrm>
          <a:prstGeom prst="actionButtonForwardNex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0" name="Rectangular Callout 9"/>
          <p:cNvSpPr/>
          <p:nvPr/>
        </p:nvSpPr>
        <p:spPr>
          <a:xfrm>
            <a:off x="6689134" y="3002507"/>
            <a:ext cx="2052637" cy="1173708"/>
          </a:xfrm>
          <a:prstGeom prst="wedgeRectCallout">
            <a:avLst>
              <a:gd name="adj1" fmla="val -202869"/>
              <a:gd name="adj2" fmla="val -5754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ZA" sz="1600" dirty="0" smtClean="0"/>
              <a:t>Predefined List that Admin Users must be able to adjust</a:t>
            </a:r>
            <a:endParaRPr lang="en-ZA" sz="1600" dirty="0"/>
          </a:p>
        </p:txBody>
      </p:sp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3120787" y="1332933"/>
            <a:ext cx="245659" cy="232012"/>
          </a:xfrm>
          <a:prstGeom prst="actionButtonForwardNex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2" name="Rectangular Callout 11"/>
          <p:cNvSpPr/>
          <p:nvPr/>
        </p:nvSpPr>
        <p:spPr>
          <a:xfrm>
            <a:off x="6705057" y="1148686"/>
            <a:ext cx="2052637" cy="1173708"/>
          </a:xfrm>
          <a:prstGeom prst="wedgeRectCallout">
            <a:avLst>
              <a:gd name="adj1" fmla="val -207523"/>
              <a:gd name="adj2" fmla="val -2265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ZA" sz="1600" dirty="0" smtClean="0"/>
              <a:t>Controlled Vocabulary – see overleaf</a:t>
            </a:r>
            <a:endParaRPr lang="en-ZA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247933" y="3116237"/>
            <a:ext cx="30027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600" b="1" dirty="0" smtClean="0">
                <a:solidFill>
                  <a:schemeClr val="tx2"/>
                </a:solidFill>
              </a:rPr>
              <a:t>Organisation Contact Details</a:t>
            </a:r>
            <a:endParaRPr lang="en-ZA" sz="1600" b="1" dirty="0">
              <a:solidFill>
                <a:schemeClr val="tx2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/>
          <a:srcRect l="18003" t="38009" r="61758" b="58364"/>
          <a:stretch>
            <a:fillRect/>
          </a:stretch>
        </p:blipFill>
        <p:spPr bwMode="auto">
          <a:xfrm>
            <a:off x="247933" y="3389189"/>
            <a:ext cx="3480182" cy="787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/>
          <a:srcRect l="18917" t="56457" r="48617" b="24270"/>
          <a:stretch>
            <a:fillRect/>
          </a:stretch>
        </p:blipFill>
        <p:spPr bwMode="auto">
          <a:xfrm>
            <a:off x="191069" y="4176215"/>
            <a:ext cx="5287337" cy="206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329820" y="4192138"/>
            <a:ext cx="1939955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ZA" sz="1600" b="1" dirty="0" smtClean="0">
                <a:solidFill>
                  <a:schemeClr val="tx2"/>
                </a:solidFill>
              </a:rPr>
              <a:t>Conditions of Use</a:t>
            </a:r>
            <a:endParaRPr lang="en-ZA" sz="1600" b="1" dirty="0">
              <a:solidFill>
                <a:schemeClr val="tx2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89199" y="4208064"/>
            <a:ext cx="1027845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ZA" sz="1600" b="1" dirty="0" smtClean="0">
                <a:solidFill>
                  <a:schemeClr val="tx2"/>
                </a:solidFill>
              </a:rPr>
              <a:t>Selected</a:t>
            </a:r>
            <a:endParaRPr lang="en-ZA" sz="1600" b="1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398292" y="4612944"/>
            <a:ext cx="1528549" cy="11327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r>
              <a:rPr lang="en-ZA" sz="1200" dirty="0" smtClean="0"/>
              <a:t>General Conditions</a:t>
            </a:r>
          </a:p>
          <a:p>
            <a:r>
              <a:rPr lang="en-ZA" sz="1200" dirty="0" smtClean="0"/>
              <a:t>Custodian A</a:t>
            </a:r>
          </a:p>
          <a:p>
            <a:r>
              <a:rPr lang="en-ZA" sz="1200" dirty="0" smtClean="0"/>
              <a:t>Custodian C</a:t>
            </a:r>
            <a:endParaRPr lang="en-ZA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370763" y="4574275"/>
            <a:ext cx="1528549" cy="11327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r>
              <a:rPr lang="en-ZA" sz="1200" dirty="0" smtClean="0"/>
              <a:t>Custodian B</a:t>
            </a:r>
          </a:p>
          <a:p>
            <a:r>
              <a:rPr lang="en-ZA" sz="1200" dirty="0" smtClean="0"/>
              <a:t>Custodian D</a:t>
            </a:r>
          </a:p>
          <a:p>
            <a:r>
              <a:rPr lang="en-ZA" sz="1200" dirty="0" smtClean="0"/>
              <a:t>Custodian E</a:t>
            </a:r>
            <a:endParaRPr lang="en-ZA" sz="1200" dirty="0"/>
          </a:p>
        </p:txBody>
      </p:sp>
      <p:sp>
        <p:nvSpPr>
          <p:cNvPr id="21" name="Rectangular Callout 20"/>
          <p:cNvSpPr/>
          <p:nvPr/>
        </p:nvSpPr>
        <p:spPr>
          <a:xfrm>
            <a:off x="6705056" y="4328614"/>
            <a:ext cx="2052637" cy="1173708"/>
          </a:xfrm>
          <a:prstGeom prst="wedgeRectCallout">
            <a:avLst>
              <a:gd name="adj1" fmla="val -123083"/>
              <a:gd name="adj2" fmla="val -8703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ZA" sz="1600" dirty="0" smtClean="0"/>
              <a:t>Lists are constructed from page entries in Custodian folder</a:t>
            </a:r>
            <a:endParaRPr lang="en-ZA" sz="1600" dirty="0"/>
          </a:p>
        </p:txBody>
      </p:sp>
      <p:sp>
        <p:nvSpPr>
          <p:cNvPr id="23" name="Rectangle 22"/>
          <p:cNvSpPr/>
          <p:nvPr/>
        </p:nvSpPr>
        <p:spPr>
          <a:xfrm>
            <a:off x="3398293" y="5022376"/>
            <a:ext cx="1514901" cy="204717"/>
          </a:xfrm>
          <a:prstGeom prst="rect">
            <a:avLst/>
          </a:prstGeom>
          <a:solidFill>
            <a:schemeClr val="accent1">
              <a:lumMod val="60000"/>
              <a:lumOff val="40000"/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4" name="Rectangle 23"/>
          <p:cNvSpPr/>
          <p:nvPr/>
        </p:nvSpPr>
        <p:spPr>
          <a:xfrm>
            <a:off x="2183642" y="5486400"/>
            <a:ext cx="1105468" cy="24566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View</a:t>
            </a:r>
            <a:endParaRPr lang="en-ZA" sz="1400" dirty="0"/>
          </a:p>
        </p:txBody>
      </p:sp>
      <p:sp>
        <p:nvSpPr>
          <p:cNvPr id="25" name="Rectangular Callout 24"/>
          <p:cNvSpPr/>
          <p:nvPr/>
        </p:nvSpPr>
        <p:spPr>
          <a:xfrm>
            <a:off x="6720979" y="5602404"/>
            <a:ext cx="2052637" cy="1173708"/>
          </a:xfrm>
          <a:prstGeom prst="wedgeRectCallout">
            <a:avLst>
              <a:gd name="adj1" fmla="val -214173"/>
              <a:gd name="adj2" fmla="val -51726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ZA" sz="1600" dirty="0" smtClean="0"/>
              <a:t>Show appropriate conditions in pop-up window (URL’s from Custodian folder)</a:t>
            </a:r>
            <a:endParaRPr lang="en-ZA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Controlled Vocabulary Editor</a:t>
            </a:r>
            <a:endParaRPr lang="en-ZA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l="18917" t="44776" r="21648" b="18624"/>
          <a:stretch>
            <a:fillRect/>
          </a:stretch>
        </p:blipFill>
        <p:spPr bwMode="auto">
          <a:xfrm>
            <a:off x="272955" y="968991"/>
            <a:ext cx="8574133" cy="3466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82138" y="1214651"/>
            <a:ext cx="1736373" cy="28660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noAutofit/>
          </a:bodyPr>
          <a:lstStyle/>
          <a:p>
            <a:r>
              <a:rPr lang="en-ZA" b="1" dirty="0" smtClean="0"/>
              <a:t>Organisations</a:t>
            </a:r>
            <a:endParaRPr lang="en-ZA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113962" y="2445224"/>
            <a:ext cx="1280617" cy="11327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r>
              <a:rPr lang="en-ZA" sz="1200" dirty="0" smtClean="0"/>
              <a:t>Organisation A</a:t>
            </a:r>
          </a:p>
          <a:p>
            <a:r>
              <a:rPr lang="en-ZA" sz="1200" dirty="0" smtClean="0"/>
              <a:t>Organisation B</a:t>
            </a:r>
          </a:p>
          <a:p>
            <a:r>
              <a:rPr lang="en-ZA" sz="1200" dirty="0" smtClean="0"/>
              <a:t>Organisation F</a:t>
            </a:r>
            <a:endParaRPr lang="en-ZA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3020707" y="2051718"/>
            <a:ext cx="80021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ZA" sz="1600" b="1" dirty="0" smtClean="0">
                <a:solidFill>
                  <a:schemeClr val="tx2"/>
                </a:solidFill>
              </a:rPr>
              <a:t>In Use</a:t>
            </a:r>
            <a:endParaRPr lang="en-ZA" sz="1600" b="1" dirty="0">
              <a:solidFill>
                <a:schemeClr val="tx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8020" y="1719618"/>
            <a:ext cx="1549018" cy="64144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b">
            <a:noAutofit/>
          </a:bodyPr>
          <a:lstStyle/>
          <a:p>
            <a:r>
              <a:rPr lang="en-ZA" sz="1600" b="1" dirty="0" smtClean="0">
                <a:solidFill>
                  <a:schemeClr val="tx2"/>
                </a:solidFill>
              </a:rPr>
              <a:t>Available</a:t>
            </a:r>
            <a:endParaRPr lang="en-ZA" sz="1600" b="1" dirty="0">
              <a:solidFill>
                <a:schemeClr val="tx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7625" y="2447499"/>
            <a:ext cx="1280617" cy="11327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r>
              <a:rPr lang="en-ZA" sz="1200" dirty="0" smtClean="0"/>
              <a:t>Organisation C</a:t>
            </a:r>
          </a:p>
          <a:p>
            <a:r>
              <a:rPr lang="en-ZA" sz="1200" dirty="0" smtClean="0"/>
              <a:t>Organisation D</a:t>
            </a:r>
          </a:p>
          <a:p>
            <a:r>
              <a:rPr lang="en-ZA" sz="1200" dirty="0" smtClean="0"/>
              <a:t>Organisation E</a:t>
            </a:r>
            <a:endParaRPr lang="en-ZA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477672" y="4653887"/>
            <a:ext cx="8093122" cy="185609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r>
              <a:rPr lang="en-ZA" sz="1600" dirty="0" smtClean="0"/>
              <a:t>Controlled Vocabularies/ Lookups can be set up as resources in Community Areas of the portal – this is a convenient location to store and maintain both lookup lists and controlled vocabularies.</a:t>
            </a:r>
          </a:p>
          <a:p>
            <a:pPr>
              <a:buFont typeface="Arial" pitchFamily="34" charset="0"/>
              <a:buChar char="•"/>
            </a:pPr>
            <a:r>
              <a:rPr lang="en-ZA" sz="1600" dirty="0" smtClean="0"/>
              <a:t> Controlled Vocabulary: user looks up a value, but needn’t use it. New values are added automatically</a:t>
            </a:r>
          </a:p>
          <a:p>
            <a:pPr>
              <a:buFont typeface="Arial" pitchFamily="34" charset="0"/>
              <a:buChar char="•"/>
            </a:pPr>
            <a:r>
              <a:rPr lang="en-ZA" sz="1600" dirty="0" smtClean="0"/>
              <a:t> Combo-Box Lookup: cannot add new values.</a:t>
            </a:r>
            <a:endParaRPr lang="en-ZA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Test Sources</a:t>
            </a:r>
            <a:endParaRPr lang="en-ZA" dirty="0"/>
          </a:p>
        </p:txBody>
      </p:sp>
      <p:sp>
        <p:nvSpPr>
          <p:cNvPr id="3" name="TextBox 2"/>
          <p:cNvSpPr txBox="1"/>
          <p:nvPr/>
        </p:nvSpPr>
        <p:spPr>
          <a:xfrm>
            <a:off x="232012" y="1160060"/>
            <a:ext cx="8079475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 smtClean="0"/>
              <a:t>Ontology Repository</a:t>
            </a:r>
          </a:p>
          <a:p>
            <a:r>
              <a:rPr lang="en-ZA" dirty="0" smtClean="0">
                <a:hlinkClick r:id="rId2"/>
              </a:rPr>
              <a:t>http://data.saeon.ac.za/communities/community.2009-05-26.0695243455/ontologies</a:t>
            </a:r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  <a:p>
            <a:r>
              <a:rPr lang="en-ZA" dirty="0" smtClean="0"/>
              <a:t>Organisation Type Lookups:</a:t>
            </a:r>
          </a:p>
          <a:p>
            <a:r>
              <a:rPr lang="en-ZA" dirty="0" smtClean="0">
                <a:hlinkClick r:id="rId3"/>
              </a:rPr>
              <a:t>http://data.saeon.ac.za/communities/community.2009-05-26.0695243455/ontologies/organisation-types</a:t>
            </a:r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  <a:p>
            <a:r>
              <a:rPr lang="en-ZA" dirty="0" smtClean="0"/>
              <a:t>Organisation Controlled Vocabulary:</a:t>
            </a:r>
          </a:p>
          <a:p>
            <a:r>
              <a:rPr lang="en-ZA" dirty="0" smtClean="0">
                <a:hlinkClick r:id="rId4"/>
              </a:rPr>
              <a:t>http://data.saeon.ac.za/communities/community.2009-05-26.0695243455/ontologies/organisations/view</a:t>
            </a:r>
            <a:r>
              <a:rPr lang="en-ZA" dirty="0" smtClean="0"/>
              <a:t> </a:t>
            </a:r>
          </a:p>
          <a:p>
            <a:endParaRPr lang="en-ZA" dirty="0" smtClean="0"/>
          </a:p>
          <a:p>
            <a:endParaRPr lang="en-ZA" dirty="0" smtClean="0"/>
          </a:p>
          <a:p>
            <a:r>
              <a:rPr lang="en-ZA" dirty="0" smtClean="0"/>
              <a:t>Uses the Vocabulary Library product to manage the base lists for the </a:t>
            </a:r>
            <a:r>
              <a:rPr lang="en-ZA" dirty="0" err="1" smtClean="0"/>
              <a:t>ontologies</a:t>
            </a:r>
            <a:r>
              <a:rPr lang="en-ZA" dirty="0" smtClean="0"/>
              <a:t>:</a:t>
            </a:r>
          </a:p>
          <a:p>
            <a:endParaRPr lang="en-ZA" dirty="0" smtClean="0"/>
          </a:p>
          <a:p>
            <a:r>
              <a:rPr lang="en-ZA" dirty="0" smtClean="0">
                <a:hlinkClick r:id="rId5"/>
              </a:rPr>
              <a:t>http://cogis.qsens.net/portal_vocabularies/GlobalCommunityKeywords</a:t>
            </a:r>
            <a:r>
              <a:rPr lang="en-ZA" dirty="0" smtClean="0"/>
              <a:t> 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User Account Web Service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sz="2800" dirty="0" smtClean="0"/>
              <a:t>Call:</a:t>
            </a:r>
          </a:p>
          <a:p>
            <a:endParaRPr lang="en-ZA" sz="2800" dirty="0" smtClean="0"/>
          </a:p>
          <a:p>
            <a:r>
              <a:rPr lang="en-ZA" sz="2400" dirty="0" smtClean="0"/>
              <a:t>http://&lt;serviceURL&gt;/GetConditions?TOKEN=&lt;userToken&gt;</a:t>
            </a:r>
          </a:p>
          <a:p>
            <a:endParaRPr lang="en-ZA" sz="2800" dirty="0" smtClean="0"/>
          </a:p>
          <a:p>
            <a:pPr marL="0" indent="0">
              <a:buNone/>
            </a:pPr>
            <a:r>
              <a:rPr lang="en-ZA" sz="2800" dirty="0" smtClean="0"/>
              <a:t>Return: </a:t>
            </a:r>
          </a:p>
          <a:p>
            <a:endParaRPr lang="en-ZA" sz="2800" dirty="0" smtClean="0"/>
          </a:p>
          <a:p>
            <a:r>
              <a:rPr lang="en-ZA" sz="2400" dirty="0" smtClean="0"/>
              <a:t>Comma-delimited list of conditions (Custodian Names) that the user has agreed to.</a:t>
            </a:r>
            <a:endParaRPr lang="en-ZA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5212</TotalTime>
  <Words>482</Words>
  <Application>Microsoft Office PowerPoint</Application>
  <PresentationFormat>On-screen Show (4:3)</PresentationFormat>
  <Paragraphs>106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Administrative Extensions to the SAEON Data Portal</vt:lpstr>
      <vt:lpstr>Conceptual Overview</vt:lpstr>
      <vt:lpstr>Main Use Cases</vt:lpstr>
      <vt:lpstr>Conceptual Model</vt:lpstr>
      <vt:lpstr>Implementation Specifications</vt:lpstr>
      <vt:lpstr>Existing Web Site: http://data.saeon.ac.za</vt:lpstr>
      <vt:lpstr>User Registration: http://data.saeon.ac.za/createMember</vt:lpstr>
      <vt:lpstr>User Registration: http://data.saeon.ac.za/createMember</vt:lpstr>
      <vt:lpstr>Additional Registration Data</vt:lpstr>
      <vt:lpstr>Controlled Vocabulary Editor</vt:lpstr>
      <vt:lpstr>Test Sources</vt:lpstr>
      <vt:lpstr>User Account Web Service</vt:lpstr>
    </vt:vector>
  </TitlesOfParts>
  <Company>Home 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WimHugo</dc:creator>
  <cp:lastModifiedBy>WimHugo</cp:lastModifiedBy>
  <cp:revision>169</cp:revision>
  <dcterms:created xsi:type="dcterms:W3CDTF">2010-06-07T07:28:06Z</dcterms:created>
  <dcterms:modified xsi:type="dcterms:W3CDTF">2010-09-20T07:48:32Z</dcterms:modified>
</cp:coreProperties>
</file>