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56" r:id="rId7"/>
    <p:sldId id="257" r:id="rId8"/>
    <p:sldId id="258" r:id="rId9"/>
    <p:sldId id="259" r:id="rId10"/>
    <p:sldId id="260" r:id="rId11"/>
    <p:sldId id="272" r:id="rId12"/>
    <p:sldId id="261" r:id="rId13"/>
    <p:sldId id="262" r:id="rId14"/>
    <p:sldId id="268" r:id="rId15"/>
    <p:sldId id="269" r:id="rId16"/>
    <p:sldId id="273" r:id="rId17"/>
    <p:sldId id="270" r:id="rId18"/>
    <p:sldId id="271" r:id="rId19"/>
    <p:sldId id="275" r:id="rId20"/>
    <p:sldId id="274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50" autoAdjust="0"/>
    <p:restoredTop sz="94660"/>
  </p:normalViewPr>
  <p:slideViewPr>
    <p:cSldViewPr snapToGrid="0">
      <p:cViewPr>
        <p:scale>
          <a:sx n="80" d="100"/>
          <a:sy n="80" d="100"/>
        </p:scale>
        <p:origin x="-768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000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ABEF2-5F99-4106-9813-AAFBDA763C16}" type="datetimeFigureOut">
              <a:rPr lang="en-US" smtClean="0"/>
              <a:t>10/16/2009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FB78A-6C1E-45EE-882B-B5AD508F4A42}" type="slidenum">
              <a:rPr lang="en-ZA" smtClean="0"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User Requirements</a:t>
            </a:r>
            <a:endParaRPr lang="en-Z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ZA" dirty="0" smtClean="0"/>
              <a:t>Client-Side Mapping</a:t>
            </a:r>
          </a:p>
          <a:p>
            <a:r>
              <a:rPr lang="en-ZA" dirty="0" smtClean="0"/>
              <a:t>CoGIS Portal</a:t>
            </a:r>
          </a:p>
          <a:p>
            <a:r>
              <a:rPr lang="en-ZA" dirty="0" smtClean="0"/>
              <a:t>G336.2.0.1.1</a:t>
            </a:r>
          </a:p>
          <a:p>
            <a:r>
              <a:rPr lang="en-ZA" dirty="0" smtClean="0"/>
              <a:t>Revision 1 October 2009</a:t>
            </a:r>
            <a:endParaRPr lang="en-ZA" dirty="0"/>
          </a:p>
        </p:txBody>
      </p:sp>
      <p:pic>
        <p:nvPicPr>
          <p:cNvPr id="6" name="Picture 5" descr="SAEON-NR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428604"/>
            <a:ext cx="4069270" cy="15920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User Requirements Context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2844" y="714356"/>
            <a:ext cx="1643074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CoSAMP</a:t>
            </a:r>
          </a:p>
          <a:p>
            <a:pPr algn="ctr"/>
            <a:r>
              <a:rPr lang="en-US" sz="1200" dirty="0" smtClean="0"/>
              <a:t>(SAEON, CSIR)</a:t>
            </a:r>
          </a:p>
          <a:p>
            <a:pPr algn="ctr"/>
            <a:r>
              <a:rPr lang="en-US" sz="1200" dirty="0" smtClean="0"/>
              <a:t>2005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2071670" y="714356"/>
            <a:ext cx="1643074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CoGIS</a:t>
            </a:r>
          </a:p>
          <a:p>
            <a:pPr algn="ctr"/>
            <a:r>
              <a:rPr lang="en-US" sz="1200" dirty="0" smtClean="0"/>
              <a:t>(SAEON, CSIR)</a:t>
            </a:r>
          </a:p>
          <a:p>
            <a:pPr algn="ctr"/>
            <a:r>
              <a:rPr lang="en-US" sz="1200" dirty="0" smtClean="0"/>
              <a:t>2007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2071670" y="1714488"/>
            <a:ext cx="1643074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Meta-Data I</a:t>
            </a:r>
          </a:p>
          <a:p>
            <a:pPr algn="ctr"/>
            <a:r>
              <a:rPr lang="en-US" sz="1200" dirty="0" smtClean="0"/>
              <a:t>(SAEON, CSIR)</a:t>
            </a:r>
          </a:p>
          <a:p>
            <a:pPr algn="ctr"/>
            <a:r>
              <a:rPr lang="en-US" sz="1200" dirty="0" smtClean="0"/>
              <a:t>2008/9</a:t>
            </a:r>
            <a:endParaRPr lang="en-US" sz="1200" dirty="0"/>
          </a:p>
        </p:txBody>
      </p:sp>
      <p:cxnSp>
        <p:nvCxnSpPr>
          <p:cNvPr id="8" name="Elbow Connector 7"/>
          <p:cNvCxnSpPr>
            <a:stCxn id="4" idx="3"/>
            <a:endCxn id="5" idx="1"/>
          </p:cNvCxnSpPr>
          <p:nvPr/>
        </p:nvCxnSpPr>
        <p:spPr>
          <a:xfrm>
            <a:off x="1785918" y="1107265"/>
            <a:ext cx="28575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5" idx="2"/>
            <a:endCxn id="6" idx="0"/>
          </p:cNvCxnSpPr>
          <p:nvPr/>
        </p:nvCxnSpPr>
        <p:spPr>
          <a:xfrm rot="5400000">
            <a:off x="2786050" y="1607331"/>
            <a:ext cx="214314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071934" y="2714620"/>
            <a:ext cx="1643074" cy="7858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Spatial Extensions</a:t>
            </a:r>
          </a:p>
          <a:p>
            <a:pPr algn="ctr"/>
            <a:r>
              <a:rPr lang="en-US" sz="1200" dirty="0" smtClean="0"/>
              <a:t>(SAEON, SAEOS, WDS, R&amp;VA)</a:t>
            </a:r>
            <a:endParaRPr lang="en-US" sz="1200" dirty="0" smtClean="0"/>
          </a:p>
          <a:p>
            <a:pPr algn="ctr"/>
            <a:r>
              <a:rPr lang="en-US" sz="1200" dirty="0" smtClean="0"/>
              <a:t>2009</a:t>
            </a:r>
            <a:endParaRPr lang="en-US" sz="1200" dirty="0"/>
          </a:p>
        </p:txBody>
      </p:sp>
      <p:cxnSp>
        <p:nvCxnSpPr>
          <p:cNvPr id="13" name="Elbow Connector 12"/>
          <p:cNvCxnSpPr>
            <a:stCxn id="5" idx="3"/>
            <a:endCxn id="11" idx="0"/>
          </p:cNvCxnSpPr>
          <p:nvPr/>
        </p:nvCxnSpPr>
        <p:spPr>
          <a:xfrm>
            <a:off x="3714744" y="1107265"/>
            <a:ext cx="1178727" cy="160735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hape 17"/>
          <p:cNvCxnSpPr>
            <a:stCxn id="6" idx="2"/>
            <a:endCxn id="11" idx="1"/>
          </p:cNvCxnSpPr>
          <p:nvPr/>
        </p:nvCxnSpPr>
        <p:spPr>
          <a:xfrm rot="16200000" flipH="1">
            <a:off x="3178959" y="2214553"/>
            <a:ext cx="607223" cy="117872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071934" y="3786190"/>
            <a:ext cx="1643074" cy="7858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Image Extensions</a:t>
            </a:r>
          </a:p>
          <a:p>
            <a:pPr algn="ctr"/>
            <a:r>
              <a:rPr lang="en-US" sz="1200" dirty="0" smtClean="0"/>
              <a:t>(SAEON, SAEOS</a:t>
            </a:r>
            <a:r>
              <a:rPr lang="en-US" sz="1200" dirty="0" smtClean="0"/>
              <a:t>)</a:t>
            </a:r>
          </a:p>
          <a:p>
            <a:pPr algn="ctr"/>
            <a:r>
              <a:rPr lang="en-US" sz="1200" dirty="0" smtClean="0"/>
              <a:t>2009/10</a:t>
            </a:r>
            <a:endParaRPr lang="en-US" sz="1200" dirty="0"/>
          </a:p>
        </p:txBody>
      </p:sp>
      <p:cxnSp>
        <p:nvCxnSpPr>
          <p:cNvPr id="21" name="Elbow Connector 20"/>
          <p:cNvCxnSpPr>
            <a:stCxn id="11" idx="2"/>
            <a:endCxn id="19" idx="0"/>
          </p:cNvCxnSpPr>
          <p:nvPr/>
        </p:nvCxnSpPr>
        <p:spPr>
          <a:xfrm rot="5400000">
            <a:off x="4750595" y="3643314"/>
            <a:ext cx="28575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071670" y="4857760"/>
            <a:ext cx="1643074" cy="7858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Meta-Data II</a:t>
            </a:r>
          </a:p>
          <a:p>
            <a:pPr algn="ctr"/>
            <a:r>
              <a:rPr lang="en-US" sz="1200" dirty="0" smtClean="0"/>
              <a:t>(SAEON, </a:t>
            </a:r>
            <a:r>
              <a:rPr lang="en-US" sz="1200" dirty="0" smtClean="0"/>
              <a:t>SAEOS, WDS, R&amp;VA)</a:t>
            </a:r>
            <a:endParaRPr lang="en-US" sz="1200" dirty="0" smtClean="0"/>
          </a:p>
          <a:p>
            <a:pPr algn="ctr"/>
            <a:r>
              <a:rPr lang="en-US" sz="1200" dirty="0" smtClean="0"/>
              <a:t>2009/10</a:t>
            </a:r>
            <a:endParaRPr lang="en-US" sz="1200" dirty="0"/>
          </a:p>
        </p:txBody>
      </p:sp>
      <p:cxnSp>
        <p:nvCxnSpPr>
          <p:cNvPr id="24" name="Elbow Connector 23"/>
          <p:cNvCxnSpPr>
            <a:stCxn id="6" idx="2"/>
            <a:endCxn id="22" idx="0"/>
          </p:cNvCxnSpPr>
          <p:nvPr/>
        </p:nvCxnSpPr>
        <p:spPr>
          <a:xfrm rot="5400000">
            <a:off x="1714480" y="3679033"/>
            <a:ext cx="2357454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072198" y="2714620"/>
            <a:ext cx="1643074" cy="7858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Structured Data</a:t>
            </a:r>
          </a:p>
          <a:p>
            <a:pPr algn="ctr"/>
            <a:r>
              <a:rPr lang="en-US" sz="1200" dirty="0" smtClean="0"/>
              <a:t>(SAEON, </a:t>
            </a:r>
            <a:r>
              <a:rPr lang="en-US" sz="1200" dirty="0" smtClean="0"/>
              <a:t>R&amp;VA, WDS</a:t>
            </a:r>
            <a:r>
              <a:rPr lang="en-US" sz="1200" dirty="0" smtClean="0"/>
              <a:t>)</a:t>
            </a:r>
          </a:p>
          <a:p>
            <a:pPr algn="ctr"/>
            <a:r>
              <a:rPr lang="en-US" sz="1200" dirty="0" smtClean="0"/>
              <a:t>2009/10</a:t>
            </a:r>
            <a:endParaRPr lang="en-US" sz="1200" dirty="0"/>
          </a:p>
        </p:txBody>
      </p:sp>
      <p:cxnSp>
        <p:nvCxnSpPr>
          <p:cNvPr id="27" name="Shape 26"/>
          <p:cNvCxnSpPr>
            <a:stCxn id="5" idx="3"/>
            <a:endCxn id="25" idx="0"/>
          </p:cNvCxnSpPr>
          <p:nvPr/>
        </p:nvCxnSpPr>
        <p:spPr>
          <a:xfrm>
            <a:off x="3714744" y="1107265"/>
            <a:ext cx="3178991" cy="160735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7358082" y="5929330"/>
            <a:ext cx="1643074" cy="7858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Knowledge</a:t>
            </a:r>
          </a:p>
          <a:p>
            <a:pPr algn="ctr"/>
            <a:r>
              <a:rPr lang="en-US" sz="1200" dirty="0" smtClean="0"/>
              <a:t>(CSIR, SAEON)</a:t>
            </a:r>
          </a:p>
          <a:p>
            <a:pPr algn="ctr"/>
            <a:r>
              <a:rPr lang="en-US" sz="1200" dirty="0" smtClean="0"/>
              <a:t>2010/11</a:t>
            </a:r>
            <a:endParaRPr lang="en-US" sz="1200" dirty="0"/>
          </a:p>
        </p:txBody>
      </p:sp>
      <p:cxnSp>
        <p:nvCxnSpPr>
          <p:cNvPr id="30" name="Shape 29"/>
          <p:cNvCxnSpPr>
            <a:stCxn id="4" idx="2"/>
            <a:endCxn id="28" idx="1"/>
          </p:cNvCxnSpPr>
          <p:nvPr/>
        </p:nvCxnSpPr>
        <p:spPr>
          <a:xfrm rot="16200000" flipH="1">
            <a:off x="1750199" y="714355"/>
            <a:ext cx="4822065" cy="6393701"/>
          </a:xfrm>
          <a:prstGeom prst="bentConnector2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hape 31"/>
          <p:cNvCxnSpPr>
            <a:stCxn id="25" idx="2"/>
            <a:endCxn id="28" idx="1"/>
          </p:cNvCxnSpPr>
          <p:nvPr/>
        </p:nvCxnSpPr>
        <p:spPr>
          <a:xfrm rot="16200000" flipH="1">
            <a:off x="5715008" y="4679164"/>
            <a:ext cx="2821801" cy="46434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hape 33"/>
          <p:cNvCxnSpPr>
            <a:stCxn id="19" idx="2"/>
            <a:endCxn id="28" idx="1"/>
          </p:cNvCxnSpPr>
          <p:nvPr/>
        </p:nvCxnSpPr>
        <p:spPr>
          <a:xfrm rot="16200000" flipH="1">
            <a:off x="5250661" y="4214817"/>
            <a:ext cx="1750231" cy="246461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hape 35"/>
          <p:cNvCxnSpPr>
            <a:stCxn id="22" idx="2"/>
            <a:endCxn id="28" idx="1"/>
          </p:cNvCxnSpPr>
          <p:nvPr/>
        </p:nvCxnSpPr>
        <p:spPr>
          <a:xfrm rot="16200000" flipH="1">
            <a:off x="4786314" y="3750470"/>
            <a:ext cx="678661" cy="446487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7358082" y="4857760"/>
            <a:ext cx="1643074" cy="7858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Process</a:t>
            </a:r>
          </a:p>
          <a:p>
            <a:pPr algn="ctr"/>
            <a:r>
              <a:rPr lang="en-US" sz="1200" dirty="0" smtClean="0"/>
              <a:t>(CSIR, SAEON)</a:t>
            </a:r>
          </a:p>
          <a:p>
            <a:pPr algn="ctr"/>
            <a:r>
              <a:rPr lang="en-US" sz="1200" dirty="0" smtClean="0"/>
              <a:t>2010/11</a:t>
            </a:r>
            <a:endParaRPr lang="en-US" sz="1200" dirty="0"/>
          </a:p>
        </p:txBody>
      </p:sp>
      <p:cxnSp>
        <p:nvCxnSpPr>
          <p:cNvPr id="29" name="Elbow Connector 28"/>
          <p:cNvCxnSpPr>
            <a:stCxn id="28" idx="0"/>
            <a:endCxn id="23" idx="2"/>
          </p:cNvCxnSpPr>
          <p:nvPr/>
        </p:nvCxnSpPr>
        <p:spPr>
          <a:xfrm rot="5400000" flipH="1" flipV="1">
            <a:off x="8036743" y="5786454"/>
            <a:ext cx="28575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hape 32"/>
          <p:cNvCxnSpPr>
            <a:stCxn id="25" idx="3"/>
            <a:endCxn id="23" idx="0"/>
          </p:cNvCxnSpPr>
          <p:nvPr/>
        </p:nvCxnSpPr>
        <p:spPr>
          <a:xfrm>
            <a:off x="7715272" y="3107529"/>
            <a:ext cx="464347" cy="175023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22" idx="3"/>
            <a:endCxn id="23" idx="1"/>
          </p:cNvCxnSpPr>
          <p:nvPr/>
        </p:nvCxnSpPr>
        <p:spPr>
          <a:xfrm>
            <a:off x="3714744" y="5250669"/>
            <a:ext cx="3643338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7358082" y="642918"/>
            <a:ext cx="1643074" cy="78581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Open Source</a:t>
            </a:r>
            <a:endParaRPr lang="en-US" sz="1600" dirty="0"/>
          </a:p>
        </p:txBody>
      </p:sp>
      <p:sp>
        <p:nvSpPr>
          <p:cNvPr id="39" name="Oval 38"/>
          <p:cNvSpPr/>
          <p:nvPr/>
        </p:nvSpPr>
        <p:spPr>
          <a:xfrm>
            <a:off x="7358082" y="1500174"/>
            <a:ext cx="1643074" cy="78581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Local</a:t>
            </a:r>
          </a:p>
          <a:p>
            <a:pPr algn="ctr"/>
            <a:r>
              <a:rPr lang="en-US" sz="1600" dirty="0" smtClean="0"/>
              <a:t>Capacity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42844" y="2357430"/>
            <a:ext cx="642942" cy="3571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URS I</a:t>
            </a:r>
            <a:endParaRPr lang="en-US" sz="1200" dirty="0"/>
          </a:p>
        </p:txBody>
      </p:sp>
      <p:sp>
        <p:nvSpPr>
          <p:cNvPr id="35" name="Rectangle 34"/>
          <p:cNvSpPr/>
          <p:nvPr/>
        </p:nvSpPr>
        <p:spPr>
          <a:xfrm>
            <a:off x="142844" y="2857496"/>
            <a:ext cx="642942" cy="3571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URS II</a:t>
            </a:r>
            <a:endParaRPr lang="en-US" sz="1200" dirty="0"/>
          </a:p>
        </p:txBody>
      </p:sp>
      <p:sp>
        <p:nvSpPr>
          <p:cNvPr id="40" name="Rectangle 39"/>
          <p:cNvSpPr/>
          <p:nvPr/>
        </p:nvSpPr>
        <p:spPr>
          <a:xfrm>
            <a:off x="142844" y="3357562"/>
            <a:ext cx="642942" cy="35719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URS III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Broad Concept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Rely on web sources </a:t>
            </a:r>
          </a:p>
          <a:p>
            <a:pPr lvl="1"/>
            <a:r>
              <a:rPr lang="en-ZA" dirty="0" smtClean="0"/>
              <a:t>(WMS, WFS, KML, </a:t>
            </a:r>
            <a:r>
              <a:rPr lang="en-ZA" dirty="0" err="1" smtClean="0"/>
              <a:t>GeoRSS</a:t>
            </a:r>
            <a:r>
              <a:rPr lang="en-ZA" dirty="0" smtClean="0"/>
              <a:t>, …)</a:t>
            </a:r>
          </a:p>
          <a:p>
            <a:r>
              <a:rPr lang="en-ZA" dirty="0" smtClean="0"/>
              <a:t>Allows map composition and persistence</a:t>
            </a:r>
          </a:p>
          <a:p>
            <a:pPr lvl="1"/>
            <a:r>
              <a:rPr lang="en-ZA" dirty="0" smtClean="0"/>
              <a:t>(Web Context Document)</a:t>
            </a:r>
          </a:p>
          <a:p>
            <a:r>
              <a:rPr lang="en-ZA" dirty="0" smtClean="0"/>
              <a:t>Allows integration with portal search facilities</a:t>
            </a:r>
            <a:endParaRPr lang="en-Z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2400" dirty="0" smtClean="0"/>
              <a:t>GUI: Standard Graphical User Interface and Layout Requirements</a:t>
            </a:r>
            <a:endParaRPr lang="en-Z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GUI-A: Positioning within Portal: Options</a:t>
            </a:r>
          </a:p>
          <a:p>
            <a:endParaRPr lang="en-ZA" dirty="0"/>
          </a:p>
          <a:p>
            <a:r>
              <a:rPr lang="en-ZA" dirty="0" smtClean="0"/>
              <a:t>GUI-B: Options for Default Viewing</a:t>
            </a:r>
          </a:p>
          <a:p>
            <a:endParaRPr lang="en-ZA" dirty="0"/>
          </a:p>
          <a:p>
            <a:r>
              <a:rPr lang="en-ZA" dirty="0" smtClean="0"/>
              <a:t>GUI-C: Detailed Layout</a:t>
            </a:r>
            <a:endParaRPr lang="en-Z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GUI-A: Positioning within Portal</a:t>
            </a:r>
            <a:endParaRPr lang="en-ZA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1204"/>
            <a:ext cx="9144000" cy="6306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1571604" y="3857628"/>
            <a:ext cx="5929354" cy="27146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ectangular Callout 6"/>
          <p:cNvSpPr/>
          <p:nvPr/>
        </p:nvSpPr>
        <p:spPr>
          <a:xfrm>
            <a:off x="6929454" y="4786322"/>
            <a:ext cx="1714512" cy="571504"/>
          </a:xfrm>
          <a:prstGeom prst="wedgeRectCallout">
            <a:avLst>
              <a:gd name="adj1" fmla="val -185676"/>
              <a:gd name="adj2" fmla="val -20233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GUI-A-01: Frame and Style</a:t>
            </a:r>
            <a:endParaRPr lang="en-ZA" dirty="0"/>
          </a:p>
        </p:txBody>
      </p:sp>
      <p:sp>
        <p:nvSpPr>
          <p:cNvPr id="8" name="Rectangular Callout 7"/>
          <p:cNvSpPr/>
          <p:nvPr/>
        </p:nvSpPr>
        <p:spPr>
          <a:xfrm>
            <a:off x="6929454" y="5429264"/>
            <a:ext cx="1714512" cy="571504"/>
          </a:xfrm>
          <a:prstGeom prst="wedgeRectCallout">
            <a:avLst>
              <a:gd name="adj1" fmla="val -371231"/>
              <a:gd name="adj2" fmla="val -21900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GUI-A-02:</a:t>
            </a:r>
          </a:p>
          <a:p>
            <a:pPr algn="ctr"/>
            <a:r>
              <a:rPr lang="en-ZA" dirty="0" smtClean="0"/>
              <a:t>Interface Calls</a:t>
            </a:r>
            <a:endParaRPr lang="en-ZA" dirty="0"/>
          </a:p>
        </p:txBody>
      </p:sp>
      <p:sp>
        <p:nvSpPr>
          <p:cNvPr id="10" name="Rectangle 9"/>
          <p:cNvSpPr/>
          <p:nvPr/>
        </p:nvSpPr>
        <p:spPr>
          <a:xfrm>
            <a:off x="6929454" y="6072206"/>
            <a:ext cx="1714512" cy="571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IIS-01:</a:t>
            </a:r>
          </a:p>
          <a:p>
            <a:pPr algn="ctr"/>
            <a:r>
              <a:rPr lang="en-ZA" dirty="0" smtClean="0"/>
              <a:t>Interface Calls</a:t>
            </a:r>
            <a:endParaRPr lang="en-Z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3152"/>
            <a:ext cx="9144000" cy="667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3150"/>
            <a:ext cx="9144000" cy="667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54600"/>
            <a:ext cx="9144000" cy="667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3150"/>
            <a:ext cx="9144000" cy="667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3150"/>
            <a:ext cx="9144000" cy="667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214" t="44714" r="77143" b="40608"/>
          <a:stretch>
            <a:fillRect/>
          </a:stretch>
        </p:blipFill>
        <p:spPr bwMode="auto">
          <a:xfrm>
            <a:off x="293914" y="3167743"/>
            <a:ext cx="1796143" cy="979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3150"/>
            <a:ext cx="9144000" cy="667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3150"/>
            <a:ext cx="9144000" cy="667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56"/>
            <a:ext cx="9156030" cy="631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5880" t="28572" r="17290" b="5127"/>
          <a:stretch>
            <a:fillRect/>
          </a:stretch>
        </p:blipFill>
        <p:spPr bwMode="auto">
          <a:xfrm>
            <a:off x="0" y="840658"/>
            <a:ext cx="8793866" cy="601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5880" t="19309" r="17290" b="76033"/>
          <a:stretch>
            <a:fillRect/>
          </a:stretch>
        </p:blipFill>
        <p:spPr bwMode="auto">
          <a:xfrm>
            <a:off x="2047" y="447360"/>
            <a:ext cx="8793866" cy="4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7222" y="608499"/>
            <a:ext cx="8286808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600" dirty="0" smtClean="0">
                <a:solidFill>
                  <a:schemeClr val="tx2"/>
                </a:solidFill>
              </a:rPr>
              <a:t>This is the Title Bar</a:t>
            </a:r>
            <a:endParaRPr lang="en-ZA" sz="16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869" y="6021668"/>
            <a:ext cx="8286808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This is the Status Bar</a:t>
            </a:r>
            <a:endParaRPr lang="en-ZA" sz="16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7015" y="1008300"/>
            <a:ext cx="2238679" cy="2720552"/>
          </a:xfrm>
          <a:prstGeom prst="rect">
            <a:avLst/>
          </a:prstGeom>
          <a:solidFill>
            <a:schemeClr val="accent1">
              <a:lumMod val="20000"/>
              <a:lumOff val="80000"/>
              <a:alpha val="38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 sz="1600" dirty="0" smtClean="0">
              <a:solidFill>
                <a:schemeClr val="tx2"/>
              </a:solidFill>
            </a:endParaRPr>
          </a:p>
          <a:p>
            <a:pPr algn="ctr"/>
            <a:endParaRPr lang="en-ZA" sz="1600" dirty="0">
              <a:solidFill>
                <a:schemeClr val="tx2"/>
              </a:solidFill>
            </a:endParaRPr>
          </a:p>
          <a:p>
            <a:pPr algn="ctr"/>
            <a:endParaRPr lang="en-ZA" sz="1600" dirty="0" smtClean="0">
              <a:solidFill>
                <a:schemeClr val="tx2"/>
              </a:solidFill>
            </a:endParaRPr>
          </a:p>
          <a:p>
            <a:pPr algn="ctr"/>
            <a:endParaRPr lang="en-ZA" sz="1600" dirty="0">
              <a:solidFill>
                <a:schemeClr val="tx2"/>
              </a:solidFill>
            </a:endParaRPr>
          </a:p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This is the</a:t>
            </a:r>
          </a:p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Layer Management</a:t>
            </a:r>
          </a:p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And Control</a:t>
            </a:r>
          </a:p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Panel</a:t>
            </a:r>
            <a:endParaRPr lang="en-ZA" sz="16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6911" y="3764477"/>
            <a:ext cx="2238679" cy="2206831"/>
          </a:xfrm>
          <a:prstGeom prst="rect">
            <a:avLst/>
          </a:prstGeom>
          <a:solidFill>
            <a:schemeClr val="accent1">
              <a:lumMod val="20000"/>
              <a:lumOff val="80000"/>
              <a:alpha val="38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This is the</a:t>
            </a:r>
          </a:p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Information</a:t>
            </a:r>
          </a:p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Panel</a:t>
            </a:r>
            <a:endParaRPr lang="en-ZA" sz="16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620" y="1007422"/>
            <a:ext cx="5959614" cy="4942116"/>
          </a:xfrm>
          <a:prstGeom prst="rect">
            <a:avLst/>
          </a:prstGeom>
          <a:solidFill>
            <a:schemeClr val="accent1">
              <a:lumMod val="20000"/>
              <a:lumOff val="80000"/>
              <a:alpha val="38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This is the </a:t>
            </a:r>
          </a:p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Map and Content Window</a:t>
            </a:r>
            <a:endParaRPr lang="en-ZA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5880" t="28572" r="17290" b="5127"/>
          <a:stretch>
            <a:fillRect/>
          </a:stretch>
        </p:blipFill>
        <p:spPr bwMode="auto">
          <a:xfrm>
            <a:off x="0" y="840658"/>
            <a:ext cx="8793866" cy="601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5880" t="19309" r="17290" b="76033"/>
          <a:stretch>
            <a:fillRect/>
          </a:stretch>
        </p:blipFill>
        <p:spPr bwMode="auto">
          <a:xfrm>
            <a:off x="2047" y="447360"/>
            <a:ext cx="8793866" cy="4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7222" y="608499"/>
            <a:ext cx="8286808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600" dirty="0" smtClean="0">
                <a:solidFill>
                  <a:schemeClr val="tx2"/>
                </a:solidFill>
              </a:rPr>
              <a:t>This is the Title Bar</a:t>
            </a:r>
            <a:endParaRPr lang="en-ZA" sz="16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869" y="6021668"/>
            <a:ext cx="8286808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This is the Status Bar</a:t>
            </a:r>
            <a:endParaRPr lang="en-ZA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16121" t="28685" r="17290" b="5487"/>
          <a:stretch>
            <a:fillRect/>
          </a:stretch>
        </p:blipFill>
        <p:spPr bwMode="auto">
          <a:xfrm>
            <a:off x="-1" y="855023"/>
            <a:ext cx="8804190" cy="6002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5880" t="19309" r="17290" b="76033"/>
          <a:stretch>
            <a:fillRect/>
          </a:stretch>
        </p:blipFill>
        <p:spPr bwMode="auto">
          <a:xfrm>
            <a:off x="2047" y="447360"/>
            <a:ext cx="8793866" cy="4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01881" y="608499"/>
            <a:ext cx="8344024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600" dirty="0" smtClean="0">
                <a:solidFill>
                  <a:schemeClr val="tx2"/>
                </a:solidFill>
              </a:rPr>
              <a:t>This is a View of an Expanded Map or Content Window</a:t>
            </a:r>
            <a:endParaRPr lang="en-ZA" sz="16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1881" y="6069168"/>
            <a:ext cx="8365796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This is the Status Bar</a:t>
            </a:r>
            <a:endParaRPr lang="en-ZA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16895" t="30746" r="57682" b="13167"/>
          <a:stretch>
            <a:fillRect/>
          </a:stretch>
        </p:blipFill>
        <p:spPr bwMode="auto">
          <a:xfrm>
            <a:off x="3230088" y="1745663"/>
            <a:ext cx="2766938" cy="4210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 l="1061" t="22371" r="79718" b="48096"/>
          <a:stretch>
            <a:fillRect/>
          </a:stretch>
        </p:blipFill>
        <p:spPr bwMode="auto">
          <a:xfrm>
            <a:off x="3360716" y="2707547"/>
            <a:ext cx="1757548" cy="1971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 l="17012" t="30746" r="56655" b="13167"/>
          <a:stretch>
            <a:fillRect/>
          </a:stretch>
        </p:blipFill>
        <p:spPr bwMode="auto">
          <a:xfrm>
            <a:off x="201875" y="1745673"/>
            <a:ext cx="2867205" cy="42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6895" t="30746" r="57682" b="13167"/>
          <a:stretch>
            <a:fillRect/>
          </a:stretch>
        </p:blipFill>
        <p:spPr bwMode="auto">
          <a:xfrm>
            <a:off x="6161314" y="1743683"/>
            <a:ext cx="2766938" cy="4210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 l="23247" t="30746" r="72827" b="62744"/>
          <a:stretch>
            <a:fillRect/>
          </a:stretch>
        </p:blipFill>
        <p:spPr bwMode="auto">
          <a:xfrm>
            <a:off x="6804559" y="1743693"/>
            <a:ext cx="498765" cy="48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22478" t="34253" r="72503" b="62267"/>
          <a:stretch>
            <a:fillRect/>
          </a:stretch>
        </p:blipFill>
        <p:spPr bwMode="auto">
          <a:xfrm>
            <a:off x="2698711" y="545556"/>
            <a:ext cx="546265" cy="261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7" name="Group 16"/>
          <p:cNvGrpSpPr/>
          <p:nvPr/>
        </p:nvGrpSpPr>
        <p:grpSpPr>
          <a:xfrm>
            <a:off x="2736376" y="641445"/>
            <a:ext cx="470840" cy="163094"/>
            <a:chOff x="3951027" y="648269"/>
            <a:chExt cx="470840" cy="163094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6565" t="35591" r="72871" b="62267"/>
            <a:stretch>
              <a:fillRect/>
            </a:stretch>
          </p:blipFill>
          <p:spPr bwMode="auto">
            <a:xfrm>
              <a:off x="3951027" y="648269"/>
              <a:ext cx="61415" cy="160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6565" t="35591" r="72871" b="62267"/>
            <a:stretch>
              <a:fillRect/>
            </a:stretch>
          </p:blipFill>
          <p:spPr bwMode="auto">
            <a:xfrm>
              <a:off x="4014715" y="648269"/>
              <a:ext cx="61415" cy="160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6565" t="35591" r="72871" b="62267"/>
            <a:stretch>
              <a:fillRect/>
            </a:stretch>
          </p:blipFill>
          <p:spPr bwMode="auto">
            <a:xfrm>
              <a:off x="4071579" y="648269"/>
              <a:ext cx="61415" cy="160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6565" t="35591" r="72871" b="62267"/>
            <a:stretch>
              <a:fillRect/>
            </a:stretch>
          </p:blipFill>
          <p:spPr bwMode="auto">
            <a:xfrm>
              <a:off x="4135267" y="648269"/>
              <a:ext cx="61415" cy="160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6565" t="35591" r="72871" b="62267"/>
            <a:stretch>
              <a:fillRect/>
            </a:stretch>
          </p:blipFill>
          <p:spPr bwMode="auto">
            <a:xfrm>
              <a:off x="4192131" y="648269"/>
              <a:ext cx="61415" cy="160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6565" t="35591" r="72871" b="62267"/>
            <a:stretch>
              <a:fillRect/>
            </a:stretch>
          </p:blipFill>
          <p:spPr bwMode="auto">
            <a:xfrm>
              <a:off x="4248995" y="648269"/>
              <a:ext cx="61415" cy="160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6565" t="35591" r="72871" b="62267"/>
            <a:stretch>
              <a:fillRect/>
            </a:stretch>
          </p:blipFill>
          <p:spPr bwMode="auto">
            <a:xfrm>
              <a:off x="4303588" y="650544"/>
              <a:ext cx="61415" cy="160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6565" t="35591" r="72871" b="62267"/>
            <a:stretch>
              <a:fillRect/>
            </a:stretch>
          </p:blipFill>
          <p:spPr bwMode="auto">
            <a:xfrm>
              <a:off x="4360452" y="650544"/>
              <a:ext cx="61415" cy="160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8" name="TextBox 17"/>
          <p:cNvSpPr txBox="1"/>
          <p:nvPr/>
        </p:nvSpPr>
        <p:spPr>
          <a:xfrm>
            <a:off x="2756846" y="586853"/>
            <a:ext cx="443553" cy="1296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ZA" sz="800" b="1" dirty="0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Tools</a:t>
            </a:r>
            <a:endParaRPr lang="en-ZA" sz="800" b="1" dirty="0">
              <a:solidFill>
                <a:schemeClr val="tx2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313927" y="2004080"/>
            <a:ext cx="546265" cy="261257"/>
            <a:chOff x="3922460" y="568303"/>
            <a:chExt cx="546265" cy="261257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2478" t="34253" r="72503" b="62267"/>
            <a:stretch>
              <a:fillRect/>
            </a:stretch>
          </p:blipFill>
          <p:spPr bwMode="auto">
            <a:xfrm>
              <a:off x="3922460" y="568303"/>
              <a:ext cx="546265" cy="26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0" name="Group 19"/>
            <p:cNvGrpSpPr/>
            <p:nvPr/>
          </p:nvGrpSpPr>
          <p:grpSpPr>
            <a:xfrm>
              <a:off x="3960125" y="664192"/>
              <a:ext cx="470840" cy="163094"/>
              <a:chOff x="3951027" y="648269"/>
              <a:chExt cx="470840" cy="163094"/>
            </a:xfrm>
          </p:grpSpPr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6565" t="35591" r="72871" b="62267"/>
              <a:stretch>
                <a:fillRect/>
              </a:stretch>
            </p:blipFill>
            <p:spPr bwMode="auto">
              <a:xfrm>
                <a:off x="3951027" y="648269"/>
                <a:ext cx="61415" cy="1608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6565" t="35591" r="72871" b="62267"/>
              <a:stretch>
                <a:fillRect/>
              </a:stretch>
            </p:blipFill>
            <p:spPr bwMode="auto">
              <a:xfrm>
                <a:off x="4014715" y="648269"/>
                <a:ext cx="61415" cy="1608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6565" t="35591" r="72871" b="62267"/>
              <a:stretch>
                <a:fillRect/>
              </a:stretch>
            </p:blipFill>
            <p:spPr bwMode="auto">
              <a:xfrm>
                <a:off x="4071579" y="648269"/>
                <a:ext cx="61415" cy="1608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6565" t="35591" r="72871" b="62267"/>
              <a:stretch>
                <a:fillRect/>
              </a:stretch>
            </p:blipFill>
            <p:spPr bwMode="auto">
              <a:xfrm>
                <a:off x="4135267" y="648269"/>
                <a:ext cx="61415" cy="1608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5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6565" t="35591" r="72871" b="62267"/>
              <a:stretch>
                <a:fillRect/>
              </a:stretch>
            </p:blipFill>
            <p:spPr bwMode="auto">
              <a:xfrm>
                <a:off x="4192131" y="648269"/>
                <a:ext cx="61415" cy="1608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6565" t="35591" r="72871" b="62267"/>
              <a:stretch>
                <a:fillRect/>
              </a:stretch>
            </p:blipFill>
            <p:spPr bwMode="auto">
              <a:xfrm>
                <a:off x="4248995" y="648269"/>
                <a:ext cx="61415" cy="1608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6565" t="35591" r="72871" b="62267"/>
              <a:stretch>
                <a:fillRect/>
              </a:stretch>
            </p:blipFill>
            <p:spPr bwMode="auto">
              <a:xfrm>
                <a:off x="4303588" y="650544"/>
                <a:ext cx="61415" cy="1608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8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6565" t="35591" r="72871" b="62267"/>
              <a:stretch>
                <a:fillRect/>
              </a:stretch>
            </p:blipFill>
            <p:spPr bwMode="auto">
              <a:xfrm>
                <a:off x="4360452" y="650544"/>
                <a:ext cx="61415" cy="1608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9" name="TextBox 28"/>
            <p:cNvSpPr txBox="1"/>
            <p:nvPr/>
          </p:nvSpPr>
          <p:spPr>
            <a:xfrm>
              <a:off x="3980595" y="609600"/>
              <a:ext cx="443553" cy="1296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ZA" sz="800" b="1" dirty="0" smtClean="0">
                  <a:solidFill>
                    <a:schemeClr val="tx2"/>
                  </a:solidFill>
                  <a:latin typeface="Microsoft Sans Serif" pitchFamily="34" charset="0"/>
                  <a:cs typeface="Microsoft Sans Serif" pitchFamily="34" charset="0"/>
                </a:rPr>
                <a:t>Tools</a:t>
              </a:r>
              <a:endParaRPr lang="en-ZA" sz="800" b="1" dirty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294702" y="2513624"/>
            <a:ext cx="443553" cy="1296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ZA" sz="800" b="1" dirty="0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Tools</a:t>
            </a:r>
            <a:endParaRPr lang="en-ZA" sz="800" b="1" dirty="0">
              <a:solidFill>
                <a:schemeClr val="tx2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302828" y="2710542"/>
            <a:ext cx="1774372" cy="106680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ZA" sz="900" u="sng" dirty="0" smtClean="0">
                <a:solidFill>
                  <a:schemeClr val="tx2"/>
                </a:solidFill>
              </a:rPr>
              <a:t>Search this viewport for meta-data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u="sng" dirty="0" smtClean="0">
                <a:solidFill>
                  <a:schemeClr val="tx2"/>
                </a:solidFill>
              </a:rPr>
              <a:t>List My Favourite Maps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u="sng" dirty="0" smtClean="0">
                <a:solidFill>
                  <a:schemeClr val="tx2"/>
                </a:solidFill>
              </a:rPr>
              <a:t>View Map Meta-Data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endParaRPr lang="en-ZA" sz="900" u="sng" dirty="0">
              <a:solidFill>
                <a:schemeClr val="tx2"/>
              </a:solidFill>
            </a:endParaRPr>
          </a:p>
        </p:txBody>
      </p:sp>
      <p:pic>
        <p:nvPicPr>
          <p:cNvPr id="33" name="Picture 32"/>
          <p:cNvPicPr>
            <a:picLocks noChangeAspect="1" noChangeArrowheads="1"/>
          </p:cNvPicPr>
          <p:nvPr/>
        </p:nvPicPr>
        <p:blipFill>
          <a:blip r:embed="rId5" cstate="print"/>
          <a:srcRect l="3214" t="44714" r="77143" b="40608"/>
          <a:stretch>
            <a:fillRect/>
          </a:stretch>
        </p:blipFill>
        <p:spPr bwMode="auto">
          <a:xfrm>
            <a:off x="304800" y="3929743"/>
            <a:ext cx="1796143" cy="979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4" cstate="print"/>
          <a:srcRect l="17012" t="37071" r="65447" b="48289"/>
          <a:stretch>
            <a:fillRect/>
          </a:stretch>
        </p:blipFill>
        <p:spPr bwMode="auto">
          <a:xfrm>
            <a:off x="201874" y="2416619"/>
            <a:ext cx="1909954" cy="1099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 cstate="print"/>
          <a:srcRect l="16895" t="40265" r="64774" b="56835"/>
          <a:stretch>
            <a:fillRect/>
          </a:stretch>
        </p:blipFill>
        <p:spPr bwMode="auto">
          <a:xfrm>
            <a:off x="182085" y="3701140"/>
            <a:ext cx="1995055" cy="217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 cstate="print"/>
          <a:srcRect l="16895" t="40265" r="64774" b="56835"/>
          <a:stretch>
            <a:fillRect/>
          </a:stretch>
        </p:blipFill>
        <p:spPr bwMode="auto">
          <a:xfrm>
            <a:off x="192970" y="2209797"/>
            <a:ext cx="1995055" cy="217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TextBox 36"/>
          <p:cNvSpPr txBox="1"/>
          <p:nvPr/>
        </p:nvSpPr>
        <p:spPr>
          <a:xfrm>
            <a:off x="361988" y="2252367"/>
            <a:ext cx="781012" cy="1642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ZA" sz="800" b="1" dirty="0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Current Layers</a:t>
            </a:r>
            <a:endParaRPr lang="en-ZA" sz="800" b="1" dirty="0">
              <a:solidFill>
                <a:schemeClr val="tx2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0216" y="3743710"/>
            <a:ext cx="704809" cy="1533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ZA" sz="800" b="1" dirty="0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Legend</a:t>
            </a:r>
            <a:endParaRPr lang="en-ZA" sz="800" b="1" dirty="0">
              <a:solidFill>
                <a:schemeClr val="tx2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5880" t="28572" r="17290" b="5127"/>
          <a:stretch>
            <a:fillRect/>
          </a:stretch>
        </p:blipFill>
        <p:spPr bwMode="auto">
          <a:xfrm>
            <a:off x="0" y="840658"/>
            <a:ext cx="8793866" cy="601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5880" t="19309" r="17290" b="76033"/>
          <a:stretch>
            <a:fillRect/>
          </a:stretch>
        </p:blipFill>
        <p:spPr bwMode="auto">
          <a:xfrm>
            <a:off x="2047" y="447360"/>
            <a:ext cx="8793866" cy="4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7222" y="608499"/>
            <a:ext cx="8286808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600" dirty="0" smtClean="0">
                <a:solidFill>
                  <a:schemeClr val="tx2"/>
                </a:solidFill>
              </a:rPr>
              <a:t>This is the Title Bar</a:t>
            </a:r>
            <a:endParaRPr lang="en-ZA" sz="16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869" y="6021668"/>
            <a:ext cx="8286808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Status Bar</a:t>
            </a:r>
            <a:endParaRPr lang="en-ZA" sz="1600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4799" y="2253342"/>
            <a:ext cx="2111829" cy="94705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2721427" y="2569028"/>
            <a:ext cx="435429" cy="52251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7206340" y="3004457"/>
            <a:ext cx="435429" cy="52251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ectangle 8"/>
          <p:cNvSpPr/>
          <p:nvPr/>
        </p:nvSpPr>
        <p:spPr>
          <a:xfrm>
            <a:off x="6411681" y="5083628"/>
            <a:ext cx="435429" cy="52251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ectangle 9"/>
          <p:cNvSpPr/>
          <p:nvPr/>
        </p:nvSpPr>
        <p:spPr>
          <a:xfrm>
            <a:off x="4267194" y="5192485"/>
            <a:ext cx="1480463" cy="52251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ectangle 10"/>
          <p:cNvSpPr/>
          <p:nvPr/>
        </p:nvSpPr>
        <p:spPr>
          <a:xfrm>
            <a:off x="283027" y="1796141"/>
            <a:ext cx="2188029" cy="142603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ZA" sz="900" u="sng" dirty="0" smtClean="0">
                <a:solidFill>
                  <a:schemeClr val="tx2"/>
                </a:solidFill>
              </a:rPr>
              <a:t>1. </a:t>
            </a:r>
            <a:r>
              <a:rPr lang="en-ZA" sz="900" u="sng" dirty="0" err="1" smtClean="0">
                <a:solidFill>
                  <a:schemeClr val="tx2"/>
                </a:solidFill>
              </a:rPr>
              <a:t>Tsitsikamma</a:t>
            </a:r>
            <a:r>
              <a:rPr lang="en-ZA" sz="900" u="sng" dirty="0" smtClean="0">
                <a:solidFill>
                  <a:schemeClr val="tx2"/>
                </a:solidFill>
              </a:rPr>
              <a:t> Marine Census …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u="sng" dirty="0" smtClean="0">
                <a:solidFill>
                  <a:schemeClr val="tx2"/>
                </a:solidFill>
              </a:rPr>
              <a:t>2. </a:t>
            </a:r>
            <a:r>
              <a:rPr lang="en-ZA" sz="900" u="sng" dirty="0" err="1" smtClean="0">
                <a:solidFill>
                  <a:schemeClr val="tx2"/>
                </a:solidFill>
              </a:rPr>
              <a:t>Algoa</a:t>
            </a:r>
            <a:r>
              <a:rPr lang="en-ZA" sz="900" u="sng" dirty="0" smtClean="0">
                <a:solidFill>
                  <a:schemeClr val="tx2"/>
                </a:solidFill>
              </a:rPr>
              <a:t> Bay Marine Census …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u="sng" dirty="0" smtClean="0">
                <a:solidFill>
                  <a:schemeClr val="tx2"/>
                </a:solidFill>
              </a:rPr>
              <a:t>3. Mid Orange River Census …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u="sng" dirty="0" smtClean="0">
                <a:solidFill>
                  <a:schemeClr val="tx2"/>
                </a:solidFill>
              </a:rPr>
              <a:t>4. Lower Orange River Census …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u="sng" dirty="0" smtClean="0">
                <a:solidFill>
                  <a:schemeClr val="tx2"/>
                </a:solidFill>
              </a:rPr>
              <a:t>5. Upper Orange River Census …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endParaRPr lang="en-ZA" sz="900" u="sng" dirty="0">
              <a:solidFill>
                <a:schemeClr val="tx2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 l="16895" t="40265" r="64774" b="56835"/>
          <a:stretch>
            <a:fillRect/>
          </a:stretch>
        </p:blipFill>
        <p:spPr bwMode="auto">
          <a:xfrm>
            <a:off x="138538" y="1523997"/>
            <a:ext cx="2394084" cy="26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304800" y="1566567"/>
            <a:ext cx="917003" cy="1751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 anchor="ctr">
            <a:noAutofit/>
          </a:bodyPr>
          <a:lstStyle/>
          <a:p>
            <a:r>
              <a:rPr lang="en-ZA" sz="800" b="1" dirty="0" err="1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GeoRSS</a:t>
            </a:r>
            <a:r>
              <a:rPr lang="en-ZA" sz="800" b="1" dirty="0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 Result</a:t>
            </a:r>
            <a:endParaRPr lang="en-ZA" sz="800" b="1" dirty="0">
              <a:solidFill>
                <a:schemeClr val="tx2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0115" y="2372111"/>
            <a:ext cx="2090058" cy="186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 anchor="ctr">
            <a:noAutofit/>
          </a:bodyPr>
          <a:lstStyle/>
          <a:p>
            <a:r>
              <a:rPr lang="en-ZA" sz="800" b="1" dirty="0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3. Mid Orange River Census …</a:t>
            </a:r>
            <a:endParaRPr lang="en-ZA" sz="800" b="1" dirty="0">
              <a:solidFill>
                <a:schemeClr val="tx2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3028" y="3537856"/>
            <a:ext cx="2166258" cy="242751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ZA" sz="900" u="sng" dirty="0" smtClean="0">
                <a:solidFill>
                  <a:schemeClr val="tx2"/>
                </a:solidFill>
              </a:rPr>
              <a:t>Go to full meta-data record in the portal</a:t>
            </a:r>
          </a:p>
          <a:p>
            <a:endParaRPr lang="en-ZA" sz="900" u="sng" dirty="0" smtClean="0">
              <a:solidFill>
                <a:schemeClr val="tx2"/>
              </a:solidFill>
            </a:endParaRP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b="1" dirty="0" smtClean="0">
                <a:solidFill>
                  <a:schemeClr val="tx2"/>
                </a:solidFill>
              </a:rPr>
              <a:t>Author</a:t>
            </a:r>
            <a:r>
              <a:rPr lang="en-ZA" sz="900" dirty="0" smtClean="0">
                <a:solidFill>
                  <a:schemeClr val="tx2"/>
                </a:solidFill>
              </a:rPr>
              <a:t>: </a:t>
            </a:r>
            <a:r>
              <a:rPr lang="en-ZA" sz="900" u="sng" dirty="0" smtClean="0">
                <a:solidFill>
                  <a:schemeClr val="tx2"/>
                </a:solidFill>
              </a:rPr>
              <a:t>JJ Scientist</a:t>
            </a:r>
          </a:p>
          <a:p>
            <a:r>
              <a:rPr lang="en-ZA" sz="900" b="1" dirty="0" smtClean="0">
                <a:solidFill>
                  <a:schemeClr val="tx2"/>
                </a:solidFill>
              </a:rPr>
              <a:t>Date of Publication</a:t>
            </a:r>
            <a:r>
              <a:rPr lang="en-ZA" sz="900" dirty="0" smtClean="0">
                <a:solidFill>
                  <a:schemeClr val="tx2"/>
                </a:solidFill>
              </a:rPr>
              <a:t>: 10 January 2009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b="1" dirty="0" smtClean="0">
                <a:solidFill>
                  <a:schemeClr val="tx2"/>
                </a:solidFill>
              </a:rPr>
              <a:t>Abstract</a:t>
            </a:r>
            <a:r>
              <a:rPr lang="en-ZA" sz="900" dirty="0" smtClean="0">
                <a:solidFill>
                  <a:schemeClr val="tx2"/>
                </a:solidFill>
              </a:rPr>
              <a:t>: </a:t>
            </a:r>
            <a:r>
              <a:rPr lang="en-ZA" sz="900" dirty="0" err="1" smtClean="0">
                <a:solidFill>
                  <a:schemeClr val="tx2"/>
                </a:solidFill>
              </a:rPr>
              <a:t>Lorem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ipsum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dolor</a:t>
            </a:r>
            <a:r>
              <a:rPr lang="en-ZA" sz="900" dirty="0" smtClean="0">
                <a:solidFill>
                  <a:schemeClr val="tx2"/>
                </a:solidFill>
              </a:rPr>
              <a:t> sit </a:t>
            </a:r>
            <a:r>
              <a:rPr lang="en-ZA" sz="900" dirty="0" err="1" smtClean="0">
                <a:solidFill>
                  <a:schemeClr val="tx2"/>
                </a:solidFill>
              </a:rPr>
              <a:t>amet</a:t>
            </a:r>
            <a:r>
              <a:rPr lang="en-ZA" sz="900" dirty="0" smtClean="0">
                <a:solidFill>
                  <a:schemeClr val="tx2"/>
                </a:solidFill>
              </a:rPr>
              <a:t>, </a:t>
            </a:r>
            <a:r>
              <a:rPr lang="en-ZA" sz="900" dirty="0" err="1" smtClean="0">
                <a:solidFill>
                  <a:schemeClr val="tx2"/>
                </a:solidFill>
              </a:rPr>
              <a:t>consectetur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adipisicing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elit</a:t>
            </a:r>
            <a:r>
              <a:rPr lang="en-ZA" sz="900" dirty="0" smtClean="0">
                <a:solidFill>
                  <a:schemeClr val="tx2"/>
                </a:solidFill>
              </a:rPr>
              <a:t>, sed do </a:t>
            </a:r>
            <a:r>
              <a:rPr lang="en-ZA" sz="900" dirty="0" err="1" smtClean="0">
                <a:solidFill>
                  <a:schemeClr val="tx2"/>
                </a:solidFill>
              </a:rPr>
              <a:t>eiusmod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tempor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incididunt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ut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labore</a:t>
            </a:r>
            <a:r>
              <a:rPr lang="en-ZA" sz="900" dirty="0" smtClean="0">
                <a:solidFill>
                  <a:schemeClr val="tx2"/>
                </a:solidFill>
              </a:rPr>
              <a:t> et </a:t>
            </a:r>
            <a:r>
              <a:rPr lang="en-ZA" sz="900" dirty="0" err="1" smtClean="0">
                <a:solidFill>
                  <a:schemeClr val="tx2"/>
                </a:solidFill>
              </a:rPr>
              <a:t>dolore</a:t>
            </a:r>
            <a:r>
              <a:rPr lang="en-ZA" sz="900" dirty="0" smtClean="0">
                <a:solidFill>
                  <a:schemeClr val="tx2"/>
                </a:solidFill>
              </a:rPr>
              <a:t> magna </a:t>
            </a:r>
            <a:r>
              <a:rPr lang="en-ZA" sz="900" dirty="0" err="1" smtClean="0">
                <a:solidFill>
                  <a:schemeClr val="tx2"/>
                </a:solidFill>
              </a:rPr>
              <a:t>aliqua</a:t>
            </a:r>
            <a:r>
              <a:rPr lang="en-ZA" sz="900" dirty="0" smtClean="0">
                <a:solidFill>
                  <a:schemeClr val="tx2"/>
                </a:solidFill>
              </a:rPr>
              <a:t>. </a:t>
            </a:r>
            <a:r>
              <a:rPr lang="en-ZA" sz="900" dirty="0" err="1" smtClean="0">
                <a:solidFill>
                  <a:schemeClr val="tx2"/>
                </a:solidFill>
              </a:rPr>
              <a:t>Ut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enim</a:t>
            </a:r>
            <a:r>
              <a:rPr lang="en-ZA" sz="900" dirty="0" smtClean="0">
                <a:solidFill>
                  <a:schemeClr val="tx2"/>
                </a:solidFill>
              </a:rPr>
              <a:t> ad minim </a:t>
            </a:r>
            <a:r>
              <a:rPr lang="en-ZA" sz="900" dirty="0" err="1" smtClean="0">
                <a:solidFill>
                  <a:schemeClr val="tx2"/>
                </a:solidFill>
              </a:rPr>
              <a:t>veniam</a:t>
            </a:r>
            <a:r>
              <a:rPr lang="en-ZA" sz="900" dirty="0" smtClean="0">
                <a:solidFill>
                  <a:schemeClr val="tx2"/>
                </a:solidFill>
              </a:rPr>
              <a:t>, </a:t>
            </a:r>
            <a:r>
              <a:rPr lang="en-ZA" sz="900" dirty="0" err="1" smtClean="0">
                <a:solidFill>
                  <a:schemeClr val="tx2"/>
                </a:solidFill>
              </a:rPr>
              <a:t>quis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nostrud</a:t>
            </a:r>
            <a:r>
              <a:rPr lang="en-ZA" sz="900" dirty="0" smtClean="0">
                <a:solidFill>
                  <a:schemeClr val="tx2"/>
                </a:solidFill>
              </a:rPr>
              <a:t> exercitation </a:t>
            </a:r>
            <a:r>
              <a:rPr lang="en-ZA" sz="900" dirty="0" err="1" smtClean="0">
                <a:solidFill>
                  <a:schemeClr val="tx2"/>
                </a:solidFill>
              </a:rPr>
              <a:t>ullamco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laboris</a:t>
            </a:r>
            <a:r>
              <a:rPr lang="en-ZA" sz="900" dirty="0" smtClean="0">
                <a:solidFill>
                  <a:schemeClr val="tx2"/>
                </a:solidFill>
              </a:rPr>
              <a:t> nisi </a:t>
            </a:r>
            <a:r>
              <a:rPr lang="en-ZA" sz="900" dirty="0" err="1" smtClean="0">
                <a:solidFill>
                  <a:schemeClr val="tx2"/>
                </a:solidFill>
              </a:rPr>
              <a:t>ut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aliquip</a:t>
            </a:r>
            <a:r>
              <a:rPr lang="en-ZA" sz="900" dirty="0" smtClean="0">
                <a:solidFill>
                  <a:schemeClr val="tx2"/>
                </a:solidFill>
              </a:rPr>
              <a:t> ex ea </a:t>
            </a:r>
            <a:r>
              <a:rPr lang="en-ZA" sz="900" dirty="0" err="1" smtClean="0">
                <a:solidFill>
                  <a:schemeClr val="tx2"/>
                </a:solidFill>
              </a:rPr>
              <a:t>commodo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consequat</a:t>
            </a:r>
            <a:r>
              <a:rPr lang="en-ZA" sz="900" dirty="0" smtClean="0">
                <a:solidFill>
                  <a:schemeClr val="tx2"/>
                </a:solidFill>
              </a:rPr>
              <a:t>. </a:t>
            </a:r>
            <a:r>
              <a:rPr lang="en-ZA" sz="900" dirty="0" err="1" smtClean="0">
                <a:solidFill>
                  <a:schemeClr val="tx2"/>
                </a:solidFill>
              </a:rPr>
              <a:t>Duis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aute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irure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dolor</a:t>
            </a:r>
            <a:r>
              <a:rPr lang="en-ZA" sz="900" dirty="0" smtClean="0">
                <a:solidFill>
                  <a:schemeClr val="tx2"/>
                </a:solidFill>
              </a:rPr>
              <a:t> in </a:t>
            </a:r>
            <a:r>
              <a:rPr lang="en-ZA" sz="900" dirty="0" err="1" smtClean="0">
                <a:solidFill>
                  <a:schemeClr val="tx2"/>
                </a:solidFill>
              </a:rPr>
              <a:t>reprehenderit</a:t>
            </a:r>
            <a:r>
              <a:rPr lang="en-ZA" sz="900" dirty="0" smtClean="0">
                <a:solidFill>
                  <a:schemeClr val="tx2"/>
                </a:solidFill>
              </a:rPr>
              <a:t> in </a:t>
            </a:r>
            <a:r>
              <a:rPr lang="en-ZA" sz="900" dirty="0" err="1" smtClean="0">
                <a:solidFill>
                  <a:schemeClr val="tx2"/>
                </a:solidFill>
              </a:rPr>
              <a:t>voluptate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velit</a:t>
            </a:r>
            <a:r>
              <a:rPr lang="en-ZA" sz="900" dirty="0" smtClean="0">
                <a:solidFill>
                  <a:schemeClr val="tx2"/>
                </a:solidFill>
              </a:rPr>
              <a:t> esse </a:t>
            </a:r>
            <a:r>
              <a:rPr lang="en-ZA" sz="900" dirty="0" err="1" smtClean="0">
                <a:solidFill>
                  <a:schemeClr val="tx2"/>
                </a:solidFill>
              </a:rPr>
              <a:t>cillum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dolore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eu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fugiat</a:t>
            </a:r>
            <a:r>
              <a:rPr lang="en-ZA" sz="900" dirty="0" smtClean="0">
                <a:solidFill>
                  <a:schemeClr val="tx2"/>
                </a:solidFill>
              </a:rPr>
              <a:t> nulla </a:t>
            </a:r>
            <a:r>
              <a:rPr lang="en-ZA" sz="900" dirty="0" err="1" smtClean="0">
                <a:solidFill>
                  <a:schemeClr val="tx2"/>
                </a:solidFill>
              </a:rPr>
              <a:t>pariatur</a:t>
            </a:r>
            <a:r>
              <a:rPr lang="en-ZA" sz="900" dirty="0" smtClean="0">
                <a:solidFill>
                  <a:schemeClr val="tx2"/>
                </a:solidFill>
              </a:rPr>
              <a:t>. </a:t>
            </a:r>
            <a:r>
              <a:rPr lang="en-ZA" sz="900" dirty="0" err="1" smtClean="0">
                <a:solidFill>
                  <a:schemeClr val="tx2"/>
                </a:solidFill>
              </a:rPr>
              <a:t>Excepteur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sint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occaecat</a:t>
            </a:r>
            <a:r>
              <a:rPr lang="en-ZA" sz="900" dirty="0" smtClean="0">
                <a:solidFill>
                  <a:schemeClr val="tx2"/>
                </a:solidFill>
              </a:rPr>
              <a:t> …</a:t>
            </a:r>
            <a:endParaRPr lang="en-ZA" sz="900" dirty="0">
              <a:solidFill>
                <a:schemeClr val="tx2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l="16895" t="40265" r="64774" b="56835"/>
          <a:stretch>
            <a:fillRect/>
          </a:stretch>
        </p:blipFill>
        <p:spPr bwMode="auto">
          <a:xfrm>
            <a:off x="138538" y="3254826"/>
            <a:ext cx="2394084" cy="26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293914" y="3308282"/>
            <a:ext cx="917003" cy="1751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 anchor="ctr">
            <a:noAutofit/>
          </a:bodyPr>
          <a:lstStyle/>
          <a:p>
            <a:r>
              <a:rPr lang="en-ZA" sz="800" b="1" dirty="0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Mid Orange River Census …</a:t>
            </a:r>
            <a:endParaRPr lang="en-ZA" sz="800" b="1" dirty="0">
              <a:solidFill>
                <a:schemeClr val="tx2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5880" t="28572" r="17290" b="5127"/>
          <a:stretch>
            <a:fillRect/>
          </a:stretch>
        </p:blipFill>
        <p:spPr bwMode="auto">
          <a:xfrm>
            <a:off x="0" y="840658"/>
            <a:ext cx="8793866" cy="601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5880" t="19309" r="17290" b="76033"/>
          <a:stretch>
            <a:fillRect/>
          </a:stretch>
        </p:blipFill>
        <p:spPr bwMode="auto">
          <a:xfrm>
            <a:off x="2047" y="447360"/>
            <a:ext cx="8793866" cy="4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7222" y="608499"/>
            <a:ext cx="8286808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600" dirty="0" smtClean="0">
                <a:solidFill>
                  <a:schemeClr val="tx2"/>
                </a:solidFill>
              </a:rPr>
              <a:t>This is the Title Bar</a:t>
            </a:r>
            <a:endParaRPr lang="en-ZA" sz="16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869" y="6021668"/>
            <a:ext cx="8286808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1600" dirty="0" smtClean="0">
                <a:solidFill>
                  <a:schemeClr val="tx2"/>
                </a:solidFill>
              </a:rPr>
              <a:t>Status Bar</a:t>
            </a:r>
            <a:endParaRPr lang="en-ZA" sz="1600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4799" y="2253342"/>
            <a:ext cx="2111829" cy="94705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2721427" y="2569028"/>
            <a:ext cx="435429" cy="52251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7206340" y="3004457"/>
            <a:ext cx="435429" cy="52251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ectangle 8"/>
          <p:cNvSpPr/>
          <p:nvPr/>
        </p:nvSpPr>
        <p:spPr>
          <a:xfrm>
            <a:off x="6411681" y="5083628"/>
            <a:ext cx="435429" cy="52251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ectangle 9"/>
          <p:cNvSpPr/>
          <p:nvPr/>
        </p:nvSpPr>
        <p:spPr>
          <a:xfrm>
            <a:off x="4267194" y="5192485"/>
            <a:ext cx="1480463" cy="52251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ectangle 10"/>
          <p:cNvSpPr/>
          <p:nvPr/>
        </p:nvSpPr>
        <p:spPr>
          <a:xfrm>
            <a:off x="283027" y="1796141"/>
            <a:ext cx="2188029" cy="142603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ZA" sz="900" u="sng" dirty="0" smtClean="0">
                <a:solidFill>
                  <a:schemeClr val="tx2"/>
                </a:solidFill>
              </a:rPr>
              <a:t>1. </a:t>
            </a:r>
            <a:r>
              <a:rPr lang="en-ZA" sz="900" u="sng" dirty="0" err="1" smtClean="0">
                <a:solidFill>
                  <a:schemeClr val="tx2"/>
                </a:solidFill>
              </a:rPr>
              <a:t>Tsitsikamma</a:t>
            </a:r>
            <a:r>
              <a:rPr lang="en-ZA" sz="900" u="sng" dirty="0" smtClean="0">
                <a:solidFill>
                  <a:schemeClr val="tx2"/>
                </a:solidFill>
              </a:rPr>
              <a:t> Marine Census …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u="sng" dirty="0" smtClean="0">
                <a:solidFill>
                  <a:schemeClr val="tx2"/>
                </a:solidFill>
              </a:rPr>
              <a:t>2. </a:t>
            </a:r>
            <a:r>
              <a:rPr lang="en-ZA" sz="900" u="sng" dirty="0" err="1" smtClean="0">
                <a:solidFill>
                  <a:schemeClr val="tx2"/>
                </a:solidFill>
              </a:rPr>
              <a:t>Algoa</a:t>
            </a:r>
            <a:r>
              <a:rPr lang="en-ZA" sz="900" u="sng" dirty="0" smtClean="0">
                <a:solidFill>
                  <a:schemeClr val="tx2"/>
                </a:solidFill>
              </a:rPr>
              <a:t> Bay Marine Census …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u="sng" dirty="0" smtClean="0">
                <a:solidFill>
                  <a:schemeClr val="tx2"/>
                </a:solidFill>
              </a:rPr>
              <a:t>3. Mid Orange River Census …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u="sng" dirty="0" smtClean="0">
                <a:solidFill>
                  <a:schemeClr val="tx2"/>
                </a:solidFill>
              </a:rPr>
              <a:t>4. Lower Orange River Census …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u="sng" dirty="0" smtClean="0">
                <a:solidFill>
                  <a:schemeClr val="tx2"/>
                </a:solidFill>
              </a:rPr>
              <a:t>5. Upper Orange River Census …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endParaRPr lang="en-ZA" sz="900" u="sng" dirty="0">
              <a:solidFill>
                <a:schemeClr val="tx2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 l="16895" t="40265" r="64774" b="56835"/>
          <a:stretch>
            <a:fillRect/>
          </a:stretch>
        </p:blipFill>
        <p:spPr bwMode="auto">
          <a:xfrm>
            <a:off x="138538" y="1523997"/>
            <a:ext cx="2394084" cy="26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304800" y="1566567"/>
            <a:ext cx="917003" cy="1751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 anchor="ctr">
            <a:noAutofit/>
          </a:bodyPr>
          <a:lstStyle/>
          <a:p>
            <a:r>
              <a:rPr lang="en-ZA" sz="800" b="1" dirty="0" err="1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GeoRSS</a:t>
            </a:r>
            <a:r>
              <a:rPr lang="en-ZA" sz="800" b="1" dirty="0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 Result</a:t>
            </a:r>
            <a:endParaRPr lang="en-ZA" sz="800" b="1" dirty="0">
              <a:solidFill>
                <a:schemeClr val="tx2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0115" y="2372111"/>
            <a:ext cx="2090058" cy="186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 anchor="ctr">
            <a:noAutofit/>
          </a:bodyPr>
          <a:lstStyle/>
          <a:p>
            <a:r>
              <a:rPr lang="en-ZA" sz="800" b="1" dirty="0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3. Mid Orange River Census …</a:t>
            </a:r>
            <a:endParaRPr lang="en-ZA" sz="800" b="1" dirty="0">
              <a:solidFill>
                <a:schemeClr val="tx2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3028" y="3537856"/>
            <a:ext cx="2166258" cy="242751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b="1" dirty="0" smtClean="0">
                <a:solidFill>
                  <a:schemeClr val="tx2"/>
                </a:solidFill>
              </a:rPr>
              <a:t>Author</a:t>
            </a:r>
            <a:r>
              <a:rPr lang="en-ZA" sz="900" dirty="0" smtClean="0">
                <a:solidFill>
                  <a:schemeClr val="tx2"/>
                </a:solidFill>
              </a:rPr>
              <a:t>: </a:t>
            </a:r>
            <a:r>
              <a:rPr lang="en-ZA" sz="900" u="sng" dirty="0" smtClean="0">
                <a:solidFill>
                  <a:schemeClr val="tx2"/>
                </a:solidFill>
              </a:rPr>
              <a:t>JJ Scientist</a:t>
            </a:r>
          </a:p>
          <a:p>
            <a:r>
              <a:rPr lang="en-ZA" sz="900" b="1" dirty="0" smtClean="0">
                <a:solidFill>
                  <a:schemeClr val="tx2"/>
                </a:solidFill>
              </a:rPr>
              <a:t>Date of Publication</a:t>
            </a:r>
            <a:r>
              <a:rPr lang="en-ZA" sz="900" dirty="0" smtClean="0">
                <a:solidFill>
                  <a:schemeClr val="tx2"/>
                </a:solidFill>
              </a:rPr>
              <a:t>: 10 January 2009</a:t>
            </a:r>
          </a:p>
          <a:p>
            <a:endParaRPr lang="en-ZA" sz="900" u="sng" dirty="0">
              <a:solidFill>
                <a:schemeClr val="tx2"/>
              </a:solidFill>
            </a:endParaRPr>
          </a:p>
          <a:p>
            <a:r>
              <a:rPr lang="en-ZA" sz="900" b="1" dirty="0" smtClean="0">
                <a:solidFill>
                  <a:schemeClr val="tx2"/>
                </a:solidFill>
              </a:rPr>
              <a:t>Abstract</a:t>
            </a:r>
            <a:r>
              <a:rPr lang="en-ZA" sz="900" dirty="0" smtClean="0">
                <a:solidFill>
                  <a:schemeClr val="tx2"/>
                </a:solidFill>
              </a:rPr>
              <a:t>: </a:t>
            </a:r>
            <a:r>
              <a:rPr lang="en-ZA" sz="900" dirty="0" err="1" smtClean="0">
                <a:solidFill>
                  <a:schemeClr val="tx2"/>
                </a:solidFill>
              </a:rPr>
              <a:t>Lorem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ipsum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dolor</a:t>
            </a:r>
            <a:r>
              <a:rPr lang="en-ZA" sz="900" dirty="0" smtClean="0">
                <a:solidFill>
                  <a:schemeClr val="tx2"/>
                </a:solidFill>
              </a:rPr>
              <a:t> sit </a:t>
            </a:r>
            <a:r>
              <a:rPr lang="en-ZA" sz="900" dirty="0" err="1" smtClean="0">
                <a:solidFill>
                  <a:schemeClr val="tx2"/>
                </a:solidFill>
              </a:rPr>
              <a:t>amet</a:t>
            </a:r>
            <a:r>
              <a:rPr lang="en-ZA" sz="900" dirty="0" smtClean="0">
                <a:solidFill>
                  <a:schemeClr val="tx2"/>
                </a:solidFill>
              </a:rPr>
              <a:t>, </a:t>
            </a:r>
            <a:r>
              <a:rPr lang="en-ZA" sz="900" dirty="0" err="1" smtClean="0">
                <a:solidFill>
                  <a:schemeClr val="tx2"/>
                </a:solidFill>
              </a:rPr>
              <a:t>consectetur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adipisicing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elit</a:t>
            </a:r>
            <a:r>
              <a:rPr lang="en-ZA" sz="900" dirty="0" smtClean="0">
                <a:solidFill>
                  <a:schemeClr val="tx2"/>
                </a:solidFill>
              </a:rPr>
              <a:t>, sed do </a:t>
            </a:r>
            <a:r>
              <a:rPr lang="en-ZA" sz="900" dirty="0" err="1" smtClean="0">
                <a:solidFill>
                  <a:schemeClr val="tx2"/>
                </a:solidFill>
              </a:rPr>
              <a:t>eiusmod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tempor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incididunt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ut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labore</a:t>
            </a:r>
            <a:r>
              <a:rPr lang="en-ZA" sz="900" dirty="0" smtClean="0">
                <a:solidFill>
                  <a:schemeClr val="tx2"/>
                </a:solidFill>
              </a:rPr>
              <a:t> et </a:t>
            </a:r>
            <a:r>
              <a:rPr lang="en-ZA" sz="900" dirty="0" err="1" smtClean="0">
                <a:solidFill>
                  <a:schemeClr val="tx2"/>
                </a:solidFill>
              </a:rPr>
              <a:t>dolore</a:t>
            </a:r>
            <a:r>
              <a:rPr lang="en-ZA" sz="900" dirty="0" smtClean="0">
                <a:solidFill>
                  <a:schemeClr val="tx2"/>
                </a:solidFill>
              </a:rPr>
              <a:t> magna </a:t>
            </a:r>
            <a:r>
              <a:rPr lang="en-ZA" sz="900" dirty="0" err="1" smtClean="0">
                <a:solidFill>
                  <a:schemeClr val="tx2"/>
                </a:solidFill>
              </a:rPr>
              <a:t>aliqua</a:t>
            </a:r>
            <a:r>
              <a:rPr lang="en-ZA" sz="900" dirty="0" smtClean="0">
                <a:solidFill>
                  <a:schemeClr val="tx2"/>
                </a:solidFill>
              </a:rPr>
              <a:t>. </a:t>
            </a:r>
            <a:r>
              <a:rPr lang="en-ZA" sz="900" dirty="0" err="1" smtClean="0">
                <a:solidFill>
                  <a:schemeClr val="tx2"/>
                </a:solidFill>
              </a:rPr>
              <a:t>Ut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enim</a:t>
            </a:r>
            <a:r>
              <a:rPr lang="en-ZA" sz="900" dirty="0" smtClean="0">
                <a:solidFill>
                  <a:schemeClr val="tx2"/>
                </a:solidFill>
              </a:rPr>
              <a:t> ad minim </a:t>
            </a:r>
            <a:r>
              <a:rPr lang="en-ZA" sz="900" dirty="0" err="1" smtClean="0">
                <a:solidFill>
                  <a:schemeClr val="tx2"/>
                </a:solidFill>
              </a:rPr>
              <a:t>veniam</a:t>
            </a:r>
            <a:r>
              <a:rPr lang="en-ZA" sz="900" dirty="0" smtClean="0">
                <a:solidFill>
                  <a:schemeClr val="tx2"/>
                </a:solidFill>
              </a:rPr>
              <a:t>, </a:t>
            </a:r>
            <a:r>
              <a:rPr lang="en-ZA" sz="900" dirty="0" err="1" smtClean="0">
                <a:solidFill>
                  <a:schemeClr val="tx2"/>
                </a:solidFill>
              </a:rPr>
              <a:t>quis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nostrud</a:t>
            </a:r>
            <a:r>
              <a:rPr lang="en-ZA" sz="900" dirty="0" smtClean="0">
                <a:solidFill>
                  <a:schemeClr val="tx2"/>
                </a:solidFill>
              </a:rPr>
              <a:t> exercitation </a:t>
            </a:r>
            <a:r>
              <a:rPr lang="en-ZA" sz="900" dirty="0" err="1" smtClean="0">
                <a:solidFill>
                  <a:schemeClr val="tx2"/>
                </a:solidFill>
              </a:rPr>
              <a:t>ullamco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laboris</a:t>
            </a:r>
            <a:r>
              <a:rPr lang="en-ZA" sz="900" dirty="0" smtClean="0">
                <a:solidFill>
                  <a:schemeClr val="tx2"/>
                </a:solidFill>
              </a:rPr>
              <a:t> nisi </a:t>
            </a:r>
            <a:r>
              <a:rPr lang="en-ZA" sz="900" dirty="0" err="1" smtClean="0">
                <a:solidFill>
                  <a:schemeClr val="tx2"/>
                </a:solidFill>
              </a:rPr>
              <a:t>ut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aliquip</a:t>
            </a:r>
            <a:r>
              <a:rPr lang="en-ZA" sz="900" dirty="0" smtClean="0">
                <a:solidFill>
                  <a:schemeClr val="tx2"/>
                </a:solidFill>
              </a:rPr>
              <a:t> ex ea </a:t>
            </a:r>
            <a:r>
              <a:rPr lang="en-ZA" sz="900" dirty="0" err="1" smtClean="0">
                <a:solidFill>
                  <a:schemeClr val="tx2"/>
                </a:solidFill>
              </a:rPr>
              <a:t>commodo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consequat</a:t>
            </a:r>
            <a:r>
              <a:rPr lang="en-ZA" sz="900" dirty="0" smtClean="0">
                <a:solidFill>
                  <a:schemeClr val="tx2"/>
                </a:solidFill>
              </a:rPr>
              <a:t>. </a:t>
            </a:r>
            <a:r>
              <a:rPr lang="en-ZA" sz="900" dirty="0" err="1" smtClean="0">
                <a:solidFill>
                  <a:schemeClr val="tx2"/>
                </a:solidFill>
              </a:rPr>
              <a:t>Duis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aute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irure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dolor</a:t>
            </a:r>
            <a:r>
              <a:rPr lang="en-ZA" sz="900" dirty="0" smtClean="0">
                <a:solidFill>
                  <a:schemeClr val="tx2"/>
                </a:solidFill>
              </a:rPr>
              <a:t> in </a:t>
            </a:r>
            <a:r>
              <a:rPr lang="en-ZA" sz="900" dirty="0" err="1" smtClean="0">
                <a:solidFill>
                  <a:schemeClr val="tx2"/>
                </a:solidFill>
              </a:rPr>
              <a:t>reprehenderit</a:t>
            </a:r>
            <a:r>
              <a:rPr lang="en-ZA" sz="900" dirty="0" smtClean="0">
                <a:solidFill>
                  <a:schemeClr val="tx2"/>
                </a:solidFill>
              </a:rPr>
              <a:t> in </a:t>
            </a:r>
            <a:r>
              <a:rPr lang="en-ZA" sz="900" dirty="0" err="1" smtClean="0">
                <a:solidFill>
                  <a:schemeClr val="tx2"/>
                </a:solidFill>
              </a:rPr>
              <a:t>voluptate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velit</a:t>
            </a:r>
            <a:r>
              <a:rPr lang="en-ZA" sz="900" dirty="0" smtClean="0">
                <a:solidFill>
                  <a:schemeClr val="tx2"/>
                </a:solidFill>
              </a:rPr>
              <a:t> esse </a:t>
            </a:r>
            <a:r>
              <a:rPr lang="en-ZA" sz="900" dirty="0" err="1" smtClean="0">
                <a:solidFill>
                  <a:schemeClr val="tx2"/>
                </a:solidFill>
              </a:rPr>
              <a:t>cillum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dolore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eu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fugiat</a:t>
            </a:r>
            <a:r>
              <a:rPr lang="en-ZA" sz="900" dirty="0" smtClean="0">
                <a:solidFill>
                  <a:schemeClr val="tx2"/>
                </a:solidFill>
              </a:rPr>
              <a:t> nulla </a:t>
            </a:r>
            <a:r>
              <a:rPr lang="en-ZA" sz="900" dirty="0" err="1" smtClean="0">
                <a:solidFill>
                  <a:schemeClr val="tx2"/>
                </a:solidFill>
              </a:rPr>
              <a:t>pariatur</a:t>
            </a:r>
            <a:r>
              <a:rPr lang="en-ZA" sz="900" dirty="0" smtClean="0">
                <a:solidFill>
                  <a:schemeClr val="tx2"/>
                </a:solidFill>
              </a:rPr>
              <a:t>. </a:t>
            </a:r>
            <a:r>
              <a:rPr lang="en-ZA" sz="900" dirty="0" err="1" smtClean="0">
                <a:solidFill>
                  <a:schemeClr val="tx2"/>
                </a:solidFill>
              </a:rPr>
              <a:t>Excepteur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sint</a:t>
            </a:r>
            <a:r>
              <a:rPr lang="en-ZA" sz="900" dirty="0" smtClean="0">
                <a:solidFill>
                  <a:schemeClr val="tx2"/>
                </a:solidFill>
              </a:rPr>
              <a:t> </a:t>
            </a:r>
            <a:r>
              <a:rPr lang="en-ZA" sz="900" dirty="0" err="1" smtClean="0">
                <a:solidFill>
                  <a:schemeClr val="tx2"/>
                </a:solidFill>
              </a:rPr>
              <a:t>occaecat</a:t>
            </a:r>
            <a:r>
              <a:rPr lang="en-ZA" sz="900" dirty="0" smtClean="0">
                <a:solidFill>
                  <a:schemeClr val="tx2"/>
                </a:solidFill>
              </a:rPr>
              <a:t> …</a:t>
            </a:r>
          </a:p>
          <a:p>
            <a:endParaRPr lang="en-ZA" sz="900" u="sng" dirty="0" smtClean="0">
              <a:solidFill>
                <a:schemeClr val="tx2"/>
              </a:solidFill>
            </a:endParaRPr>
          </a:p>
          <a:p>
            <a:r>
              <a:rPr lang="en-ZA" sz="900" u="sng" dirty="0" smtClean="0">
                <a:solidFill>
                  <a:schemeClr val="tx2"/>
                </a:solidFill>
              </a:rPr>
              <a:t>Go to full meta-data record in the portal</a:t>
            </a:r>
          </a:p>
          <a:p>
            <a:endParaRPr lang="en-ZA" sz="900" u="sng" dirty="0" smtClean="0">
              <a:solidFill>
                <a:schemeClr val="tx2"/>
              </a:solidFill>
            </a:endParaRPr>
          </a:p>
          <a:p>
            <a:endParaRPr lang="en-ZA" sz="900" dirty="0">
              <a:solidFill>
                <a:schemeClr val="tx2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l="16895" t="40265" r="64774" b="56835"/>
          <a:stretch>
            <a:fillRect/>
          </a:stretch>
        </p:blipFill>
        <p:spPr bwMode="auto">
          <a:xfrm>
            <a:off x="138538" y="3254826"/>
            <a:ext cx="2394084" cy="26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293914" y="3308282"/>
            <a:ext cx="917003" cy="1751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 anchor="ctr">
            <a:noAutofit/>
          </a:bodyPr>
          <a:lstStyle/>
          <a:p>
            <a:r>
              <a:rPr lang="en-ZA" sz="800" b="1" dirty="0" smtClean="0">
                <a:solidFill>
                  <a:schemeClr val="tx2"/>
                </a:solidFill>
                <a:latin typeface="Microsoft Sans Serif" pitchFamily="34" charset="0"/>
                <a:cs typeface="Microsoft Sans Serif" pitchFamily="34" charset="0"/>
              </a:rPr>
              <a:t>Mid Orange River Census …</a:t>
            </a:r>
            <a:endParaRPr lang="en-ZA" sz="800" b="1" dirty="0">
              <a:solidFill>
                <a:schemeClr val="tx2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4" cstate="print"/>
          <a:srcRect l="79713" t="48353" r="18735" b="48104"/>
          <a:stretch>
            <a:fillRect/>
          </a:stretch>
        </p:blipFill>
        <p:spPr bwMode="auto">
          <a:xfrm>
            <a:off x="8387254" y="5549462"/>
            <a:ext cx="141890" cy="236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/>
          <a:srcRect l="47335" t="53154" r="32865" b="26437"/>
          <a:stretch>
            <a:fillRect/>
          </a:stretch>
        </p:blipFill>
        <p:spPr bwMode="auto">
          <a:xfrm>
            <a:off x="6495392" y="4114801"/>
            <a:ext cx="2017986" cy="1434662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20" name="Rectangle 19"/>
          <p:cNvSpPr/>
          <p:nvPr/>
        </p:nvSpPr>
        <p:spPr>
          <a:xfrm>
            <a:off x="6826469" y="4540469"/>
            <a:ext cx="1387365" cy="961697"/>
          </a:xfrm>
          <a:prstGeom prst="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17214" t="30705" r="18731" b="13935"/>
          <a:stretch>
            <a:fillRect/>
          </a:stretch>
        </p:blipFill>
        <p:spPr bwMode="auto">
          <a:xfrm>
            <a:off x="1414130" y="2360427"/>
            <a:ext cx="6528391" cy="389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3784</TotalTime>
  <Words>528</Words>
  <Application>Microsoft Office PowerPoint</Application>
  <PresentationFormat>On-screen Show (4:3)</PresentationFormat>
  <Paragraphs>128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User Requirements</vt:lpstr>
      <vt:lpstr>User Requirements Context</vt:lpstr>
      <vt:lpstr>Broad Concept</vt:lpstr>
      <vt:lpstr>GUI: Standard Graphical User Interface and Layout Requirements</vt:lpstr>
      <vt:lpstr>GUI-A: Positioning within Portal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Home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21</cp:revision>
  <dcterms:created xsi:type="dcterms:W3CDTF">2009-10-16T04:53:30Z</dcterms:created>
  <dcterms:modified xsi:type="dcterms:W3CDTF">2009-10-18T19:58:10Z</dcterms:modified>
</cp:coreProperties>
</file>