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305" r:id="rId3"/>
    <p:sldId id="278" r:id="rId4"/>
    <p:sldId id="279" r:id="rId5"/>
    <p:sldId id="281" r:id="rId6"/>
    <p:sldId id="350" r:id="rId7"/>
    <p:sldId id="283" r:id="rId8"/>
    <p:sldId id="285" r:id="rId9"/>
    <p:sldId id="286" r:id="rId10"/>
    <p:sldId id="287" r:id="rId11"/>
    <p:sldId id="322" r:id="rId12"/>
    <p:sldId id="327" r:id="rId13"/>
    <p:sldId id="328" r:id="rId14"/>
    <p:sldId id="329" r:id="rId15"/>
    <p:sldId id="330" r:id="rId16"/>
    <p:sldId id="331" r:id="rId17"/>
    <p:sldId id="332" r:id="rId18"/>
    <p:sldId id="333" r:id="rId19"/>
    <p:sldId id="334" r:id="rId20"/>
    <p:sldId id="335" r:id="rId21"/>
    <p:sldId id="337" r:id="rId22"/>
    <p:sldId id="338" r:id="rId23"/>
    <p:sldId id="339" r:id="rId24"/>
    <p:sldId id="340" r:id="rId25"/>
    <p:sldId id="341" r:id="rId26"/>
    <p:sldId id="342" r:id="rId27"/>
    <p:sldId id="351" r:id="rId28"/>
    <p:sldId id="343" r:id="rId29"/>
    <p:sldId id="344" r:id="rId30"/>
    <p:sldId id="345" r:id="rId31"/>
    <p:sldId id="346" r:id="rId32"/>
    <p:sldId id="347" r:id="rId33"/>
    <p:sldId id="35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06" autoAdjust="0"/>
    <p:restoredTop sz="99802" autoAdjust="0"/>
  </p:normalViewPr>
  <p:slideViewPr>
    <p:cSldViewPr>
      <p:cViewPr varScale="1">
        <p:scale>
          <a:sx n="88" d="100"/>
          <a:sy n="88" d="100"/>
        </p:scale>
        <p:origin x="-1360"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0521D-9B7E-4B72-BCC9-BF2C2F16C3E2}" type="datetimeFigureOut">
              <a:rPr lang="en-ZA" smtClean="0"/>
              <a:t>2012/09/11</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BC94A0-8487-4CF8-85E5-7D0FE5CD3BEB}" type="slidenum">
              <a:rPr lang="en-ZA" smtClean="0"/>
              <a:t>‹#›</a:t>
            </a:fld>
            <a:endParaRPr lang="en-ZA"/>
          </a:p>
        </p:txBody>
      </p:sp>
    </p:spTree>
    <p:extLst>
      <p:ext uri="{BB962C8B-B14F-4D97-AF65-F5344CB8AC3E}">
        <p14:creationId xmlns:p14="http://schemas.microsoft.com/office/powerpoint/2010/main" val="2820152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3BC94A0-8487-4CF8-85E5-7D0FE5CD3BEB}" type="slidenum">
              <a:rPr lang="en-ZA" smtClean="0"/>
              <a:t>1</a:t>
            </a:fld>
            <a:endParaRPr lang="en-ZA"/>
          </a:p>
        </p:txBody>
      </p:sp>
    </p:spTree>
    <p:extLst>
      <p:ext uri="{BB962C8B-B14F-4D97-AF65-F5344CB8AC3E}">
        <p14:creationId xmlns:p14="http://schemas.microsoft.com/office/powerpoint/2010/main" val="2896254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F79AAC7-6B3E-44D4-B386-5DCDE4AA9A48}" type="slidenum">
              <a:rPr lang="en-ZA" smtClean="0">
                <a:latin typeface="Calibri" pitchFamily="34" charset="0"/>
              </a:rPr>
              <a:pPr eaLnBrk="1" hangingPunct="1"/>
              <a:t>5</a:t>
            </a:fld>
            <a:endParaRPr lang="en-ZA"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379240AF-5574-4A5F-B2DD-0A1F6E25C331}" type="datetimeFigureOut">
              <a:rPr lang="en-ZA" smtClean="0"/>
              <a:t>2012/09/11</a:t>
            </a:fld>
            <a:endParaRPr lang="en-ZA"/>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E218FD81-381F-4EBE-B8F7-05456B8245F3}" type="slidenum">
              <a:rPr lang="en-ZA" smtClean="0"/>
              <a:t>‹#›</a:t>
            </a:fld>
            <a:endParaRPr lang="en-ZA"/>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ZA"/>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9240AF-5574-4A5F-B2DD-0A1F6E25C331}" type="datetimeFigureOut">
              <a:rPr lang="en-ZA" smtClean="0"/>
              <a:t>2012/09/11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218FD81-381F-4EBE-B8F7-05456B8245F3}" type="slidenum">
              <a:rPr lang="en-ZA" smtClean="0"/>
              <a:t>‹#›</a:t>
            </a:fld>
            <a:endParaRPr lang="en-ZA"/>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379240AF-5574-4A5F-B2DD-0A1F6E25C331}" type="datetimeFigureOut">
              <a:rPr lang="en-ZA" smtClean="0"/>
              <a:t>2012/09/11</a:t>
            </a:fld>
            <a:endParaRPr lang="en-ZA"/>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E218FD81-381F-4EBE-B8F7-05456B8245F3}" type="slidenum">
              <a:rPr lang="en-ZA" smtClean="0"/>
              <a:t>‹#›</a:t>
            </a:fld>
            <a:endParaRPr lang="en-ZA"/>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ZA"/>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9240AF-5574-4A5F-B2DD-0A1F6E25C331}" type="datetimeFigureOut">
              <a:rPr lang="en-ZA" smtClean="0"/>
              <a:t>2012/09/11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218FD81-381F-4EBE-B8F7-05456B8245F3}" type="slidenum">
              <a:rPr lang="en-ZA" smtClean="0"/>
              <a:t>‹#›</a:t>
            </a:fld>
            <a:endParaRPr lang="en-ZA"/>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79240AF-5574-4A5F-B2DD-0A1F6E25C331}" type="datetimeFigureOut">
              <a:rPr lang="en-ZA" smtClean="0"/>
              <a:t>2012/09/11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E218FD81-381F-4EBE-B8F7-05456B8245F3}" type="slidenum">
              <a:rPr lang="en-ZA" smtClean="0"/>
              <a:t>‹#›</a:t>
            </a:fld>
            <a:endParaRPr lang="en-ZA"/>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79240AF-5574-4A5F-B2DD-0A1F6E25C331}" type="datetimeFigureOut">
              <a:rPr lang="en-ZA" smtClean="0"/>
              <a:t>2012/09/11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E218FD81-381F-4EBE-B8F7-05456B8245F3}" type="slidenum">
              <a:rPr lang="en-ZA" smtClean="0"/>
              <a:t>‹#›</a:t>
            </a:fld>
            <a:endParaRPr lang="en-ZA"/>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79240AF-5574-4A5F-B2DD-0A1F6E25C331}" type="datetimeFigureOut">
              <a:rPr lang="en-ZA" smtClean="0"/>
              <a:t>2012/09/11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E218FD81-381F-4EBE-B8F7-05456B8245F3}"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9240AF-5574-4A5F-B2DD-0A1F6E25C331}" type="datetimeFigureOut">
              <a:rPr lang="en-ZA" smtClean="0"/>
              <a:t>2012/09/11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E218FD81-381F-4EBE-B8F7-05456B8245F3}" type="slidenum">
              <a:rPr lang="en-ZA" smtClean="0"/>
              <a:t>‹#›</a:t>
            </a:fld>
            <a:endParaRPr lang="en-ZA"/>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9240AF-5574-4A5F-B2DD-0A1F6E25C331}" type="datetimeFigureOut">
              <a:rPr lang="en-ZA" smtClean="0"/>
              <a:t>2012/09/11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218FD81-381F-4EBE-B8F7-05456B8245F3}" type="slidenum">
              <a:rPr lang="en-ZA" smtClean="0"/>
              <a:t>‹#›</a:t>
            </a:fld>
            <a:endParaRPr lang="en-ZA"/>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9240AF-5574-4A5F-B2DD-0A1F6E25C331}" type="datetimeFigureOut">
              <a:rPr lang="en-ZA" smtClean="0"/>
              <a:t>2012/09/11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218FD81-381F-4EBE-B8F7-05456B8245F3}"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9240AF-5574-4A5F-B2DD-0A1F6E25C331}" type="datetimeFigureOut">
              <a:rPr lang="en-ZA" smtClean="0"/>
              <a:t>2012/09/11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E218FD81-381F-4EBE-B8F7-05456B8245F3}"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379240AF-5574-4A5F-B2DD-0A1F6E25C331}" type="datetimeFigureOut">
              <a:rPr lang="en-ZA" smtClean="0"/>
              <a:t>2012/09/11</a:t>
            </a:fld>
            <a:endParaRPr lang="en-ZA"/>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ZA"/>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E218FD81-381F-4EBE-B8F7-05456B8245F3}" type="slidenum">
              <a:rPr lang="en-ZA" smtClean="0"/>
              <a:t>‹#›</a:t>
            </a:fld>
            <a:endParaRPr lang="en-Z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10400" y="1816224"/>
            <a:ext cx="1981200" cy="1828800"/>
          </a:xfrm>
        </p:spPr>
        <p:txBody>
          <a:bodyPr/>
          <a:lstStyle/>
          <a:p>
            <a:r>
              <a:rPr lang="en-ZA" dirty="0" smtClean="0"/>
              <a:t>Wim Hugo</a:t>
            </a:r>
          </a:p>
          <a:p>
            <a:endParaRPr lang="en-ZA" dirty="0"/>
          </a:p>
          <a:p>
            <a:r>
              <a:rPr lang="en-ZA" dirty="0" smtClean="0"/>
              <a:t>CDIO</a:t>
            </a:r>
          </a:p>
          <a:p>
            <a:r>
              <a:rPr lang="en-ZA" dirty="0" smtClean="0"/>
              <a:t>SAEON</a:t>
            </a:r>
            <a:endParaRPr lang="en-ZA" dirty="0"/>
          </a:p>
        </p:txBody>
      </p:sp>
      <p:sp>
        <p:nvSpPr>
          <p:cNvPr id="2" name="Title 1"/>
          <p:cNvSpPr>
            <a:spLocks noGrp="1"/>
          </p:cNvSpPr>
          <p:nvPr>
            <p:ph type="title"/>
          </p:nvPr>
        </p:nvSpPr>
        <p:spPr/>
        <p:txBody>
          <a:bodyPr/>
          <a:lstStyle/>
          <a:p>
            <a:r>
              <a:rPr lang="en-ZA" sz="2800" cap="small" dirty="0" smtClean="0">
                <a:latin typeface="Copperplate Gothic Bold" pitchFamily="34" charset="0"/>
              </a:rPr>
              <a:t>Introduction to SAEOS</a:t>
            </a:r>
            <a:endParaRPr lang="en-ZA" sz="2800" cap="small" dirty="0">
              <a:latin typeface="Copperplate Gothic Bold"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272" y="5096307"/>
            <a:ext cx="1968290" cy="7809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9849" y="5877272"/>
            <a:ext cx="1968713" cy="864096"/>
          </a:xfrm>
          <a:prstGeom prst="rect">
            <a:avLst/>
          </a:prstGeom>
        </p:spPr>
      </p:pic>
      <p:sp>
        <p:nvSpPr>
          <p:cNvPr id="4" name="TextBox 3"/>
          <p:cNvSpPr txBox="1"/>
          <p:nvPr/>
        </p:nvSpPr>
        <p:spPr>
          <a:xfrm>
            <a:off x="4787575" y="5877272"/>
            <a:ext cx="1873079" cy="369332"/>
          </a:xfrm>
          <a:prstGeom prst="rect">
            <a:avLst/>
          </a:prstGeom>
          <a:noFill/>
        </p:spPr>
        <p:txBody>
          <a:bodyPr wrap="none" rtlCol="0">
            <a:spAutoFit/>
          </a:bodyPr>
          <a:lstStyle/>
          <a:p>
            <a:pPr algn="r"/>
            <a:r>
              <a:rPr lang="en-ZA" dirty="0" smtClean="0">
                <a:solidFill>
                  <a:schemeClr val="bg1"/>
                </a:solidFill>
              </a:rPr>
              <a:t>September 2012</a:t>
            </a:r>
            <a:endParaRPr lang="en-ZA" dirty="0">
              <a:solidFill>
                <a:schemeClr val="bg1"/>
              </a:solidFill>
            </a:endParaRPr>
          </a:p>
        </p:txBody>
      </p:sp>
    </p:spTree>
    <p:extLst>
      <p:ext uri="{BB962C8B-B14F-4D97-AF65-F5344CB8AC3E}">
        <p14:creationId xmlns:p14="http://schemas.microsoft.com/office/powerpoint/2010/main" val="16085295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ZA" dirty="0" smtClean="0"/>
              <a:t>MANIFESTO</a:t>
            </a:r>
          </a:p>
        </p:txBody>
      </p:sp>
      <p:sp>
        <p:nvSpPr>
          <p:cNvPr id="3" name="Content Placeholder 2"/>
          <p:cNvSpPr>
            <a:spLocks noGrp="1"/>
          </p:cNvSpPr>
          <p:nvPr>
            <p:ph idx="1"/>
          </p:nvPr>
        </p:nvSpPr>
        <p:spPr>
          <a:xfrm>
            <a:off x="468313" y="1808163"/>
            <a:ext cx="8229600" cy="4068762"/>
          </a:xfrm>
        </p:spPr>
        <p:txBody>
          <a:bodyPr>
            <a:normAutofit fontScale="92500"/>
          </a:bodyPr>
          <a:lstStyle/>
          <a:p>
            <a:pPr marL="0" indent="0" eaLnBrk="1" hangingPunct="1">
              <a:buFont typeface="Arial" charset="0"/>
              <a:buNone/>
            </a:pPr>
            <a:r>
              <a:rPr lang="en-ZA" sz="2800" dirty="0" smtClean="0"/>
              <a:t>It is possible, desirable, and in the public interest to:</a:t>
            </a:r>
          </a:p>
          <a:p>
            <a:pPr lvl="1" eaLnBrk="1" hangingPunct="1"/>
            <a:r>
              <a:rPr lang="en-ZA" sz="2400" dirty="0" smtClean="0"/>
              <a:t>Ensure that scientific data is described properly, preserved properly, and discoverable;</a:t>
            </a:r>
          </a:p>
          <a:p>
            <a:pPr lvl="1" eaLnBrk="1" hangingPunct="1"/>
            <a:r>
              <a:rPr lang="en-ZA" sz="2400" dirty="0" smtClean="0"/>
              <a:t>Once discovered, its utility, quality, and scope can be understood, even if the data sets are huge;</a:t>
            </a:r>
          </a:p>
          <a:p>
            <a:pPr lvl="1" eaLnBrk="1" hangingPunct="1"/>
            <a:r>
              <a:rPr lang="en-ZA" sz="2400" dirty="0" smtClean="0"/>
              <a:t>Once understood; it can be accessed </a:t>
            </a:r>
            <a:r>
              <a:rPr lang="en-ZA" sz="2400" b="1" i="1" dirty="0" smtClean="0"/>
              <a:t>freely and openly;</a:t>
            </a:r>
          </a:p>
          <a:p>
            <a:pPr lvl="1" eaLnBrk="1" hangingPunct="1"/>
            <a:r>
              <a:rPr lang="en-ZA" sz="2400" dirty="0" smtClean="0"/>
              <a:t>Once accessed, it can be included into distributed processes, preferably automatically, and on large scales;</a:t>
            </a:r>
          </a:p>
          <a:p>
            <a:pPr lvl="1" eaLnBrk="1" hangingPunct="1"/>
            <a:r>
              <a:rPr lang="en-ZA" sz="2400" dirty="0" smtClean="0"/>
              <a:t>Once processed, the knowledge gathered can be re-used.</a:t>
            </a:r>
          </a:p>
          <a:p>
            <a:pPr lvl="1" eaLnBrk="1" hangingPunct="1"/>
            <a:endParaRPr lang="en-ZA" sz="2400" dirty="0" smtClean="0"/>
          </a:p>
        </p:txBody>
      </p:sp>
      <p:sp>
        <p:nvSpPr>
          <p:cNvPr id="2" name="TextBox 1"/>
          <p:cNvSpPr txBox="1"/>
          <p:nvPr/>
        </p:nvSpPr>
        <p:spPr>
          <a:xfrm>
            <a:off x="2771800" y="5980638"/>
            <a:ext cx="2895601" cy="369332"/>
          </a:xfrm>
          <a:prstGeom prst="rect">
            <a:avLst/>
          </a:prstGeom>
          <a:noFill/>
        </p:spPr>
        <p:txBody>
          <a:bodyPr wrap="none" rtlCol="0">
            <a:spAutoFit/>
          </a:bodyPr>
          <a:lstStyle/>
          <a:p>
            <a:r>
              <a:rPr lang="en-ZA" i="1" dirty="0" smtClean="0"/>
              <a:t>… across multiple domains.</a:t>
            </a:r>
            <a:endParaRPr lang="en-ZA" i="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33812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body" idx="1"/>
          </p:nvPr>
        </p:nvSpPr>
        <p:spPr/>
        <p:txBody>
          <a:bodyPr>
            <a:normAutofit/>
          </a:bodyPr>
          <a:lstStyle/>
          <a:p>
            <a:pPr eaLnBrk="1" fontAlgn="auto" hangingPunct="1">
              <a:spcAft>
                <a:spcPts val="0"/>
              </a:spcAft>
              <a:buFont typeface="Arial" pitchFamily="34" charset="0"/>
              <a:buNone/>
              <a:defRPr/>
            </a:pPr>
            <a:endParaRPr lang="en-ZA" sz="1400" dirty="0"/>
          </a:p>
          <a:p>
            <a:pPr eaLnBrk="1" fontAlgn="auto" hangingPunct="1">
              <a:spcAft>
                <a:spcPts val="0"/>
              </a:spcAft>
              <a:buFont typeface="Arial" pitchFamily="34" charset="0"/>
              <a:buNone/>
              <a:defRPr/>
            </a:pPr>
            <a:r>
              <a:rPr lang="en-ZA" sz="1400" dirty="0" smtClean="0"/>
              <a:t>Who are the current Stakeholders?</a:t>
            </a:r>
          </a:p>
          <a:p>
            <a:pPr eaLnBrk="1" fontAlgn="auto" hangingPunct="1">
              <a:spcAft>
                <a:spcPts val="0"/>
              </a:spcAft>
              <a:buFont typeface="Arial" pitchFamily="34" charset="0"/>
              <a:buNone/>
              <a:defRPr/>
            </a:pPr>
            <a:endParaRPr lang="en-ZA" sz="1400" dirty="0"/>
          </a:p>
        </p:txBody>
      </p:sp>
      <p:sp>
        <p:nvSpPr>
          <p:cNvPr id="8194" name="Title 3"/>
          <p:cNvSpPr>
            <a:spLocks noGrp="1"/>
          </p:cNvSpPr>
          <p:nvPr>
            <p:ph type="title"/>
          </p:nvPr>
        </p:nvSpPr>
        <p:spPr bwMode="auto"/>
        <p:txBody>
          <a:bodyPr wrap="square" numCol="1" anchorCtr="0" compatLnSpc="1">
            <a:prstTxWarp prst="textNoShape">
              <a:avLst/>
            </a:prstTxWarp>
          </a:bodyPr>
          <a:lstStyle/>
          <a:p>
            <a:pPr eaLnBrk="1" fontAlgn="auto" hangingPunct="1">
              <a:spcAft>
                <a:spcPts val="0"/>
              </a:spcAft>
              <a:defRPr/>
            </a:pPr>
            <a:r>
              <a:rPr lang="en-ZA" sz="3200" cap="small" dirty="0" smtClean="0">
                <a:latin typeface="Copperplate Gothic Bold" pitchFamily="34" charset="0"/>
              </a:rPr>
              <a:t>Background</a:t>
            </a:r>
          </a:p>
        </p:txBody>
      </p:sp>
    </p:spTree>
    <p:extLst>
      <p:ext uri="{BB962C8B-B14F-4D97-AF65-F5344CB8AC3E}">
        <p14:creationId xmlns:p14="http://schemas.microsoft.com/office/powerpoint/2010/main" val="35812740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85000" lnSpcReduction="10000"/>
          </a:bodyPr>
          <a:lstStyle/>
          <a:p>
            <a:endParaRPr lang="en-ZA" dirty="0" smtClean="0"/>
          </a:p>
          <a:p>
            <a:r>
              <a:rPr lang="en-ZA" dirty="0" smtClean="0"/>
              <a:t>SAEON and the CSIR has collaborated on GeoPortal infrastructure since 2004/5.</a:t>
            </a:r>
          </a:p>
          <a:p>
            <a:endParaRPr lang="en-ZA" dirty="0"/>
          </a:p>
          <a:p>
            <a:r>
              <a:rPr lang="en-ZA" dirty="0" smtClean="0"/>
              <a:t>The list of stakeholders have grown to include DST and several additional smaller initiatives.</a:t>
            </a:r>
          </a:p>
          <a:p>
            <a:endParaRPr lang="en-ZA" dirty="0"/>
          </a:p>
          <a:p>
            <a:r>
              <a:rPr lang="en-ZA" dirty="0" smtClean="0"/>
              <a:t>SAEOS and SA-GEO are an important facet of the shared infrastructure.</a:t>
            </a:r>
          </a:p>
          <a:p>
            <a:endParaRPr lang="en-ZA" dirty="0"/>
          </a:p>
          <a:p>
            <a:r>
              <a:rPr lang="en-ZA" dirty="0" smtClean="0"/>
              <a:t>Recent technical developments, which is based on service-oriented architecture, has seen the emergence of loosely integrated components that are ‘glued’ together with open standards interfaces.</a:t>
            </a:r>
          </a:p>
          <a:p>
            <a:endParaRPr lang="en-ZA" dirty="0"/>
          </a:p>
          <a:p>
            <a:r>
              <a:rPr lang="en-ZA" dirty="0" smtClean="0"/>
              <a:t>This means that </a:t>
            </a:r>
            <a:r>
              <a:rPr lang="en-ZA" u="sng" dirty="0" smtClean="0"/>
              <a:t>many components can be re-used In any system and do not rely on a specific platform to work</a:t>
            </a:r>
            <a:r>
              <a:rPr lang="en-ZA" dirty="0" smtClean="0"/>
              <a:t>.</a:t>
            </a:r>
            <a:endParaRPr lang="en-ZA" dirty="0"/>
          </a:p>
        </p:txBody>
      </p:sp>
      <p:sp>
        <p:nvSpPr>
          <p:cNvPr id="4" name="Title 3"/>
          <p:cNvSpPr>
            <a:spLocks noGrp="1"/>
          </p:cNvSpPr>
          <p:nvPr>
            <p:ph type="title"/>
          </p:nvPr>
        </p:nvSpPr>
        <p:spPr/>
        <p:txBody>
          <a:bodyPr/>
          <a:lstStyle/>
          <a:p>
            <a:r>
              <a:rPr lang="en-ZA" dirty="0" smtClean="0"/>
              <a:t>Background</a:t>
            </a:r>
            <a:endParaRPr lang="en-ZA"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53564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itle 1"/>
          <p:cNvSpPr>
            <a:spLocks noGrp="1"/>
          </p:cNvSpPr>
          <p:nvPr>
            <p:ph type="title"/>
          </p:nvPr>
        </p:nvSpPr>
        <p:spPr bwMode="auto"/>
        <p:txBody>
          <a:bodyPr wrap="square" numCol="1" anchorCtr="0" compatLnSpc="1">
            <a:prstTxWarp prst="textNoShape">
              <a:avLst/>
            </a:prstTxWarp>
            <a:normAutofit/>
          </a:bodyPr>
          <a:lstStyle/>
          <a:p>
            <a:pPr eaLnBrk="1" fontAlgn="auto" hangingPunct="1">
              <a:spcAft>
                <a:spcPts val="0"/>
              </a:spcAft>
              <a:defRPr/>
            </a:pPr>
            <a:r>
              <a:rPr lang="en-ZA" dirty="0" smtClean="0"/>
              <a:t>Portals and Platform </a:t>
            </a:r>
          </a:p>
        </p:txBody>
      </p:sp>
      <p:grpSp>
        <p:nvGrpSpPr>
          <p:cNvPr id="14339" name="Group 2"/>
          <p:cNvGrpSpPr>
            <a:grpSpLocks/>
          </p:cNvGrpSpPr>
          <p:nvPr/>
        </p:nvGrpSpPr>
        <p:grpSpPr bwMode="auto">
          <a:xfrm>
            <a:off x="110054" y="1752600"/>
            <a:ext cx="8783121" cy="4860925"/>
            <a:chOff x="110054" y="908050"/>
            <a:chExt cx="8783121" cy="5705475"/>
          </a:xfrm>
        </p:grpSpPr>
        <p:sp>
          <p:nvSpPr>
            <p:cNvPr id="2" name="Rectangle 1"/>
            <p:cNvSpPr/>
            <p:nvPr/>
          </p:nvSpPr>
          <p:spPr>
            <a:xfrm>
              <a:off x="2533650" y="1519238"/>
              <a:ext cx="2160588" cy="4337050"/>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n-ZA" sz="1600">
                <a:solidFill>
                  <a:schemeClr val="bg1"/>
                </a:solidFill>
              </a:endParaRPr>
            </a:p>
          </p:txBody>
        </p:sp>
        <p:sp>
          <p:nvSpPr>
            <p:cNvPr id="39" name="Rectangle 38"/>
            <p:cNvSpPr/>
            <p:nvPr/>
          </p:nvSpPr>
          <p:spPr>
            <a:xfrm>
              <a:off x="5454650" y="1519238"/>
              <a:ext cx="3427413" cy="4357687"/>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ZA" sz="1200" dirty="0">
                <a:solidFill>
                  <a:schemeClr val="bg1"/>
                </a:solidFill>
              </a:endParaRPr>
            </a:p>
          </p:txBody>
        </p:sp>
        <p:sp>
          <p:nvSpPr>
            <p:cNvPr id="14344" name="TextBox 5"/>
            <p:cNvSpPr txBox="1">
              <a:spLocks noChangeArrowheads="1"/>
            </p:cNvSpPr>
            <p:nvPr/>
          </p:nvSpPr>
          <p:spPr bwMode="auto">
            <a:xfrm>
              <a:off x="7050088" y="908050"/>
              <a:ext cx="676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Spatial</a:t>
              </a:r>
            </a:p>
            <a:p>
              <a:pPr algn="ctr" eaLnBrk="1" hangingPunct="1"/>
              <a:r>
                <a:rPr lang="en-ZA" sz="1400">
                  <a:latin typeface="Calibri" pitchFamily="34" charset="0"/>
                </a:rPr>
                <a:t>Data</a:t>
              </a:r>
            </a:p>
          </p:txBody>
        </p:sp>
        <p:sp>
          <p:nvSpPr>
            <p:cNvPr id="14345" name="TextBox 9"/>
            <p:cNvSpPr txBox="1">
              <a:spLocks noChangeArrowheads="1"/>
            </p:cNvSpPr>
            <p:nvPr/>
          </p:nvSpPr>
          <p:spPr bwMode="auto">
            <a:xfrm>
              <a:off x="8142288" y="908050"/>
              <a:ext cx="611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Other</a:t>
              </a:r>
            </a:p>
            <a:p>
              <a:pPr algn="ctr" eaLnBrk="1" hangingPunct="1"/>
              <a:r>
                <a:rPr lang="en-ZA" sz="1400">
                  <a:latin typeface="Calibri" pitchFamily="34" charset="0"/>
                </a:rPr>
                <a:t>Data</a:t>
              </a:r>
            </a:p>
          </p:txBody>
        </p:sp>
        <p:sp>
          <p:nvSpPr>
            <p:cNvPr id="14346" name="TextBox 12"/>
            <p:cNvSpPr txBox="1">
              <a:spLocks noChangeArrowheads="1"/>
            </p:cNvSpPr>
            <p:nvPr/>
          </p:nvSpPr>
          <p:spPr bwMode="auto">
            <a:xfrm>
              <a:off x="5454650" y="908050"/>
              <a:ext cx="1387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Documents </a:t>
              </a:r>
            </a:p>
            <a:p>
              <a:pPr algn="ctr" eaLnBrk="1" hangingPunct="1"/>
              <a:r>
                <a:rPr lang="en-ZA" sz="1400" dirty="0">
                  <a:latin typeface="Calibri" pitchFamily="34" charset="0"/>
                </a:rPr>
                <a:t>and Publications</a:t>
              </a:r>
            </a:p>
          </p:txBody>
        </p:sp>
        <p:sp>
          <p:nvSpPr>
            <p:cNvPr id="14" name="Rectangle 13"/>
            <p:cNvSpPr/>
            <p:nvPr/>
          </p:nvSpPr>
          <p:spPr>
            <a:xfrm>
              <a:off x="2784475" y="3968750"/>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Management Functions</a:t>
              </a:r>
            </a:p>
          </p:txBody>
        </p:sp>
        <p:sp>
          <p:nvSpPr>
            <p:cNvPr id="15" name="Rectangle 14"/>
            <p:cNvSpPr/>
            <p:nvPr/>
          </p:nvSpPr>
          <p:spPr>
            <a:xfrm>
              <a:off x="2784475" y="3071813"/>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Content Visualisation and Presentation</a:t>
              </a:r>
            </a:p>
          </p:txBody>
        </p:sp>
        <p:sp>
          <p:nvSpPr>
            <p:cNvPr id="16" name="Rectangle 15"/>
            <p:cNvSpPr/>
            <p:nvPr/>
          </p:nvSpPr>
          <p:spPr>
            <a:xfrm>
              <a:off x="2784475" y="2205038"/>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Data Analysis and Processing</a:t>
              </a:r>
            </a:p>
          </p:txBody>
        </p:sp>
        <p:sp>
          <p:nvSpPr>
            <p:cNvPr id="14350" name="TextBox 16"/>
            <p:cNvSpPr txBox="1">
              <a:spLocks noChangeArrowheads="1"/>
            </p:cNvSpPr>
            <p:nvPr/>
          </p:nvSpPr>
          <p:spPr bwMode="auto">
            <a:xfrm>
              <a:off x="2671441" y="908050"/>
              <a:ext cx="1819922"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Main </a:t>
              </a:r>
              <a:r>
                <a:rPr lang="en-ZA" sz="1400" dirty="0" smtClean="0">
                  <a:latin typeface="Calibri" pitchFamily="34" charset="0"/>
                </a:rPr>
                <a:t>Shared Platform</a:t>
              </a:r>
              <a:endParaRPr lang="en-ZA" sz="1400" dirty="0">
                <a:latin typeface="Calibri" pitchFamily="34" charset="0"/>
              </a:endParaRPr>
            </a:p>
            <a:p>
              <a:pPr algn="ctr" eaLnBrk="1" hangingPunct="1"/>
              <a:r>
                <a:rPr lang="en-ZA" sz="1400" dirty="0">
                  <a:latin typeface="Calibri" pitchFamily="34" charset="0"/>
                </a:rPr>
                <a:t>Services</a:t>
              </a:r>
            </a:p>
          </p:txBody>
        </p:sp>
        <p:sp>
          <p:nvSpPr>
            <p:cNvPr id="14351" name="TextBox 23"/>
            <p:cNvSpPr txBox="1">
              <a:spLocks noChangeArrowheads="1"/>
            </p:cNvSpPr>
            <p:nvPr/>
          </p:nvSpPr>
          <p:spPr bwMode="auto">
            <a:xfrm>
              <a:off x="110054" y="908050"/>
              <a:ext cx="2211696"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smtClean="0">
                  <a:latin typeface="Calibri" pitchFamily="34" charset="0"/>
                </a:rPr>
                <a:t>Portals: Main  </a:t>
              </a:r>
              <a:r>
                <a:rPr lang="en-ZA" sz="1400" dirty="0">
                  <a:latin typeface="Calibri" pitchFamily="34" charset="0"/>
                </a:rPr>
                <a:t>Stakeholders </a:t>
              </a:r>
            </a:p>
            <a:p>
              <a:pPr algn="ctr" eaLnBrk="1" hangingPunct="1"/>
              <a:r>
                <a:rPr lang="en-ZA" sz="1400" dirty="0">
                  <a:latin typeface="Calibri" pitchFamily="34" charset="0"/>
                </a:rPr>
                <a:t>and Initiatives</a:t>
              </a:r>
            </a:p>
          </p:txBody>
        </p:sp>
        <p:sp>
          <p:nvSpPr>
            <p:cNvPr id="19" name="Rectangle 18"/>
            <p:cNvSpPr/>
            <p:nvPr/>
          </p:nvSpPr>
          <p:spPr>
            <a:xfrm>
              <a:off x="288925" y="2260600"/>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SAEOS</a:t>
              </a:r>
            </a:p>
            <a:p>
              <a:pPr algn="ctr" fontAlgn="auto">
                <a:spcBef>
                  <a:spcPts val="0"/>
                </a:spcBef>
                <a:spcAft>
                  <a:spcPts val="0"/>
                </a:spcAft>
                <a:defRPr/>
              </a:pPr>
              <a:r>
                <a:rPr lang="en-ZA" sz="1200" b="1" dirty="0">
                  <a:solidFill>
                    <a:schemeClr val="bg1"/>
                  </a:solidFill>
                </a:rPr>
                <a:t>Portal</a:t>
              </a:r>
            </a:p>
          </p:txBody>
        </p:sp>
        <p:sp>
          <p:nvSpPr>
            <p:cNvPr id="18" name="Rectangle 17"/>
            <p:cNvSpPr/>
            <p:nvPr/>
          </p:nvSpPr>
          <p:spPr>
            <a:xfrm>
              <a:off x="288925" y="59848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a:p>
              <a:pPr algn="ctr" fontAlgn="auto">
                <a:spcBef>
                  <a:spcPts val="0"/>
                </a:spcBef>
                <a:spcAft>
                  <a:spcPts val="0"/>
                </a:spcAft>
                <a:defRPr/>
              </a:pPr>
              <a:r>
                <a:rPr lang="en-ZA" sz="1200" dirty="0">
                  <a:solidFill>
                    <a:schemeClr val="bg1"/>
                  </a:solidFill>
                </a:rPr>
                <a:t>Application</a:t>
              </a:r>
            </a:p>
          </p:txBody>
        </p:sp>
        <p:sp>
          <p:nvSpPr>
            <p:cNvPr id="21" name="Rectangle 20"/>
            <p:cNvSpPr/>
            <p:nvPr/>
          </p:nvSpPr>
          <p:spPr>
            <a:xfrm>
              <a:off x="288925" y="1519238"/>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SAEON  Nodes and Initiatives</a:t>
              </a:r>
            </a:p>
          </p:txBody>
        </p:sp>
        <p:sp>
          <p:nvSpPr>
            <p:cNvPr id="22" name="Rectangle 21"/>
            <p:cNvSpPr/>
            <p:nvPr/>
          </p:nvSpPr>
          <p:spPr>
            <a:xfrm>
              <a:off x="288925" y="4486275"/>
              <a:ext cx="1660525" cy="627063"/>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smtClean="0">
                  <a:solidFill>
                    <a:schemeClr val="bg1"/>
                  </a:solidFill>
                </a:rPr>
                <a:t>CSIR GSDI</a:t>
              </a:r>
              <a:endParaRPr lang="en-ZA" sz="1200" dirty="0">
                <a:solidFill>
                  <a:schemeClr val="bg1"/>
                </a:solidFill>
              </a:endParaRPr>
            </a:p>
          </p:txBody>
        </p:sp>
        <p:sp>
          <p:nvSpPr>
            <p:cNvPr id="23" name="Rectangle 22"/>
            <p:cNvSpPr/>
            <p:nvPr/>
          </p:nvSpPr>
          <p:spPr>
            <a:xfrm>
              <a:off x="288925" y="3744913"/>
              <a:ext cx="1660525" cy="62706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Risk and Vulnerability Atlas</a:t>
              </a:r>
            </a:p>
          </p:txBody>
        </p:sp>
        <p:sp>
          <p:nvSpPr>
            <p:cNvPr id="25" name="Rectangle 24"/>
            <p:cNvSpPr/>
            <p:nvPr/>
          </p:nvSpPr>
          <p:spPr>
            <a:xfrm>
              <a:off x="288925" y="3001963"/>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World Data Centre for BHH</a:t>
              </a:r>
            </a:p>
          </p:txBody>
        </p:sp>
        <p:sp>
          <p:nvSpPr>
            <p:cNvPr id="41" name="Rectangle 40"/>
            <p:cNvSpPr/>
            <p:nvPr/>
          </p:nvSpPr>
          <p:spPr>
            <a:xfrm>
              <a:off x="288925" y="52482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smtClean="0">
                  <a:solidFill>
                    <a:schemeClr val="bg1"/>
                  </a:solidFill>
                </a:rPr>
                <a:t>BioEnergy Atlas</a:t>
              </a:r>
              <a:endParaRPr lang="en-ZA" sz="1200" dirty="0">
                <a:solidFill>
                  <a:schemeClr val="bg1"/>
                </a:solidFill>
              </a:endParaRPr>
            </a:p>
          </p:txBody>
        </p:sp>
        <p:sp>
          <p:nvSpPr>
            <p:cNvPr id="11" name="Rectangle 10"/>
            <p:cNvSpPr/>
            <p:nvPr/>
          </p:nvSpPr>
          <p:spPr>
            <a:xfrm>
              <a:off x="5454650" y="2260600"/>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p:txBody>
        </p:sp>
        <p:sp>
          <p:nvSpPr>
            <p:cNvPr id="12" name="Rectangle 11"/>
            <p:cNvSpPr/>
            <p:nvPr/>
          </p:nvSpPr>
          <p:spPr>
            <a:xfrm>
              <a:off x="5454650" y="3001963"/>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WDC</a:t>
              </a:r>
            </a:p>
          </p:txBody>
        </p:sp>
        <p:sp>
          <p:nvSpPr>
            <p:cNvPr id="27" name="Rectangle 26"/>
            <p:cNvSpPr/>
            <p:nvPr/>
          </p:nvSpPr>
          <p:spPr>
            <a:xfrm>
              <a:off x="7050088" y="4486275"/>
              <a:ext cx="1831975" cy="627063"/>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CSIR</a:t>
              </a:r>
            </a:p>
          </p:txBody>
        </p:sp>
        <p:sp>
          <p:nvSpPr>
            <p:cNvPr id="30" name="Rectangle 29"/>
            <p:cNvSpPr/>
            <p:nvPr/>
          </p:nvSpPr>
          <p:spPr>
            <a:xfrm>
              <a:off x="5454650" y="1519238"/>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a:t>
              </a:r>
            </a:p>
          </p:txBody>
        </p:sp>
        <p:sp>
          <p:nvSpPr>
            <p:cNvPr id="33" name="Rectangle 32"/>
            <p:cNvSpPr/>
            <p:nvPr/>
          </p:nvSpPr>
          <p:spPr>
            <a:xfrm>
              <a:off x="5454650" y="3744913"/>
              <a:ext cx="3438525" cy="627062"/>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RAVA</a:t>
              </a:r>
            </a:p>
          </p:txBody>
        </p:sp>
        <p:sp>
          <p:nvSpPr>
            <p:cNvPr id="35" name="Rectangle 34"/>
            <p:cNvSpPr/>
            <p:nvPr/>
          </p:nvSpPr>
          <p:spPr>
            <a:xfrm>
              <a:off x="7050088" y="5969000"/>
              <a:ext cx="915987"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p:txBody>
        </p:sp>
        <p:sp>
          <p:nvSpPr>
            <p:cNvPr id="36" name="Rectangle 35"/>
            <p:cNvSpPr/>
            <p:nvPr/>
          </p:nvSpPr>
          <p:spPr>
            <a:xfrm>
              <a:off x="5454650" y="5237163"/>
              <a:ext cx="3427413"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smtClean="0">
                  <a:solidFill>
                    <a:schemeClr val="bg1"/>
                  </a:solidFill>
                </a:rPr>
                <a:t>BEA</a:t>
              </a:r>
              <a:endParaRPr lang="en-ZA" sz="1200" dirty="0">
                <a:solidFill>
                  <a:schemeClr val="bg1"/>
                </a:solidFill>
              </a:endParaRPr>
            </a:p>
          </p:txBody>
        </p:sp>
        <p:sp>
          <p:nvSpPr>
            <p:cNvPr id="43" name="Rectangle 42"/>
            <p:cNvSpPr/>
            <p:nvPr/>
          </p:nvSpPr>
          <p:spPr>
            <a:xfrm>
              <a:off x="2784475" y="4873625"/>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Services</a:t>
              </a:r>
            </a:p>
          </p:txBody>
        </p:sp>
        <p:cxnSp>
          <p:nvCxnSpPr>
            <p:cNvPr id="44" name="Straight Arrow Connector 43"/>
            <p:cNvCxnSpPr/>
            <p:nvPr/>
          </p:nvCxnSpPr>
          <p:spPr>
            <a:xfrm>
              <a:off x="2000250" y="1834119"/>
              <a:ext cx="547688"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6" name="Straight Arrow Connector 45"/>
            <p:cNvCxnSpPr/>
            <p:nvPr/>
          </p:nvCxnSpPr>
          <p:spPr>
            <a:xfrm>
              <a:off x="1985963" y="2575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7" name="Straight Arrow Connector 46"/>
            <p:cNvCxnSpPr/>
            <p:nvPr/>
          </p:nvCxnSpPr>
          <p:spPr>
            <a:xfrm>
              <a:off x="1985963" y="33154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8" name="Straight Arrow Connector 47"/>
            <p:cNvCxnSpPr/>
            <p:nvPr/>
          </p:nvCxnSpPr>
          <p:spPr>
            <a:xfrm>
              <a:off x="1985963" y="40570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9" name="Straight Arrow Connector 48"/>
            <p:cNvCxnSpPr/>
            <p:nvPr/>
          </p:nvCxnSpPr>
          <p:spPr>
            <a:xfrm>
              <a:off x="1985963" y="48005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0" name="Straight Arrow Connector 49"/>
            <p:cNvCxnSpPr/>
            <p:nvPr/>
          </p:nvCxnSpPr>
          <p:spPr>
            <a:xfrm>
              <a:off x="1985963" y="55421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1" name="Straight Arrow Connector 50"/>
            <p:cNvCxnSpPr/>
            <p:nvPr/>
          </p:nvCxnSpPr>
          <p:spPr>
            <a:xfrm>
              <a:off x="1985963" y="6283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53" name="Rectangle 52"/>
            <p:cNvSpPr/>
            <p:nvPr/>
          </p:nvSpPr>
          <p:spPr>
            <a:xfrm>
              <a:off x="2547938" y="5969000"/>
              <a:ext cx="2160587" cy="625475"/>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 Portal</a:t>
              </a:r>
            </a:p>
          </p:txBody>
        </p:sp>
        <p:cxnSp>
          <p:nvCxnSpPr>
            <p:cNvPr id="54" name="Straight Arrow Connector 53"/>
            <p:cNvCxnSpPr>
              <a:stCxn id="2" idx="3"/>
              <a:endCxn id="39" idx="1"/>
            </p:cNvCxnSpPr>
            <p:nvPr/>
          </p:nvCxnSpPr>
          <p:spPr>
            <a:xfrm>
              <a:off x="4694238" y="3688118"/>
              <a:ext cx="760412" cy="1118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6" name="Straight Arrow Connector 55"/>
            <p:cNvCxnSpPr>
              <a:endCxn id="35" idx="1"/>
            </p:cNvCxnSpPr>
            <p:nvPr/>
          </p:nvCxnSpPr>
          <p:spPr>
            <a:xfrm flipV="1">
              <a:off x="4708525" y="6283719"/>
              <a:ext cx="2341563" cy="14907"/>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grpSp>
      <p:cxnSp>
        <p:nvCxnSpPr>
          <p:cNvPr id="60" name="Straight Connector 59"/>
          <p:cNvCxnSpPr/>
          <p:nvPr/>
        </p:nvCxnSpPr>
        <p:spPr>
          <a:xfrm>
            <a:off x="6948488" y="1752600"/>
            <a:ext cx="0" cy="48291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027988" y="1752600"/>
            <a:ext cx="0" cy="484505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640629" y="4797152"/>
            <a:ext cx="1240083" cy="646331"/>
          </a:xfrm>
          <a:prstGeom prst="rect">
            <a:avLst/>
          </a:prstGeom>
        </p:spPr>
        <p:txBody>
          <a:bodyPr wrap="none">
            <a:spAutoFit/>
          </a:bodyPr>
          <a:lstStyle/>
          <a:p>
            <a:pPr algn="ctr"/>
            <a:r>
              <a:rPr lang="en-ZA" dirty="0" smtClean="0">
                <a:latin typeface="Calibri" pitchFamily="34" charset="0"/>
              </a:rPr>
              <a:t>Data and </a:t>
            </a:r>
          </a:p>
          <a:p>
            <a:pPr algn="ctr"/>
            <a:r>
              <a:rPr lang="en-ZA" dirty="0" smtClean="0">
                <a:latin typeface="Calibri" pitchFamily="34" charset="0"/>
              </a:rPr>
              <a:t>Meta-Data </a:t>
            </a:r>
            <a:endParaRPr lang="en-ZA" dirty="0"/>
          </a:p>
        </p:txBody>
      </p:sp>
    </p:spTree>
    <p:extLst>
      <p:ext uri="{BB962C8B-B14F-4D97-AF65-F5344CB8AC3E}">
        <p14:creationId xmlns:p14="http://schemas.microsoft.com/office/powerpoint/2010/main" val="38138037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p:cNvSpPr/>
          <p:nvPr/>
        </p:nvSpPr>
        <p:spPr>
          <a:xfrm>
            <a:off x="0" y="2276872"/>
            <a:ext cx="9144000" cy="3744416"/>
          </a:xfrm>
          <a:prstGeom prst="rect">
            <a:avLst/>
          </a:prstGeom>
          <a:solidFill>
            <a:schemeClr val="bg1">
              <a:lumMod val="95000"/>
            </a:schemeClr>
          </a:solidFill>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rtlCol="0" anchor="t"/>
          <a:lstStyle/>
          <a:p>
            <a:pPr algn="r"/>
            <a:r>
              <a:rPr lang="en-ZA" dirty="0" smtClean="0">
                <a:solidFill>
                  <a:schemeClr val="tx1"/>
                </a:solidFill>
              </a:rPr>
              <a:t>DIRISA</a:t>
            </a:r>
            <a:endParaRPr lang="en-ZA" dirty="0">
              <a:solidFill>
                <a:schemeClr val="tx1"/>
              </a:solidFill>
            </a:endParaRPr>
          </a:p>
        </p:txBody>
      </p:sp>
      <p:sp>
        <p:nvSpPr>
          <p:cNvPr id="41" name="Freeform 40"/>
          <p:cNvSpPr/>
          <p:nvPr/>
        </p:nvSpPr>
        <p:spPr>
          <a:xfrm>
            <a:off x="2075543" y="3715657"/>
            <a:ext cx="2859314" cy="2714172"/>
          </a:xfrm>
          <a:custGeom>
            <a:avLst/>
            <a:gdLst>
              <a:gd name="connsiteX0" fmla="*/ 14514 w 2859314"/>
              <a:gd name="connsiteY0" fmla="*/ 566057 h 2714172"/>
              <a:gd name="connsiteX1" fmla="*/ 580571 w 2859314"/>
              <a:gd name="connsiteY1" fmla="*/ 2612572 h 2714172"/>
              <a:gd name="connsiteX2" fmla="*/ 1683657 w 2859314"/>
              <a:gd name="connsiteY2" fmla="*/ 2714172 h 2714172"/>
              <a:gd name="connsiteX3" fmla="*/ 2162628 w 2859314"/>
              <a:gd name="connsiteY3" fmla="*/ 1727200 h 2714172"/>
              <a:gd name="connsiteX4" fmla="*/ 2859314 w 2859314"/>
              <a:gd name="connsiteY4" fmla="*/ 0 h 2714172"/>
              <a:gd name="connsiteX5" fmla="*/ 0 w 2859314"/>
              <a:gd name="connsiteY5" fmla="*/ 508000 h 271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9314" h="2714172">
                <a:moveTo>
                  <a:pt x="14514" y="566057"/>
                </a:moveTo>
                <a:lnTo>
                  <a:pt x="580571" y="2612572"/>
                </a:lnTo>
                <a:lnTo>
                  <a:pt x="1683657" y="2714172"/>
                </a:lnTo>
                <a:lnTo>
                  <a:pt x="2162628" y="1727200"/>
                </a:lnTo>
                <a:lnTo>
                  <a:pt x="2859314" y="0"/>
                </a:lnTo>
                <a:lnTo>
                  <a:pt x="0" y="508000"/>
                </a:lnTo>
              </a:path>
            </a:pathLst>
          </a:custGeom>
          <a:solidFill>
            <a:schemeClr val="accent6">
              <a:lumMod val="20000"/>
              <a:lumOff val="80000"/>
              <a:alpha val="50000"/>
            </a:schemeClr>
          </a:solidFill>
          <a:ln w="3175">
            <a:solidFill>
              <a:srgbClr val="C00000"/>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ZA"/>
          </a:p>
        </p:txBody>
      </p:sp>
      <p:sp>
        <p:nvSpPr>
          <p:cNvPr id="40" name="Freeform 39"/>
          <p:cNvSpPr/>
          <p:nvPr/>
        </p:nvSpPr>
        <p:spPr>
          <a:xfrm>
            <a:off x="2249714" y="2061029"/>
            <a:ext cx="4842566" cy="3062514"/>
          </a:xfrm>
          <a:custGeom>
            <a:avLst/>
            <a:gdLst>
              <a:gd name="connsiteX0" fmla="*/ 0 w 4586515"/>
              <a:gd name="connsiteY0" fmla="*/ 304800 h 3062514"/>
              <a:gd name="connsiteX1" fmla="*/ 885372 w 4586515"/>
              <a:gd name="connsiteY1" fmla="*/ 2815771 h 3062514"/>
              <a:gd name="connsiteX2" fmla="*/ 3251200 w 4586515"/>
              <a:gd name="connsiteY2" fmla="*/ 3062514 h 3062514"/>
              <a:gd name="connsiteX3" fmla="*/ 4586515 w 4586515"/>
              <a:gd name="connsiteY3" fmla="*/ 1349828 h 3062514"/>
              <a:gd name="connsiteX4" fmla="*/ 3802743 w 4586515"/>
              <a:gd name="connsiteY4" fmla="*/ 551542 h 3062514"/>
              <a:gd name="connsiteX5" fmla="*/ 2481943 w 4586515"/>
              <a:gd name="connsiteY5" fmla="*/ 406400 h 3062514"/>
              <a:gd name="connsiteX6" fmla="*/ 1727200 w 4586515"/>
              <a:gd name="connsiteY6" fmla="*/ 1422400 h 3062514"/>
              <a:gd name="connsiteX7" fmla="*/ 362857 w 4586515"/>
              <a:gd name="connsiteY7" fmla="*/ 0 h 3062514"/>
              <a:gd name="connsiteX8" fmla="*/ 0 w 4586515"/>
              <a:gd name="connsiteY8" fmla="*/ 304800 h 306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6515" h="3062514">
                <a:moveTo>
                  <a:pt x="0" y="304800"/>
                </a:moveTo>
                <a:lnTo>
                  <a:pt x="885372" y="2815771"/>
                </a:lnTo>
                <a:lnTo>
                  <a:pt x="3251200" y="3062514"/>
                </a:lnTo>
                <a:lnTo>
                  <a:pt x="4586515" y="1349828"/>
                </a:lnTo>
                <a:lnTo>
                  <a:pt x="3802743" y="551542"/>
                </a:lnTo>
                <a:lnTo>
                  <a:pt x="2481943" y="406400"/>
                </a:lnTo>
                <a:lnTo>
                  <a:pt x="1727200" y="1422400"/>
                </a:lnTo>
                <a:lnTo>
                  <a:pt x="362857" y="0"/>
                </a:lnTo>
                <a:lnTo>
                  <a:pt x="0" y="304800"/>
                </a:lnTo>
                <a:close/>
              </a:path>
            </a:pathLst>
          </a:cu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ZA"/>
          </a:p>
        </p:txBody>
      </p:sp>
      <p:sp>
        <p:nvSpPr>
          <p:cNvPr id="39" name="Freeform 38"/>
          <p:cNvSpPr/>
          <p:nvPr/>
        </p:nvSpPr>
        <p:spPr>
          <a:xfrm>
            <a:off x="3526971" y="1030514"/>
            <a:ext cx="2452915" cy="2148115"/>
          </a:xfrm>
          <a:custGeom>
            <a:avLst/>
            <a:gdLst>
              <a:gd name="connsiteX0" fmla="*/ 2452915 w 2452915"/>
              <a:gd name="connsiteY0" fmla="*/ 0 h 2148115"/>
              <a:gd name="connsiteX1" fmla="*/ 130629 w 2452915"/>
              <a:gd name="connsiteY1" fmla="*/ 72572 h 2148115"/>
              <a:gd name="connsiteX2" fmla="*/ 261258 w 2452915"/>
              <a:gd name="connsiteY2" fmla="*/ 1175657 h 2148115"/>
              <a:gd name="connsiteX3" fmla="*/ 0 w 2452915"/>
              <a:gd name="connsiteY3" fmla="*/ 2119086 h 2148115"/>
              <a:gd name="connsiteX4" fmla="*/ 1436915 w 2452915"/>
              <a:gd name="connsiteY4" fmla="*/ 2148115 h 2148115"/>
              <a:gd name="connsiteX5" fmla="*/ 2438400 w 2452915"/>
              <a:gd name="connsiteY5" fmla="*/ 1277257 h 2148115"/>
              <a:gd name="connsiteX6" fmla="*/ 2423886 w 2452915"/>
              <a:gd name="connsiteY6" fmla="*/ 551543 h 2148115"/>
              <a:gd name="connsiteX7" fmla="*/ 2452915 w 2452915"/>
              <a:gd name="connsiteY7" fmla="*/ 0 h 214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2915" h="2148115">
                <a:moveTo>
                  <a:pt x="2452915" y="0"/>
                </a:moveTo>
                <a:lnTo>
                  <a:pt x="130629" y="72572"/>
                </a:lnTo>
                <a:lnTo>
                  <a:pt x="261258" y="1175657"/>
                </a:lnTo>
                <a:lnTo>
                  <a:pt x="0" y="2119086"/>
                </a:lnTo>
                <a:lnTo>
                  <a:pt x="1436915" y="2148115"/>
                </a:lnTo>
                <a:lnTo>
                  <a:pt x="2438400" y="1277257"/>
                </a:lnTo>
                <a:lnTo>
                  <a:pt x="2423886" y="551543"/>
                </a:lnTo>
                <a:lnTo>
                  <a:pt x="2452915" y="0"/>
                </a:lnTo>
                <a:close/>
              </a:path>
            </a:pathLst>
          </a:custGeom>
          <a:solidFill>
            <a:schemeClr val="accent6">
              <a:lumMod val="20000"/>
              <a:lumOff val="80000"/>
              <a:alpha val="50000"/>
            </a:schemeClr>
          </a:solidFill>
          <a:ln w="31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
        <p:nvSpPr>
          <p:cNvPr id="4" name="Title 3"/>
          <p:cNvSpPr>
            <a:spLocks noGrp="1"/>
          </p:cNvSpPr>
          <p:nvPr>
            <p:ph type="title"/>
          </p:nvPr>
        </p:nvSpPr>
        <p:spPr>
          <a:xfrm>
            <a:off x="457200" y="274638"/>
            <a:ext cx="8229600" cy="562074"/>
          </a:xfrm>
        </p:spPr>
        <p:txBody>
          <a:bodyPr>
            <a:normAutofit fontScale="90000"/>
          </a:bodyPr>
          <a:lstStyle/>
          <a:p>
            <a:r>
              <a:rPr lang="en-ZA" dirty="0" smtClean="0"/>
              <a:t>CONFLUENCE OF INITIATIVES</a:t>
            </a:r>
            <a:endParaRPr lang="en-ZA" dirty="0"/>
          </a:p>
        </p:txBody>
      </p:sp>
      <p:sp>
        <p:nvSpPr>
          <p:cNvPr id="5" name="Oval 4"/>
          <p:cNvSpPr/>
          <p:nvPr/>
        </p:nvSpPr>
        <p:spPr>
          <a:xfrm>
            <a:off x="2555776" y="2132856"/>
            <a:ext cx="86409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DL</a:t>
            </a:r>
            <a:endParaRPr lang="en-ZA" dirty="0"/>
          </a:p>
        </p:txBody>
      </p:sp>
      <p:sp>
        <p:nvSpPr>
          <p:cNvPr id="6" name="Oval 5"/>
          <p:cNvSpPr/>
          <p:nvPr/>
        </p:nvSpPr>
        <p:spPr>
          <a:xfrm>
            <a:off x="4139952" y="3933056"/>
            <a:ext cx="86409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DL</a:t>
            </a:r>
            <a:endParaRPr lang="en-ZA" dirty="0"/>
          </a:p>
        </p:txBody>
      </p:sp>
      <p:sp>
        <p:nvSpPr>
          <p:cNvPr id="7" name="Oval 6"/>
          <p:cNvSpPr/>
          <p:nvPr/>
        </p:nvSpPr>
        <p:spPr>
          <a:xfrm>
            <a:off x="5018991" y="2276872"/>
            <a:ext cx="86409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DL</a:t>
            </a:r>
            <a:endParaRPr lang="en-ZA" dirty="0"/>
          </a:p>
        </p:txBody>
      </p:sp>
      <p:sp>
        <p:nvSpPr>
          <p:cNvPr id="8" name="Oval 7"/>
          <p:cNvSpPr/>
          <p:nvPr/>
        </p:nvSpPr>
        <p:spPr>
          <a:xfrm>
            <a:off x="2771800" y="5445224"/>
            <a:ext cx="864096" cy="864096"/>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ZA" dirty="0" smtClean="0"/>
              <a:t>DDA</a:t>
            </a:r>
            <a:endParaRPr lang="en-ZA" dirty="0"/>
          </a:p>
        </p:txBody>
      </p:sp>
      <p:sp>
        <p:nvSpPr>
          <p:cNvPr id="9" name="Oval 8"/>
          <p:cNvSpPr/>
          <p:nvPr/>
        </p:nvSpPr>
        <p:spPr>
          <a:xfrm>
            <a:off x="3923928" y="2636912"/>
            <a:ext cx="864096" cy="864096"/>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ZA" dirty="0" smtClean="0"/>
              <a:t>DDA</a:t>
            </a:r>
            <a:endParaRPr lang="en-ZA" dirty="0"/>
          </a:p>
        </p:txBody>
      </p:sp>
      <p:sp>
        <p:nvSpPr>
          <p:cNvPr id="10" name="Oval 9"/>
          <p:cNvSpPr/>
          <p:nvPr/>
        </p:nvSpPr>
        <p:spPr>
          <a:xfrm>
            <a:off x="3075473" y="3927737"/>
            <a:ext cx="864096" cy="86409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ZA" dirty="0" smtClean="0"/>
              <a:t>DDL</a:t>
            </a:r>
            <a:endParaRPr lang="en-ZA" dirty="0"/>
          </a:p>
        </p:txBody>
      </p:sp>
      <p:sp>
        <p:nvSpPr>
          <p:cNvPr id="11" name="Oval 10"/>
          <p:cNvSpPr/>
          <p:nvPr/>
        </p:nvSpPr>
        <p:spPr>
          <a:xfrm>
            <a:off x="5451039" y="3483293"/>
            <a:ext cx="864096" cy="86409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ZA" dirty="0" smtClean="0"/>
              <a:t>DDL</a:t>
            </a:r>
            <a:endParaRPr lang="en-ZA" dirty="0"/>
          </a:p>
        </p:txBody>
      </p:sp>
      <p:sp>
        <p:nvSpPr>
          <p:cNvPr id="12" name="Oval 11"/>
          <p:cNvSpPr/>
          <p:nvPr/>
        </p:nvSpPr>
        <p:spPr>
          <a:xfrm>
            <a:off x="3923658" y="1268760"/>
            <a:ext cx="864096" cy="86409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ZA" dirty="0" smtClean="0"/>
              <a:t>DDL</a:t>
            </a:r>
            <a:endParaRPr lang="en-ZA" dirty="0"/>
          </a:p>
        </p:txBody>
      </p:sp>
      <p:cxnSp>
        <p:nvCxnSpPr>
          <p:cNvPr id="14" name="Straight Connector 13"/>
          <p:cNvCxnSpPr>
            <a:stCxn id="5" idx="7"/>
            <a:endCxn id="12" idx="2"/>
          </p:cNvCxnSpPr>
          <p:nvPr/>
        </p:nvCxnSpPr>
        <p:spPr>
          <a:xfrm flipV="1">
            <a:off x="3293328" y="1700808"/>
            <a:ext cx="630330" cy="5585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2" idx="4"/>
            <a:endCxn id="9" idx="0"/>
          </p:cNvCxnSpPr>
          <p:nvPr/>
        </p:nvCxnSpPr>
        <p:spPr>
          <a:xfrm>
            <a:off x="4355706" y="2132856"/>
            <a:ext cx="270" cy="504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2" idx="3"/>
            <a:endCxn id="10" idx="0"/>
          </p:cNvCxnSpPr>
          <p:nvPr/>
        </p:nvCxnSpPr>
        <p:spPr>
          <a:xfrm flipH="1">
            <a:off x="3507521" y="2006312"/>
            <a:ext cx="542681" cy="19214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2" idx="5"/>
            <a:endCxn id="7" idx="1"/>
          </p:cNvCxnSpPr>
          <p:nvPr/>
        </p:nvCxnSpPr>
        <p:spPr>
          <a:xfrm>
            <a:off x="4661210" y="2006312"/>
            <a:ext cx="484325" cy="39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0" idx="6"/>
            <a:endCxn id="6" idx="2"/>
          </p:cNvCxnSpPr>
          <p:nvPr/>
        </p:nvCxnSpPr>
        <p:spPr>
          <a:xfrm>
            <a:off x="3939569" y="4359785"/>
            <a:ext cx="200383" cy="531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8" idx="7"/>
            <a:endCxn id="6" idx="3"/>
          </p:cNvCxnSpPr>
          <p:nvPr/>
        </p:nvCxnSpPr>
        <p:spPr>
          <a:xfrm flipV="1">
            <a:off x="3509352" y="4670608"/>
            <a:ext cx="757144" cy="901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6" idx="6"/>
            <a:endCxn id="11" idx="3"/>
          </p:cNvCxnSpPr>
          <p:nvPr/>
        </p:nvCxnSpPr>
        <p:spPr>
          <a:xfrm flipV="1">
            <a:off x="5004048" y="4220845"/>
            <a:ext cx="573535" cy="14425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0" idx="1"/>
            <a:endCxn id="5" idx="4"/>
          </p:cNvCxnSpPr>
          <p:nvPr/>
        </p:nvCxnSpPr>
        <p:spPr>
          <a:xfrm flipH="1" flipV="1">
            <a:off x="2987824" y="2996952"/>
            <a:ext cx="214193" cy="1057329"/>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urved Connector 34"/>
          <p:cNvCxnSpPr>
            <a:stCxn id="5" idx="2"/>
            <a:endCxn id="10" idx="2"/>
          </p:cNvCxnSpPr>
          <p:nvPr/>
        </p:nvCxnSpPr>
        <p:spPr>
          <a:xfrm rot="10800000" flipH="1" flipV="1">
            <a:off x="2555775" y="2564903"/>
            <a:ext cx="519697" cy="1794881"/>
          </a:xfrm>
          <a:prstGeom prst="curvedConnector3">
            <a:avLst>
              <a:gd name="adj1" fmla="val -43987"/>
            </a:avLst>
          </a:prstGeom>
        </p:spPr>
        <p:style>
          <a:lnRef idx="1">
            <a:schemeClr val="accent1"/>
          </a:lnRef>
          <a:fillRef idx="0">
            <a:schemeClr val="accent1"/>
          </a:fillRef>
          <a:effectRef idx="0">
            <a:schemeClr val="accent1"/>
          </a:effectRef>
          <a:fontRef idx="minor">
            <a:schemeClr val="tx1"/>
          </a:fontRef>
        </p:style>
      </p:cxnSp>
      <p:cxnSp>
        <p:nvCxnSpPr>
          <p:cNvPr id="38" name="Curved Connector 37"/>
          <p:cNvCxnSpPr>
            <a:stCxn id="10" idx="7"/>
            <a:endCxn id="7" idx="4"/>
          </p:cNvCxnSpPr>
          <p:nvPr/>
        </p:nvCxnSpPr>
        <p:spPr>
          <a:xfrm rot="5400000" flipH="1" flipV="1">
            <a:off x="4175376" y="2778618"/>
            <a:ext cx="913313" cy="1638014"/>
          </a:xfrm>
          <a:prstGeom prst="curvedConnector3">
            <a:avLst/>
          </a:prstGeom>
        </p:spPr>
        <p:style>
          <a:lnRef idx="1">
            <a:schemeClr val="accent1"/>
          </a:lnRef>
          <a:fillRef idx="0">
            <a:schemeClr val="accent1"/>
          </a:fillRef>
          <a:effectRef idx="0">
            <a:schemeClr val="accent1"/>
          </a:effectRef>
          <a:fontRef idx="minor">
            <a:schemeClr val="tx1"/>
          </a:fontRef>
        </p:style>
      </p:cxnSp>
      <p:sp>
        <p:nvSpPr>
          <p:cNvPr id="42" name="Rounded Rectangle 41"/>
          <p:cNvSpPr/>
          <p:nvPr/>
        </p:nvSpPr>
        <p:spPr>
          <a:xfrm>
            <a:off x="7452320" y="1009013"/>
            <a:ext cx="1584176" cy="105183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ZA" dirty="0" smtClean="0"/>
              <a:t>Science Gateway</a:t>
            </a:r>
            <a:endParaRPr lang="en-ZA" dirty="0"/>
          </a:p>
        </p:txBody>
      </p:sp>
      <p:sp>
        <p:nvSpPr>
          <p:cNvPr id="43" name="Rounded Rectangle 42"/>
          <p:cNvSpPr/>
          <p:nvPr/>
        </p:nvSpPr>
        <p:spPr>
          <a:xfrm>
            <a:off x="7452320" y="3313269"/>
            <a:ext cx="1584176" cy="105183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ZA" dirty="0" smtClean="0"/>
              <a:t>Science Gateway</a:t>
            </a:r>
            <a:endParaRPr lang="en-ZA" dirty="0"/>
          </a:p>
        </p:txBody>
      </p:sp>
      <p:cxnSp>
        <p:nvCxnSpPr>
          <p:cNvPr id="45" name="Curved Connector 44"/>
          <p:cNvCxnSpPr>
            <a:stCxn id="39" idx="6"/>
            <a:endCxn id="42" idx="1"/>
          </p:cNvCxnSpPr>
          <p:nvPr/>
        </p:nvCxnSpPr>
        <p:spPr>
          <a:xfrm flipV="1">
            <a:off x="5950857" y="1534931"/>
            <a:ext cx="1501463" cy="47126"/>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7" name="Curved Connector 46"/>
          <p:cNvCxnSpPr>
            <a:stCxn id="40" idx="3"/>
            <a:endCxn id="43" idx="1"/>
          </p:cNvCxnSpPr>
          <p:nvPr/>
        </p:nvCxnSpPr>
        <p:spPr>
          <a:xfrm>
            <a:off x="7092280" y="3410857"/>
            <a:ext cx="360040" cy="428330"/>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5580112" y="4725144"/>
            <a:ext cx="1584176" cy="1051835"/>
          </a:xfrm>
          <a:prstGeom prst="roundRect">
            <a:avLst/>
          </a:prstGeom>
          <a:solidFill>
            <a:schemeClr val="bg1">
              <a:lumMod val="75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ZA" dirty="0" smtClean="0">
                <a:solidFill>
                  <a:schemeClr val="tx1"/>
                </a:solidFill>
              </a:rPr>
              <a:t>Quality Assurance Filters</a:t>
            </a:r>
            <a:endParaRPr lang="en-ZA" dirty="0">
              <a:solidFill>
                <a:schemeClr val="tx1"/>
              </a:solidFill>
            </a:endParaRPr>
          </a:p>
        </p:txBody>
      </p:sp>
      <p:cxnSp>
        <p:nvCxnSpPr>
          <p:cNvPr id="52" name="Curved Connector 51"/>
          <p:cNvCxnSpPr>
            <a:stCxn id="41" idx="3"/>
            <a:endCxn id="50" idx="1"/>
          </p:cNvCxnSpPr>
          <p:nvPr/>
        </p:nvCxnSpPr>
        <p:spPr>
          <a:xfrm flipV="1">
            <a:off x="4238171" y="5251062"/>
            <a:ext cx="1341941" cy="191795"/>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7452320" y="4725144"/>
            <a:ext cx="1584176" cy="1051835"/>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ZA" dirty="0" smtClean="0"/>
              <a:t>World Data System Component</a:t>
            </a:r>
            <a:endParaRPr lang="en-ZA" dirty="0"/>
          </a:p>
        </p:txBody>
      </p:sp>
      <p:cxnSp>
        <p:nvCxnSpPr>
          <p:cNvPr id="55" name="Curved Connector 54"/>
          <p:cNvCxnSpPr>
            <a:stCxn id="50" idx="3"/>
            <a:endCxn id="53" idx="1"/>
          </p:cNvCxnSpPr>
          <p:nvPr/>
        </p:nvCxnSpPr>
        <p:spPr>
          <a:xfrm>
            <a:off x="7164288" y="5251062"/>
            <a:ext cx="288032" cy="12700"/>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6" name="Rounded Rectangle 55"/>
          <p:cNvSpPr/>
          <p:nvPr/>
        </p:nvSpPr>
        <p:spPr>
          <a:xfrm>
            <a:off x="88189" y="3140968"/>
            <a:ext cx="1584176" cy="105183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ZA" dirty="0" smtClean="0"/>
              <a:t>RDI Output</a:t>
            </a:r>
          </a:p>
          <a:p>
            <a:pPr algn="ctr"/>
            <a:r>
              <a:rPr lang="en-ZA" dirty="0" smtClean="0"/>
              <a:t>Aggregation</a:t>
            </a:r>
            <a:endParaRPr lang="en-ZA" dirty="0"/>
          </a:p>
        </p:txBody>
      </p:sp>
      <p:cxnSp>
        <p:nvCxnSpPr>
          <p:cNvPr id="62" name="Curved Connector 61"/>
          <p:cNvCxnSpPr>
            <a:stCxn id="12" idx="2"/>
            <a:endCxn id="56" idx="0"/>
          </p:cNvCxnSpPr>
          <p:nvPr/>
        </p:nvCxnSpPr>
        <p:spPr>
          <a:xfrm rot="10800000" flipV="1">
            <a:off x="880278" y="1700808"/>
            <a:ext cx="3043381" cy="1440160"/>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7" name="Curved Connector 66"/>
          <p:cNvCxnSpPr>
            <a:stCxn id="9" idx="3"/>
            <a:endCxn id="56" idx="3"/>
          </p:cNvCxnSpPr>
          <p:nvPr/>
        </p:nvCxnSpPr>
        <p:spPr>
          <a:xfrm rot="5400000">
            <a:off x="2715208" y="2331622"/>
            <a:ext cx="292422" cy="2378107"/>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9" name="Curved Connector 68"/>
          <p:cNvCxnSpPr>
            <a:stCxn id="8" idx="2"/>
            <a:endCxn id="56" idx="2"/>
          </p:cNvCxnSpPr>
          <p:nvPr/>
        </p:nvCxnSpPr>
        <p:spPr>
          <a:xfrm rot="10800000">
            <a:off x="880278" y="4192804"/>
            <a:ext cx="1891523" cy="1684469"/>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896937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162799" y="2573905"/>
            <a:ext cx="1600201" cy="1964292"/>
          </a:xfrm>
        </p:spPr>
        <p:txBody>
          <a:bodyPr>
            <a:normAutofit fontScale="77500" lnSpcReduction="20000"/>
          </a:bodyPr>
          <a:lstStyle/>
          <a:p>
            <a:r>
              <a:rPr lang="en-ZA" dirty="0" err="1" smtClean="0"/>
              <a:t>MetaData</a:t>
            </a:r>
            <a:endParaRPr lang="en-ZA" dirty="0" smtClean="0"/>
          </a:p>
          <a:p>
            <a:endParaRPr lang="en-ZA" dirty="0"/>
          </a:p>
          <a:p>
            <a:r>
              <a:rPr lang="en-ZA" dirty="0" smtClean="0"/>
              <a:t>Data Standards</a:t>
            </a:r>
          </a:p>
          <a:p>
            <a:endParaRPr lang="en-ZA" dirty="0"/>
          </a:p>
          <a:p>
            <a:r>
              <a:rPr lang="en-ZA" dirty="0" smtClean="0"/>
              <a:t>Automation</a:t>
            </a:r>
          </a:p>
          <a:p>
            <a:endParaRPr lang="en-ZA" dirty="0"/>
          </a:p>
          <a:p>
            <a:r>
              <a:rPr lang="en-ZA" dirty="0" smtClean="0"/>
              <a:t>Mediation</a:t>
            </a:r>
            <a:endParaRPr lang="en-ZA" dirty="0"/>
          </a:p>
        </p:txBody>
      </p:sp>
      <p:sp>
        <p:nvSpPr>
          <p:cNvPr id="8194" name="Title 3"/>
          <p:cNvSpPr>
            <a:spLocks noGrp="1"/>
          </p:cNvSpPr>
          <p:nvPr>
            <p:ph type="title"/>
          </p:nvPr>
        </p:nvSpPr>
        <p:spPr bwMode="auto"/>
        <p:txBody>
          <a:bodyPr wrap="square" numCol="1" anchorCtr="0" compatLnSpc="1">
            <a:prstTxWarp prst="textNoShape">
              <a:avLst/>
            </a:prstTxWarp>
          </a:bodyPr>
          <a:lstStyle/>
          <a:p>
            <a:pPr eaLnBrk="1" fontAlgn="auto" hangingPunct="1">
              <a:spcAft>
                <a:spcPts val="0"/>
              </a:spcAft>
              <a:defRPr/>
            </a:pPr>
            <a:r>
              <a:rPr lang="en-ZA" sz="2800" cap="small" dirty="0" smtClean="0">
                <a:latin typeface="Copperplate Gothic Bold" pitchFamily="34" charset="0"/>
              </a:rPr>
              <a:t>Context and Concepts</a:t>
            </a:r>
            <a:br>
              <a:rPr lang="en-ZA" sz="2800" cap="small" dirty="0" smtClean="0">
                <a:latin typeface="Copperplate Gothic Bold" pitchFamily="34" charset="0"/>
              </a:rPr>
            </a:br>
            <a:r>
              <a:rPr lang="en-ZA" sz="2800" cap="small" dirty="0" smtClean="0">
                <a:latin typeface="Copperplate Gothic Bold" pitchFamily="34" charset="0"/>
              </a:rPr>
              <a:t>Perspective of Earth and Environmental Sciences</a:t>
            </a:r>
          </a:p>
        </p:txBody>
      </p:sp>
    </p:spTree>
    <p:extLst>
      <p:ext uri="{BB962C8B-B14F-4D97-AF65-F5344CB8AC3E}">
        <p14:creationId xmlns:p14="http://schemas.microsoft.com/office/powerpoint/2010/main" val="11782654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2"/>
          <p:cNvSpPr>
            <a:spLocks noGrp="1"/>
          </p:cNvSpPr>
          <p:nvPr>
            <p:ph type="title"/>
          </p:nvPr>
        </p:nvSpPr>
        <p:spPr bwMode="auto"/>
        <p:txBody>
          <a:bodyPr wrap="square" numCol="1" anchorCtr="0" compatLnSpc="1">
            <a:prstTxWarp prst="textNoShape">
              <a:avLst/>
            </a:prstTxWarp>
          </a:bodyPr>
          <a:lstStyle/>
          <a:p>
            <a:pPr eaLnBrk="1" fontAlgn="auto" hangingPunct="1">
              <a:spcAft>
                <a:spcPts val="0"/>
              </a:spcAft>
              <a:defRPr/>
            </a:pPr>
            <a:r>
              <a:rPr lang="en-ZA" sz="2800" dirty="0" smtClean="0"/>
              <a:t>Main Use Cases</a:t>
            </a:r>
            <a:br>
              <a:rPr lang="en-ZA" sz="2800" dirty="0" smtClean="0"/>
            </a:br>
            <a:r>
              <a:rPr lang="en-ZA" sz="2800" dirty="0" smtClean="0"/>
              <a:t>DISCOVERY AND VISUALISATION</a:t>
            </a:r>
          </a:p>
        </p:txBody>
      </p:sp>
      <p:pic>
        <p:nvPicPr>
          <p:cNvPr id="16387" name="Picture 9"/>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022" t="2171" r="1643" b="7927"/>
          <a:stretch>
            <a:fillRect/>
          </a:stretch>
        </p:blipFill>
        <p:spPr bwMode="auto">
          <a:xfrm>
            <a:off x="2411760" y="1853825"/>
            <a:ext cx="6589712" cy="480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6505" y="1718810"/>
            <a:ext cx="2385265" cy="5047536"/>
          </a:xfrm>
          <a:prstGeom prst="rect">
            <a:avLst/>
          </a:prstGeom>
        </p:spPr>
        <p:txBody>
          <a:bodyPr wrap="square">
            <a:spAutoFit/>
          </a:bodyPr>
          <a:lstStyle/>
          <a:p>
            <a:r>
              <a:rPr lang="en-ZA" sz="1400" dirty="0"/>
              <a:t>The platform is based on a shared and aggregated meta-data repository, and the meta-data repository is capable of accepting and working with a range of well-established meta-data standards. </a:t>
            </a:r>
            <a:endParaRPr lang="en-ZA" sz="1400" dirty="0" smtClean="0"/>
          </a:p>
          <a:p>
            <a:endParaRPr lang="en-ZA" sz="1400" dirty="0"/>
          </a:p>
          <a:p>
            <a:r>
              <a:rPr lang="en-ZA" sz="1400" dirty="0" smtClean="0"/>
              <a:t>These </a:t>
            </a:r>
            <a:r>
              <a:rPr lang="en-ZA" sz="1400" dirty="0"/>
              <a:t>include Dublin Core, SANS 1878, the ISO 19115 family, EML, and FGDC. The list is likely to be extended from time to time to accommodate other standards in widespread use by a user community or new provider</a:t>
            </a:r>
            <a:r>
              <a:rPr lang="en-ZA" sz="1400" dirty="0" smtClean="0"/>
              <a:t>.</a:t>
            </a:r>
          </a:p>
          <a:p>
            <a:endParaRPr lang="en-ZA" sz="1400" dirty="0"/>
          </a:p>
          <a:p>
            <a:r>
              <a:rPr lang="en-ZA" sz="1400" dirty="0" smtClean="0"/>
              <a:t>Harvesters can be used to automate meta-data acquisition from standardised providers.</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75975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MAIN USE CASES</a:t>
            </a:r>
            <a:br>
              <a:rPr lang="en-ZA" dirty="0" smtClean="0"/>
            </a:br>
            <a:r>
              <a:rPr lang="en-ZA" dirty="0" smtClean="0"/>
              <a:t>Mediation and Collation</a:t>
            </a:r>
            <a:endParaRPr lang="en-ZA" dirty="0"/>
          </a:p>
        </p:txBody>
      </p:sp>
      <p:pic>
        <p:nvPicPr>
          <p:cNvPr id="17411"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467945"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6505" y="1621824"/>
            <a:ext cx="2385265" cy="5047536"/>
          </a:xfrm>
          <a:prstGeom prst="rect">
            <a:avLst/>
          </a:prstGeom>
        </p:spPr>
        <p:txBody>
          <a:bodyPr wrap="square">
            <a:spAutoFit/>
          </a:bodyPr>
          <a:lstStyle/>
          <a:p>
            <a:r>
              <a:rPr lang="en-ZA" sz="1400" dirty="0" smtClean="0"/>
              <a:t>Mediators are required to tailor (bind) a data source or sources to a process or service. </a:t>
            </a:r>
          </a:p>
          <a:p>
            <a:endParaRPr lang="en-ZA" sz="1400" dirty="0"/>
          </a:p>
          <a:p>
            <a:r>
              <a:rPr lang="en-ZA" sz="1400" dirty="0" smtClean="0"/>
              <a:t>The service can be as simple as a mapping service, and the mediation as rudimentary as renaming the layers to match the context of a map.</a:t>
            </a:r>
          </a:p>
          <a:p>
            <a:endParaRPr lang="en-ZA" sz="1400" dirty="0"/>
          </a:p>
          <a:p>
            <a:r>
              <a:rPr lang="en-ZA" sz="1400" dirty="0" smtClean="0"/>
              <a:t>More advanced mediations define the linkages between distributed data sets, how data should be aggregated for analysis or display purposes, which columns to match to a charting service, and so on.</a:t>
            </a:r>
          </a:p>
          <a:p>
            <a:endParaRPr lang="en-ZA" sz="1400" dirty="0"/>
          </a:p>
          <a:p>
            <a:r>
              <a:rPr lang="en-ZA" sz="1400" dirty="0" smtClean="0"/>
              <a:t>Mediations are stored in ‘Web Context Documents’.</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11403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MAIN USE CASES</a:t>
            </a:r>
            <a:br>
              <a:rPr lang="en-ZA" dirty="0" smtClean="0"/>
            </a:br>
            <a:r>
              <a:rPr lang="en-ZA" dirty="0" smtClean="0"/>
              <a:t>AUTOMATED PROCESS CHAINING</a:t>
            </a:r>
            <a:endParaRPr lang="en-ZA" dirty="0"/>
          </a:p>
        </p:txBody>
      </p:sp>
      <p:pic>
        <p:nvPicPr>
          <p:cNvPr id="18435"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512950"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5781011" y="3338990"/>
            <a:ext cx="771209" cy="72008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ZA" sz="4400" dirty="0"/>
              <a:t>?</a:t>
            </a:r>
          </a:p>
        </p:txBody>
      </p:sp>
      <p:sp>
        <p:nvSpPr>
          <p:cNvPr id="5" name="Rectangle 4"/>
          <p:cNvSpPr/>
          <p:nvPr/>
        </p:nvSpPr>
        <p:spPr>
          <a:xfrm>
            <a:off x="116505" y="1647667"/>
            <a:ext cx="2520280" cy="5047536"/>
          </a:xfrm>
          <a:prstGeom prst="rect">
            <a:avLst/>
          </a:prstGeom>
        </p:spPr>
        <p:txBody>
          <a:bodyPr wrap="square">
            <a:spAutoFit/>
          </a:bodyPr>
          <a:lstStyle/>
          <a:p>
            <a:r>
              <a:rPr lang="en-ZA" sz="1400" dirty="0" smtClean="0"/>
              <a:t>Distributed data sources and processes can also be chained together: in such cases, one needs to describe the process in a standardised way for future re-use.</a:t>
            </a:r>
          </a:p>
          <a:p>
            <a:endParaRPr lang="en-ZA" sz="1400" dirty="0"/>
          </a:p>
          <a:p>
            <a:r>
              <a:rPr lang="en-ZA" sz="1400" dirty="0" smtClean="0"/>
              <a:t>This happens already in e-commerce systems, and it is likely that the same standards in use for automation of web commerce will be used in scientific process automation – but the jury is still out on this.</a:t>
            </a:r>
          </a:p>
          <a:p>
            <a:endParaRPr lang="en-ZA" sz="1400" dirty="0"/>
          </a:p>
          <a:p>
            <a:r>
              <a:rPr lang="en-ZA" sz="1400" dirty="0" smtClean="0"/>
              <a:t>Automation and mediation rely greatly on ontologies for their efficient functioning. These are agreed dictionaries of terms, and can automate some of the mediation.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67853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rmAutofit/>
          </a:bodyPr>
          <a:lstStyle/>
          <a:p>
            <a:r>
              <a:rPr lang="en-ZA" sz="1200" dirty="0" smtClean="0"/>
              <a:t>Examples</a:t>
            </a:r>
          </a:p>
          <a:p>
            <a:endParaRPr lang="en-ZA" sz="1200" dirty="0"/>
          </a:p>
          <a:p>
            <a:r>
              <a:rPr lang="en-ZA" sz="1200" dirty="0" smtClean="0"/>
              <a:t>Interoperability</a:t>
            </a:r>
            <a:endParaRPr lang="en-ZA" sz="1200" dirty="0"/>
          </a:p>
        </p:txBody>
      </p:sp>
      <p:sp>
        <p:nvSpPr>
          <p:cNvPr id="3" name="Title 2"/>
          <p:cNvSpPr>
            <a:spLocks noGrp="1"/>
          </p:cNvSpPr>
          <p:nvPr>
            <p:ph type="title"/>
          </p:nvPr>
        </p:nvSpPr>
        <p:spPr/>
        <p:txBody>
          <a:bodyPr/>
          <a:lstStyle/>
          <a:p>
            <a:r>
              <a:rPr lang="en-ZA" sz="2800" cap="small" dirty="0" smtClean="0">
                <a:latin typeface="Copperplate Gothic Bold" pitchFamily="34" charset="0"/>
              </a:rPr>
              <a:t>Walkthrough</a:t>
            </a:r>
            <a:endParaRPr lang="en-ZA" sz="2800" cap="small" dirty="0">
              <a:latin typeface="Copperplate Gothic Bold" pitchFamily="34" charset="0"/>
            </a:endParaRPr>
          </a:p>
        </p:txBody>
      </p:sp>
    </p:spTree>
    <p:extLst>
      <p:ext uri="{BB962C8B-B14F-4D97-AF65-F5344CB8AC3E}">
        <p14:creationId xmlns:p14="http://schemas.microsoft.com/office/powerpoint/2010/main" val="28757646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smtClean="0"/>
              <a:t>SAEOS LANDING PAGE</a:t>
            </a:r>
            <a:endParaRPr lang="en-ZA"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727"/>
          <a:stretch/>
        </p:blipFill>
        <p:spPr bwMode="auto">
          <a:xfrm>
            <a:off x="0" y="1635638"/>
            <a:ext cx="9166726" cy="532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ular Callout 5"/>
          <p:cNvSpPr/>
          <p:nvPr/>
        </p:nvSpPr>
        <p:spPr>
          <a:xfrm>
            <a:off x="33536" y="4869160"/>
            <a:ext cx="1497089" cy="612068"/>
          </a:xfrm>
          <a:prstGeom prst="wedgeRectCallout">
            <a:avLst>
              <a:gd name="adj1" fmla="val 122112"/>
              <a:gd name="adj2" fmla="val -1327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Societal Benefit Areas</a:t>
            </a:r>
            <a:endParaRPr lang="en-ZA" sz="1400" dirty="0"/>
          </a:p>
        </p:txBody>
      </p:sp>
      <p:sp>
        <p:nvSpPr>
          <p:cNvPr id="7" name="Rectangular Callout 6"/>
          <p:cNvSpPr/>
          <p:nvPr/>
        </p:nvSpPr>
        <p:spPr>
          <a:xfrm>
            <a:off x="33536" y="5635713"/>
            <a:ext cx="1497089" cy="612068"/>
          </a:xfrm>
          <a:prstGeom prst="wedgeRectCallout">
            <a:avLst>
              <a:gd name="adj1" fmla="val 485675"/>
              <a:gd name="adj2" fmla="val -3319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Search for Data</a:t>
            </a:r>
            <a:endParaRPr lang="en-ZA" sz="14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17806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Typical Search Result (CLIMATE)</a:t>
            </a:r>
            <a:endParaRPr lang="en-ZA"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490"/>
          <a:stretch/>
        </p:blipFill>
        <p:spPr bwMode="auto">
          <a:xfrm>
            <a:off x="0" y="1628800"/>
            <a:ext cx="9144000" cy="5263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33536" y="4869160"/>
            <a:ext cx="1497089" cy="612068"/>
          </a:xfrm>
          <a:prstGeom prst="wedgeRectCallout">
            <a:avLst>
              <a:gd name="adj1" fmla="val 122112"/>
              <a:gd name="adj2" fmla="val -1327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Summary Meta-Data</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81483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FILTERING SEARCH RESULTS</a:t>
            </a:r>
            <a:endParaRPr lang="en-ZA"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219"/>
          <a:stretch/>
        </p:blipFill>
        <p:spPr bwMode="auto">
          <a:xfrm>
            <a:off x="0" y="1628800"/>
            <a:ext cx="9166726" cy="529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33536" y="4869160"/>
            <a:ext cx="1497089" cy="612068"/>
          </a:xfrm>
          <a:prstGeom prst="wedgeRectCallout">
            <a:avLst>
              <a:gd name="adj1" fmla="val 95935"/>
              <a:gd name="adj2" fmla="val -2299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Filter by Author, Custodian, Date, etc.</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48561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Search Result Analysis</a:t>
            </a:r>
            <a:endParaRPr lang="en-ZA"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973"/>
          <a:stretch/>
        </p:blipFill>
        <p:spPr bwMode="auto">
          <a:xfrm>
            <a:off x="0" y="1628800"/>
            <a:ext cx="9166726" cy="5307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44939" y="3122966"/>
            <a:ext cx="1497089" cy="612068"/>
          </a:xfrm>
          <a:prstGeom prst="wedgeRectCallout">
            <a:avLst>
              <a:gd name="adj1" fmla="val 125990"/>
              <a:gd name="adj2" fmla="val -1587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Analysing Search Results</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84492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Spatial Coverage of Search Results</a:t>
            </a:r>
            <a:endParaRPr lang="en-ZA"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219"/>
          <a:stretch/>
        </p:blipFill>
        <p:spPr bwMode="auto">
          <a:xfrm>
            <a:off x="0" y="1628800"/>
            <a:ext cx="9166726" cy="529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44939" y="3122966"/>
            <a:ext cx="1497089" cy="612068"/>
          </a:xfrm>
          <a:prstGeom prst="wedgeRectCallout">
            <a:avLst>
              <a:gd name="adj1" fmla="val 285958"/>
              <a:gd name="adj2" fmla="val 1447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Analysing Search Results</a:t>
            </a:r>
            <a:endParaRPr lang="en-ZA" sz="1400" dirty="0"/>
          </a:p>
        </p:txBody>
      </p:sp>
      <p:sp>
        <p:nvSpPr>
          <p:cNvPr id="5" name="Rectangular Callout 4"/>
          <p:cNvSpPr/>
          <p:nvPr/>
        </p:nvSpPr>
        <p:spPr>
          <a:xfrm>
            <a:off x="61571" y="3122966"/>
            <a:ext cx="1497089" cy="612068"/>
          </a:xfrm>
          <a:prstGeom prst="wedgeRectCallout">
            <a:avLst>
              <a:gd name="adj1" fmla="val 145380"/>
              <a:gd name="adj2" fmla="val -1682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Click to see detail</a:t>
            </a:r>
            <a:endParaRPr lang="en-ZA"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668687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DetAILED</a:t>
            </a:r>
            <a:r>
              <a:rPr lang="en-ZA" dirty="0" smtClean="0"/>
              <a:t> META-DATA</a:t>
            </a:r>
            <a:endParaRPr lang="en-ZA"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219"/>
          <a:stretch/>
        </p:blipFill>
        <p:spPr bwMode="auto">
          <a:xfrm>
            <a:off x="0" y="1628800"/>
            <a:ext cx="9166726" cy="529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62939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SEARCH FOR WEB MAP SERVICES</a:t>
            </a:r>
            <a:endParaRPr lang="en-ZA" dirty="0"/>
          </a:p>
        </p:txBody>
      </p:sp>
      <p:pic>
        <p:nvPicPr>
          <p:cNvPr id="1433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0466"/>
          <a:stretch/>
        </p:blipFill>
        <p:spPr bwMode="auto">
          <a:xfrm>
            <a:off x="0" y="1628800"/>
            <a:ext cx="9166726" cy="5278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ular Callout 4"/>
          <p:cNvSpPr/>
          <p:nvPr/>
        </p:nvSpPr>
        <p:spPr>
          <a:xfrm>
            <a:off x="61571" y="3122966"/>
            <a:ext cx="1497089" cy="612068"/>
          </a:xfrm>
          <a:prstGeom prst="wedgeRectCallout">
            <a:avLst>
              <a:gd name="adj1" fmla="val 90118"/>
              <a:gd name="adj2" fmla="val 925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WMS</a:t>
            </a:r>
            <a:endParaRPr lang="en-ZA"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72508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SPATIAL DATA SERVICES</a:t>
            </a:r>
            <a:endParaRPr lang="en-ZA" dirty="0"/>
          </a:p>
        </p:txBody>
      </p:sp>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466"/>
          <a:stretch/>
        </p:blipFill>
        <p:spPr bwMode="auto">
          <a:xfrm>
            <a:off x="0" y="1628800"/>
            <a:ext cx="9166726" cy="5278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85271"/>
              <a:gd name="adj2" fmla="val -497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Click to see detail</a:t>
            </a:r>
            <a:endParaRPr lang="en-ZA" sz="1400" dirty="0"/>
          </a:p>
        </p:txBody>
      </p:sp>
      <p:sp>
        <p:nvSpPr>
          <p:cNvPr id="5" name="Rectangular Callout 4"/>
          <p:cNvSpPr/>
          <p:nvPr/>
        </p:nvSpPr>
        <p:spPr>
          <a:xfrm>
            <a:off x="61570" y="3122966"/>
            <a:ext cx="1497089" cy="612068"/>
          </a:xfrm>
          <a:prstGeom prst="wedgeRectCallout">
            <a:avLst>
              <a:gd name="adj1" fmla="val 78484"/>
              <a:gd name="adj2" fmla="val 2988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Click to see detail</a:t>
            </a:r>
            <a:endParaRPr lang="en-ZA"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89213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PREVIEW OR DOWNLOAD</a:t>
            </a:r>
            <a:endParaRPr lang="en-ZA" dirty="0"/>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466"/>
          <a:stretch/>
        </p:blipFill>
        <p:spPr bwMode="auto">
          <a:xfrm>
            <a:off x="0" y="1628800"/>
            <a:ext cx="9166726" cy="5278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122111"/>
              <a:gd name="adj2" fmla="val 688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Layers available from service</a:t>
            </a:r>
            <a:endParaRPr lang="en-ZA" sz="1400" dirty="0"/>
          </a:p>
        </p:txBody>
      </p:sp>
      <p:sp>
        <p:nvSpPr>
          <p:cNvPr id="5" name="Rectangular Callout 4"/>
          <p:cNvSpPr/>
          <p:nvPr/>
        </p:nvSpPr>
        <p:spPr>
          <a:xfrm>
            <a:off x="73538" y="3790697"/>
            <a:ext cx="1497089" cy="612068"/>
          </a:xfrm>
          <a:prstGeom prst="wedgeRectCallout">
            <a:avLst>
              <a:gd name="adj1" fmla="val 122111"/>
              <a:gd name="adj2" fmla="val 688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Download formats and options</a:t>
            </a:r>
            <a:endParaRPr lang="en-ZA"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49399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712"/>
          <a:stretch/>
        </p:blipFill>
        <p:spPr bwMode="auto">
          <a:xfrm>
            <a:off x="0" y="1628800"/>
            <a:ext cx="9166726" cy="5263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125990"/>
              <a:gd name="adj2" fmla="val 2063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Select appropriate layer</a:t>
            </a:r>
            <a:endParaRPr lang="en-ZA" sz="1400" dirty="0"/>
          </a:p>
        </p:txBody>
      </p:sp>
    </p:spTree>
    <p:extLst>
      <p:ext uri="{BB962C8B-B14F-4D97-AF65-F5344CB8AC3E}">
        <p14:creationId xmlns:p14="http://schemas.microsoft.com/office/powerpoint/2010/main" val="33979859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Multiple layers/ RASTERS in same service</a:t>
            </a:r>
            <a:endParaRPr lang="en-ZA" dirty="0"/>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973"/>
          <a:stretch/>
        </p:blipFill>
        <p:spPr bwMode="auto">
          <a:xfrm>
            <a:off x="0" y="1628800"/>
            <a:ext cx="9166726" cy="5307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120173"/>
              <a:gd name="adj2" fmla="val 1257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Note alternative styles</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6113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Sensor OBSERVATION SERVICES</a:t>
            </a:r>
            <a:endParaRPr lang="en-ZA" dirty="0"/>
          </a:p>
        </p:txBody>
      </p:sp>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466"/>
          <a:stretch/>
        </p:blipFill>
        <p:spPr bwMode="auto">
          <a:xfrm>
            <a:off x="0" y="1628800"/>
            <a:ext cx="9166726" cy="5278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119203"/>
              <a:gd name="adj2" fmla="val 356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Click to see detail</a:t>
            </a:r>
            <a:endParaRPr lang="en-ZA" sz="1400" dirty="0"/>
          </a:p>
        </p:txBody>
      </p:sp>
      <p:sp>
        <p:nvSpPr>
          <p:cNvPr id="5" name="Rectangular Callout 4"/>
          <p:cNvSpPr/>
          <p:nvPr/>
        </p:nvSpPr>
        <p:spPr>
          <a:xfrm>
            <a:off x="61571" y="3122966"/>
            <a:ext cx="1497089" cy="612068"/>
          </a:xfrm>
          <a:prstGeom prst="wedgeRectCallout">
            <a:avLst>
              <a:gd name="adj1" fmla="val 95935"/>
              <a:gd name="adj2" fmla="val 3557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Click to see detail</a:t>
            </a:r>
            <a:endParaRPr lang="en-ZA"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86074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OBSERVED FEATURES ARE SHOWN</a:t>
            </a:r>
            <a:endParaRPr lang="en-ZA" dirty="0"/>
          </a:p>
        </p:txBody>
      </p:sp>
      <p:pic>
        <p:nvPicPr>
          <p:cNvPr id="204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219"/>
          <a:stretch/>
        </p:blipFill>
        <p:spPr bwMode="auto">
          <a:xfrm>
            <a:off x="0" y="1628800"/>
            <a:ext cx="9166726" cy="529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262690"/>
              <a:gd name="adj2" fmla="val 1471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Location of sensors</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55718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CLICK A FEATURE …</a:t>
            </a:r>
            <a:endParaRPr lang="en-ZA" dirty="0"/>
          </a:p>
        </p:txBody>
      </p:sp>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973"/>
          <a:stretch/>
        </p:blipFill>
        <p:spPr bwMode="auto">
          <a:xfrm>
            <a:off x="0" y="1628800"/>
            <a:ext cx="9166726" cy="5307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150228"/>
              <a:gd name="adj2" fmla="val 807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Latest values for observed phenomena</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05421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TIME SERIES DATA</a:t>
            </a:r>
            <a:endParaRPr lang="en-ZA" dirty="0"/>
          </a:p>
        </p:txBody>
      </p:sp>
      <p:pic>
        <p:nvPicPr>
          <p:cNvPr id="22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727"/>
          <a:stretch/>
        </p:blipFill>
        <p:spPr bwMode="auto">
          <a:xfrm>
            <a:off x="0" y="1628800"/>
            <a:ext cx="9166726" cy="532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61571" y="3122966"/>
            <a:ext cx="1497089" cy="612068"/>
          </a:xfrm>
          <a:prstGeom prst="wedgeRectCallout">
            <a:avLst>
              <a:gd name="adj1" fmla="val 161861"/>
              <a:gd name="adj2" fmla="val 973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Select start and end dates</a:t>
            </a:r>
            <a:endParaRPr lang="en-ZA"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99732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GEOSS BROKER Integration</a:t>
            </a:r>
            <a:endParaRPr lang="en-US" dirty="0"/>
          </a:p>
        </p:txBody>
      </p:sp>
      <p:pic>
        <p:nvPicPr>
          <p:cNvPr id="3" name="Picture 2" descr="Screen Shot 2012-09-11 at 10.16.0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628801"/>
            <a:ext cx="8784976" cy="5040560"/>
          </a:xfrm>
          <a:prstGeom prst="rect">
            <a:avLst/>
          </a:prstGeom>
          <a:ln>
            <a:noFill/>
          </a:ln>
          <a:effectLst>
            <a:outerShdw blurRad="292100" dist="139700" dir="2700000" algn="tl" rotWithShape="0">
              <a:srgbClr val="333333">
                <a:alpha val="65000"/>
              </a:srgbClr>
            </a:outerShdw>
          </a:effectLst>
        </p:spPr>
      </p:pic>
      <p:sp>
        <p:nvSpPr>
          <p:cNvPr id="4" name="Rectangular Callout 3"/>
          <p:cNvSpPr/>
          <p:nvPr/>
        </p:nvSpPr>
        <p:spPr>
          <a:xfrm>
            <a:off x="4139952" y="2996952"/>
            <a:ext cx="1872208" cy="1152128"/>
          </a:xfrm>
          <a:prstGeom prst="wedgeRectCallout">
            <a:avLst>
              <a:gd name="adj1" fmla="val -114102"/>
              <a:gd name="adj2" fmla="val 1213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t>SAEOS</a:t>
            </a:r>
          </a:p>
          <a:p>
            <a:pPr algn="ctr"/>
            <a:r>
              <a:rPr lang="en-US" dirty="0" smtClean="0"/>
              <a:t>CS/W</a:t>
            </a:r>
          </a:p>
          <a:p>
            <a:pPr algn="ctr"/>
            <a:r>
              <a:rPr lang="en-US" dirty="0" err="1" smtClean="0"/>
              <a:t>EndPoint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0526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r>
              <a:rPr lang="en-US" cap="none" dirty="0" smtClean="0">
                <a:latin typeface="Copperplate Gothic Light"/>
                <a:cs typeface="Copperplate Gothic Light"/>
              </a:rPr>
              <a:t>Invitation(s)</a:t>
            </a:r>
            <a:endParaRPr lang="en-US" cap="none" dirty="0">
              <a:latin typeface="Copperplate Gothic Light"/>
              <a:cs typeface="Copperplate Gothic Light"/>
            </a:endParaRPr>
          </a:p>
        </p:txBody>
      </p:sp>
    </p:spTree>
    <p:extLst>
      <p:ext uri="{BB962C8B-B14F-4D97-AF65-F5344CB8AC3E}">
        <p14:creationId xmlns:p14="http://schemas.microsoft.com/office/powerpoint/2010/main" val="36795786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0999" y="2276871"/>
            <a:ext cx="8407893" cy="3849607"/>
          </a:xfrm>
        </p:spPr>
        <p:txBody>
          <a:bodyPr/>
          <a:lstStyle/>
          <a:p>
            <a:r>
              <a:rPr lang="en-US" dirty="0" smtClean="0"/>
              <a:t>Engage with us through NEOSS</a:t>
            </a:r>
          </a:p>
          <a:p>
            <a:pPr lvl="1"/>
            <a:r>
              <a:rPr lang="en-US" dirty="0" smtClean="0"/>
              <a:t>Council for </a:t>
            </a:r>
            <a:r>
              <a:rPr lang="en-US" dirty="0" err="1" smtClean="0"/>
              <a:t>GeoScience</a:t>
            </a:r>
            <a:endParaRPr lang="en-US" dirty="0" smtClean="0"/>
          </a:p>
          <a:p>
            <a:pPr lvl="1"/>
            <a:r>
              <a:rPr lang="en-US" dirty="0" smtClean="0"/>
              <a:t>SADCO</a:t>
            </a:r>
          </a:p>
          <a:p>
            <a:pPr lvl="1"/>
            <a:r>
              <a:rPr lang="en-US" dirty="0" smtClean="0"/>
              <a:t>ARC</a:t>
            </a:r>
          </a:p>
          <a:p>
            <a:pPr lvl="1"/>
            <a:r>
              <a:rPr lang="en-US" dirty="0" smtClean="0"/>
              <a:t>SANSA</a:t>
            </a:r>
          </a:p>
          <a:p>
            <a:pPr lvl="1"/>
            <a:r>
              <a:rPr lang="en-US" dirty="0" err="1" smtClean="0"/>
              <a:t>Meraka</a:t>
            </a:r>
            <a:r>
              <a:rPr lang="en-US" dirty="0" smtClean="0"/>
              <a:t>-WAMIS</a:t>
            </a:r>
          </a:p>
          <a:p>
            <a:pPr lvl="1"/>
            <a:r>
              <a:rPr lang="en-US" dirty="0" smtClean="0"/>
              <a:t>…</a:t>
            </a:r>
          </a:p>
          <a:p>
            <a:pPr marL="365760" lvl="1" indent="0">
              <a:buNone/>
            </a:pPr>
            <a:endParaRPr lang="en-US" dirty="0"/>
          </a:p>
          <a:p>
            <a:r>
              <a:rPr lang="en-US" dirty="0" smtClean="0"/>
              <a:t>Guidance Document: please e-mail me at </a:t>
            </a:r>
            <a:r>
              <a:rPr lang="en-US" dirty="0" err="1" smtClean="0"/>
              <a:t>wim@saeon.ac.za</a:t>
            </a:r>
            <a:endParaRPr lang="en-US" dirty="0"/>
          </a:p>
        </p:txBody>
      </p:sp>
      <p:sp>
        <p:nvSpPr>
          <p:cNvPr id="4" name="Title 3"/>
          <p:cNvSpPr>
            <a:spLocks noGrp="1"/>
          </p:cNvSpPr>
          <p:nvPr>
            <p:ph type="title"/>
          </p:nvPr>
        </p:nvSpPr>
        <p:spPr/>
        <p:txBody>
          <a:bodyPr/>
          <a:lstStyle/>
          <a:p>
            <a:r>
              <a:rPr lang="en-US" dirty="0" smtClean="0"/>
              <a:t>Data Providers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807613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Examples</a:t>
            </a:r>
            <a:endParaRPr lang="en-US" dirty="0"/>
          </a:p>
        </p:txBody>
      </p:sp>
      <p:pic>
        <p:nvPicPr>
          <p:cNvPr id="4" name="Picture 3" descr="Screen Shot 2012-09-10 at 8.14.3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830" y="1831421"/>
            <a:ext cx="8462642" cy="469392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pic>
        <p:nvPicPr>
          <p:cNvPr id="2" name="Picture 1" descr="Screen Shot 2012-09-11 at 10.57.3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483" y="1196752"/>
            <a:ext cx="1054197" cy="8640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770581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EXAMPLES</a:t>
            </a:r>
            <a:endParaRPr lang="en-US" dirty="0"/>
          </a:p>
        </p:txBody>
      </p:sp>
      <p:pic>
        <p:nvPicPr>
          <p:cNvPr id="4" name="Picture 3" descr="Screen Shot 2012-09-10 at 9.20.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12" y="1268760"/>
            <a:ext cx="7884368" cy="4060450"/>
          </a:xfrm>
          <a:prstGeom prst="rect">
            <a:avLst/>
          </a:prstGeom>
          <a:ln>
            <a:noFill/>
          </a:ln>
          <a:effectLst>
            <a:outerShdw blurRad="292100" dist="139700" dir="2700000" algn="tl" rotWithShape="0">
              <a:srgbClr val="333333">
                <a:alpha val="65000"/>
              </a:srgbClr>
            </a:outerShdw>
          </a:effectLst>
        </p:spPr>
      </p:pic>
      <p:pic>
        <p:nvPicPr>
          <p:cNvPr id="5" name="Picture 4" descr="Screen Shot 2012-09-10 at 9.21.0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94" y="3645024"/>
            <a:ext cx="5431318" cy="299695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352" y="6237312"/>
            <a:ext cx="1248210" cy="495257"/>
          </a:xfrm>
          <a:prstGeom prst="rect">
            <a:avLst/>
          </a:prstGeom>
          <a:ln>
            <a:noFill/>
          </a:ln>
          <a:effectLst>
            <a:outerShdw blurRad="292100" dist="139700" dir="2700000" algn="tl" rotWithShape="0">
              <a:srgbClr val="333333">
                <a:alpha val="65000"/>
              </a:srgbClr>
            </a:outerShdw>
          </a:effectLst>
        </p:spPr>
      </p:pic>
      <p:pic>
        <p:nvPicPr>
          <p:cNvPr id="2" name="Picture 1" descr="saeos_wamis.png"/>
          <p:cNvPicPr>
            <a:picLocks noChangeAspect="1"/>
          </p:cNvPicPr>
          <p:nvPr/>
        </p:nvPicPr>
        <p:blipFill rotWithShape="1">
          <a:blip r:embed="rId5">
            <a:extLst>
              <a:ext uri="{28A0092B-C50C-407E-A947-70E740481C1C}">
                <a14:useLocalDpi xmlns:a14="http://schemas.microsoft.com/office/drawing/2010/main" val="0"/>
              </a:ext>
            </a:extLst>
          </a:blip>
          <a:srcRect t="1" b="16112"/>
          <a:stretch/>
        </p:blipFill>
        <p:spPr>
          <a:xfrm>
            <a:off x="251520" y="2276872"/>
            <a:ext cx="2715191" cy="11269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97962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628800"/>
            <a:ext cx="8407893" cy="5229199"/>
          </a:xfrm>
        </p:spPr>
        <p:txBody>
          <a:bodyPr>
            <a:normAutofit fontScale="92500" lnSpcReduction="10000"/>
          </a:bodyPr>
          <a:lstStyle/>
          <a:p>
            <a:r>
              <a:rPr lang="en-US" dirty="0" smtClean="0"/>
              <a:t>Detailed ‘Technology </a:t>
            </a:r>
            <a:r>
              <a:rPr lang="en-US" dirty="0" err="1" smtClean="0"/>
              <a:t>RoadMap</a:t>
            </a:r>
            <a:r>
              <a:rPr lang="en-US" dirty="0" smtClean="0"/>
              <a:t>’ available on request</a:t>
            </a:r>
          </a:p>
          <a:p>
            <a:r>
              <a:rPr lang="en-US" dirty="0" smtClean="0"/>
              <a:t>Combines development of the shared platform and DIRISA</a:t>
            </a:r>
          </a:p>
          <a:p>
            <a:endParaRPr lang="en-US" dirty="0"/>
          </a:p>
          <a:p>
            <a:r>
              <a:rPr lang="en-US" dirty="0" smtClean="0"/>
              <a:t>Main Themes</a:t>
            </a:r>
          </a:p>
          <a:p>
            <a:pPr lvl="1"/>
            <a:r>
              <a:rPr lang="en-US" dirty="0" smtClean="0"/>
              <a:t>Extended </a:t>
            </a:r>
            <a:r>
              <a:rPr lang="en-US" dirty="0" err="1" smtClean="0"/>
              <a:t>visualisation</a:t>
            </a:r>
            <a:r>
              <a:rPr lang="en-US" dirty="0" smtClean="0"/>
              <a:t> clients for </a:t>
            </a:r>
            <a:r>
              <a:rPr lang="en-US" dirty="0" err="1" smtClean="0"/>
              <a:t>standardised</a:t>
            </a:r>
            <a:r>
              <a:rPr lang="en-US" dirty="0" smtClean="0"/>
              <a:t> data</a:t>
            </a:r>
          </a:p>
          <a:p>
            <a:pPr lvl="2"/>
            <a:r>
              <a:rPr lang="en-US" dirty="0" smtClean="0"/>
              <a:t>SOS, </a:t>
            </a:r>
            <a:r>
              <a:rPr lang="en-US" dirty="0" err="1" smtClean="0"/>
              <a:t>NetCDF</a:t>
            </a:r>
            <a:r>
              <a:rPr lang="en-US" dirty="0" smtClean="0"/>
              <a:t>, HDF-4, GRIB, etc.</a:t>
            </a:r>
          </a:p>
          <a:p>
            <a:pPr lvl="2"/>
            <a:r>
              <a:rPr lang="en-US" dirty="0" smtClean="0"/>
              <a:t>Non-spatial </a:t>
            </a:r>
            <a:r>
              <a:rPr lang="en-US" dirty="0" err="1" smtClean="0"/>
              <a:t>visualisation</a:t>
            </a:r>
            <a:endParaRPr lang="en-US" dirty="0" smtClean="0"/>
          </a:p>
          <a:p>
            <a:pPr lvl="2"/>
            <a:r>
              <a:rPr lang="en-US" dirty="0" smtClean="0"/>
              <a:t>Knowledge and soft data </a:t>
            </a:r>
            <a:r>
              <a:rPr lang="en-US" dirty="0" err="1" smtClean="0"/>
              <a:t>visualisations</a:t>
            </a:r>
            <a:endParaRPr lang="en-US" dirty="0" smtClean="0"/>
          </a:p>
          <a:p>
            <a:pPr lvl="1"/>
            <a:r>
              <a:rPr lang="en-US" dirty="0" smtClean="0"/>
              <a:t>Analysis tools for data exploration</a:t>
            </a:r>
          </a:p>
          <a:p>
            <a:pPr lvl="1"/>
            <a:r>
              <a:rPr lang="en-US" dirty="0" smtClean="0"/>
              <a:t>Linking Citations, Usage Statistics, Usability and Quality Assessments</a:t>
            </a:r>
          </a:p>
          <a:p>
            <a:pPr lvl="1"/>
            <a:r>
              <a:rPr lang="en-US" dirty="0" smtClean="0"/>
              <a:t>Web Processing </a:t>
            </a:r>
            <a:r>
              <a:rPr lang="en-US" dirty="0" smtClean="0"/>
              <a:t>Services, Workflows,  </a:t>
            </a:r>
            <a:r>
              <a:rPr lang="en-US" dirty="0" smtClean="0"/>
              <a:t>and Links to Search Facilities</a:t>
            </a:r>
          </a:p>
          <a:p>
            <a:pPr lvl="1"/>
            <a:r>
              <a:rPr lang="en-US" dirty="0" smtClean="0"/>
              <a:t>“Big Data”</a:t>
            </a:r>
          </a:p>
          <a:p>
            <a:pPr lvl="2"/>
            <a:r>
              <a:rPr lang="en-US" dirty="0" smtClean="0"/>
              <a:t>Improved </a:t>
            </a:r>
            <a:r>
              <a:rPr lang="en-US" dirty="0" smtClean="0"/>
              <a:t>Search Capabilities for Large Collections</a:t>
            </a:r>
          </a:p>
          <a:p>
            <a:pPr lvl="2"/>
            <a:r>
              <a:rPr lang="en-US" dirty="0" smtClean="0"/>
              <a:t>Hosting, Serving, and Querying Large Data Sets</a:t>
            </a:r>
          </a:p>
          <a:p>
            <a:pPr lvl="1"/>
            <a:r>
              <a:rPr lang="en-US" dirty="0" smtClean="0"/>
              <a:t>Extended, </a:t>
            </a:r>
            <a:r>
              <a:rPr lang="en-US" dirty="0" err="1" smtClean="0"/>
              <a:t>Liberalised</a:t>
            </a:r>
            <a:r>
              <a:rPr lang="en-US" dirty="0" smtClean="0"/>
              <a:t> Meta-Data and Knowledge Networks</a:t>
            </a:r>
          </a:p>
          <a:p>
            <a:pPr lvl="1"/>
            <a:r>
              <a:rPr lang="en-US" dirty="0" smtClean="0"/>
              <a:t>Improved Page and Theme Toolset</a:t>
            </a:r>
          </a:p>
          <a:p>
            <a:pPr lvl="1"/>
            <a:r>
              <a:rPr lang="en-US" dirty="0" smtClean="0"/>
              <a:t>Adapters for Automated Harvesting from RDBMS</a:t>
            </a:r>
          </a:p>
          <a:p>
            <a:pPr lvl="1"/>
            <a:r>
              <a:rPr lang="en-US" dirty="0" smtClean="0"/>
              <a:t>Configurable Systems for Crowdsourcing and Citizen Science</a:t>
            </a:r>
          </a:p>
          <a:p>
            <a:pPr lvl="1"/>
            <a:endParaRPr lang="en-US" dirty="0" smtClean="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COLLABORATIONS</a:t>
            </a:r>
            <a:endParaRPr lang="en-US" dirty="0"/>
          </a:p>
        </p:txBody>
      </p:sp>
    </p:spTree>
    <p:extLst>
      <p:ext uri="{BB962C8B-B14F-4D97-AF65-F5344CB8AC3E}">
        <p14:creationId xmlns:p14="http://schemas.microsoft.com/office/powerpoint/2010/main" val="26622320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23728" y="3030051"/>
            <a:ext cx="4824536" cy="830997"/>
          </a:xfrm>
          <a:prstGeom prst="rect">
            <a:avLst/>
          </a:prstGeom>
        </p:spPr>
        <p:txBody>
          <a:bodyPr wrap="square">
            <a:spAutoFit/>
          </a:bodyPr>
          <a:lstStyle/>
          <a:p>
            <a:pPr algn="ctr"/>
            <a:r>
              <a:rPr lang="en-US" sz="4800" dirty="0" err="1" smtClean="0">
                <a:solidFill>
                  <a:srgbClr val="0000FF"/>
                </a:solidFill>
                <a:effectLst>
                  <a:outerShdw blurRad="50800" dist="38100" dir="2700000" algn="tl" rotWithShape="0">
                    <a:prstClr val="black">
                      <a:alpha val="40000"/>
                    </a:prstClr>
                  </a:outerShdw>
                </a:effectLst>
              </a:rPr>
              <a:t>saeos.dirisa.org</a:t>
            </a:r>
            <a:endParaRPr lang="en-US" sz="4800" dirty="0">
              <a:solidFill>
                <a:srgbClr val="0000FF"/>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588790878"/>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2044</TotalTime>
  <Words>917</Words>
  <Application>Microsoft Macintosh PowerPoint</Application>
  <PresentationFormat>On-screen Show (4:3)</PresentationFormat>
  <Paragraphs>184</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Grid</vt:lpstr>
      <vt:lpstr>Introduction to SAEOS</vt:lpstr>
      <vt:lpstr>MANIFESTO</vt:lpstr>
      <vt:lpstr>Background</vt:lpstr>
      <vt:lpstr>Background</vt:lpstr>
      <vt:lpstr>Portals and Platform </vt:lpstr>
      <vt:lpstr>CONFLUENCE OF INITIATIVES</vt:lpstr>
      <vt:lpstr>Context and Concepts Perspective of Earth and Environmental Sciences</vt:lpstr>
      <vt:lpstr>Main Use Cases DISCOVERY AND VISUALISATION</vt:lpstr>
      <vt:lpstr>MAIN USE CASES Mediation and Collation</vt:lpstr>
      <vt:lpstr>MAIN USE CASES AUTOMATED PROCESS CHAINING</vt:lpstr>
      <vt:lpstr>Walkthrough</vt:lpstr>
      <vt:lpstr>SAEOS LANDING PAGE</vt:lpstr>
      <vt:lpstr>Typical Search Result (CLIMATE)</vt:lpstr>
      <vt:lpstr>FILTERING SEARCH RESULTS</vt:lpstr>
      <vt:lpstr>Search Result Analysis</vt:lpstr>
      <vt:lpstr>Spatial Coverage of Search Results</vt:lpstr>
      <vt:lpstr>DetAILED META-DATA</vt:lpstr>
      <vt:lpstr>SEARCH FOR WEB MAP SERVICES</vt:lpstr>
      <vt:lpstr>SPATIAL DATA SERVICES</vt:lpstr>
      <vt:lpstr>PREVIEW OR DOWNLOAD</vt:lpstr>
      <vt:lpstr>PowerPoint Presentation</vt:lpstr>
      <vt:lpstr>Multiple layers/ RASTERS in same service</vt:lpstr>
      <vt:lpstr>Sensor OBSERVATION SERVICES</vt:lpstr>
      <vt:lpstr>OBSERVED FEATURES ARE SHOWN</vt:lpstr>
      <vt:lpstr>CLICK A FEATURE …</vt:lpstr>
      <vt:lpstr>TIME SERIES DATA</vt:lpstr>
      <vt:lpstr>GEOSS BROKER Integration</vt:lpstr>
      <vt:lpstr>Invitation(s)</vt:lpstr>
      <vt:lpstr>Data Providers</vt:lpstr>
      <vt:lpstr>Examples</vt:lpstr>
      <vt:lpstr>EXAMPLES</vt:lpstr>
      <vt:lpstr>COLLABORATIONS</vt:lpstr>
      <vt:lpstr>PowerPoint Presentation</vt:lpstr>
    </vt:vector>
  </TitlesOfParts>
  <Company>Home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Architecture</dc:title>
  <dc:creator>WimHugo</dc:creator>
  <cp:lastModifiedBy>Wim Hugo</cp:lastModifiedBy>
  <cp:revision>96</cp:revision>
  <dcterms:created xsi:type="dcterms:W3CDTF">2011-12-07T06:00:03Z</dcterms:created>
  <dcterms:modified xsi:type="dcterms:W3CDTF">2012-09-11T09:27:47Z</dcterms:modified>
</cp:coreProperties>
</file>