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72" r:id="rId2"/>
    <p:sldId id="273" r:id="rId3"/>
    <p:sldId id="269" r:id="rId4"/>
    <p:sldId id="260" r:id="rId5"/>
    <p:sldId id="262" r:id="rId6"/>
    <p:sldId id="263" r:id="rId7"/>
    <p:sldId id="264" r:id="rId8"/>
    <p:sldId id="267" r:id="rId9"/>
    <p:sldId id="270" r:id="rId10"/>
    <p:sldId id="271"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7086" autoAdjust="0"/>
  </p:normalViewPr>
  <p:slideViewPr>
    <p:cSldViewPr>
      <p:cViewPr>
        <p:scale>
          <a:sx n="70" d="100"/>
          <a:sy n="70" d="100"/>
        </p:scale>
        <p:origin x="-1290" y="-12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BC1DF7-6088-43D7-9112-B7FC49706731}" type="datetimeFigureOut">
              <a:rPr lang="en-ZA" smtClean="0"/>
              <a:t>2011/05/13</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4688D6-807E-490A-B55C-F9FF6546AE2B}" type="slidenum">
              <a:rPr lang="en-ZA" smtClean="0"/>
              <a:t>‹#›</a:t>
            </a:fld>
            <a:endParaRPr lang="en-ZA"/>
          </a:p>
        </p:txBody>
      </p:sp>
    </p:spTree>
    <p:extLst>
      <p:ext uri="{BB962C8B-B14F-4D97-AF65-F5344CB8AC3E}">
        <p14:creationId xmlns:p14="http://schemas.microsoft.com/office/powerpoint/2010/main" val="2627194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ZA"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F79AAC7-6B3E-44D4-B386-5DCDE4AA9A48}" type="slidenum">
              <a:rPr lang="en-ZA" smtClean="0">
                <a:latin typeface="Calibri" pitchFamily="34" charset="0"/>
              </a:rPr>
              <a:pPr eaLnBrk="1" hangingPunct="1"/>
              <a:t>4</a:t>
            </a:fld>
            <a:endParaRPr lang="en-ZA"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74D1D443-EC7F-4A8C-BBC0-A79F6084D13A}" type="datetimeFigureOut">
              <a:rPr lang="en-ZA" smtClean="0"/>
              <a:t>2011/05/13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583415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4D1D443-EC7F-4A8C-BBC0-A79F6084D13A}" type="datetimeFigureOut">
              <a:rPr lang="en-ZA" smtClean="0"/>
              <a:t>2011/05/13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083781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D1D443-EC7F-4A8C-BBC0-A79F6084D13A}" type="datetimeFigureOut">
              <a:rPr lang="en-ZA" smtClean="0"/>
              <a:t>2011/05/13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944971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74D1D443-EC7F-4A8C-BBC0-A79F6084D13A}" type="datetimeFigureOut">
              <a:rPr lang="en-ZA" smtClean="0"/>
              <a:t>2011/05/13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487716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74D1D443-EC7F-4A8C-BBC0-A79F6084D13A}" type="datetimeFigureOut">
              <a:rPr lang="en-ZA" smtClean="0"/>
              <a:t>2011/05/13</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890391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74D1D443-EC7F-4A8C-BBC0-A79F6084D13A}" type="datetimeFigureOut">
              <a:rPr lang="en-ZA" smtClean="0"/>
              <a:t>2011/05/13</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196569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D1D443-EC7F-4A8C-BBC0-A79F6084D13A}" type="datetimeFigureOut">
              <a:rPr lang="en-ZA" smtClean="0"/>
              <a:t>2011/05/13</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170634145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D1D443-EC7F-4A8C-BBC0-A79F6084D13A}" type="datetimeFigureOut">
              <a:rPr lang="en-ZA" smtClean="0"/>
              <a:t>2011/05/13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697323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D1D443-EC7F-4A8C-BBC0-A79F6084D13A}" type="datetimeFigureOut">
              <a:rPr lang="en-ZA" smtClean="0"/>
              <a:t>2011/05/13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991861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4D1D443-EC7F-4A8C-BBC0-A79F6084D13A}" type="datetimeFigureOut">
              <a:rPr lang="en-ZA" smtClean="0"/>
              <a:t>2011/05/13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44982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4D1D443-EC7F-4A8C-BBC0-A79F6084D13A}" type="datetimeFigureOut">
              <a:rPr lang="en-ZA" smtClean="0"/>
              <a:t>2011/05/13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450871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8459"/>
            <a:ext cx="9144000" cy="567139"/>
          </a:xfrm>
          <a:prstGeom prst="rect">
            <a:avLst/>
          </a:prstGeom>
          <a:solidFill>
            <a:schemeClr val="accent3">
              <a:lumMod val="20000"/>
              <a:lumOff val="80000"/>
            </a:schemeClr>
          </a:solidFill>
        </p:spPr>
        <p:txBody>
          <a:bodyPr vert="horz" lIns="91440" tIns="45720" rIns="91440" bIns="45720" rtlCol="0" anchor="ctr">
            <a:noAutofit/>
          </a:bodyPr>
          <a:lstStyle/>
          <a:p>
            <a:r>
              <a:rPr lang="en-US" dirty="0" smtClean="0"/>
              <a:t>Click to edit Master title style</a:t>
            </a:r>
            <a:endParaRPr lang="en-Z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D1D443-EC7F-4A8C-BBC0-A79F6084D13A}" type="datetimeFigureOut">
              <a:rPr lang="en-ZA" smtClean="0"/>
              <a:t>2011/05/13</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1A9FA1-449A-414A-AC65-D326DC096176}" type="slidenum">
              <a:rPr lang="en-ZA" smtClean="0"/>
              <a:t>‹#›</a:t>
            </a:fld>
            <a:endParaRPr lang="en-ZA"/>
          </a:p>
        </p:txBody>
      </p:sp>
    </p:spTree>
    <p:extLst>
      <p:ext uri="{BB962C8B-B14F-4D97-AF65-F5344CB8AC3E}">
        <p14:creationId xmlns:p14="http://schemas.microsoft.com/office/powerpoint/2010/main" val="2281246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Agenda</a:t>
            </a:r>
            <a:endParaRPr lang="en-ZA" dirty="0"/>
          </a:p>
        </p:txBody>
      </p:sp>
      <p:sp>
        <p:nvSpPr>
          <p:cNvPr id="3" name="Content Placeholder 2"/>
          <p:cNvSpPr>
            <a:spLocks noGrp="1"/>
          </p:cNvSpPr>
          <p:nvPr>
            <p:ph idx="1"/>
          </p:nvPr>
        </p:nvSpPr>
        <p:spPr/>
        <p:txBody>
          <a:bodyPr/>
          <a:lstStyle/>
          <a:p>
            <a:r>
              <a:rPr lang="en-ZA" dirty="0" smtClean="0"/>
              <a:t>Feedback: </a:t>
            </a:r>
          </a:p>
          <a:p>
            <a:pPr lvl="1"/>
            <a:r>
              <a:rPr lang="en-ZA" dirty="0" smtClean="0"/>
              <a:t>EGU (Vienna)</a:t>
            </a:r>
          </a:p>
          <a:p>
            <a:pPr lvl="1"/>
            <a:r>
              <a:rPr lang="en-ZA" dirty="0" smtClean="0"/>
              <a:t>GEOSS </a:t>
            </a:r>
            <a:r>
              <a:rPr lang="en-ZA" dirty="0" err="1" smtClean="0"/>
              <a:t>Workplan</a:t>
            </a:r>
            <a:r>
              <a:rPr lang="en-ZA" dirty="0" smtClean="0"/>
              <a:t> Symposium</a:t>
            </a:r>
          </a:p>
          <a:p>
            <a:r>
              <a:rPr lang="en-ZA" dirty="0" err="1" smtClean="0"/>
              <a:t>BioEnergy</a:t>
            </a:r>
            <a:r>
              <a:rPr lang="en-ZA" dirty="0" smtClean="0"/>
              <a:t> Atlas: Planning and Actions</a:t>
            </a:r>
          </a:p>
          <a:p>
            <a:endParaRPr lang="en-ZA" dirty="0"/>
          </a:p>
          <a:p>
            <a:r>
              <a:rPr lang="en-ZA" dirty="0" smtClean="0"/>
              <a:t>Work Plan 2011/12</a:t>
            </a:r>
          </a:p>
          <a:p>
            <a:endParaRPr lang="en-ZA" dirty="0"/>
          </a:p>
        </p:txBody>
      </p:sp>
    </p:spTree>
    <p:extLst>
      <p:ext uri="{BB962C8B-B14F-4D97-AF65-F5344CB8AC3E}">
        <p14:creationId xmlns:p14="http://schemas.microsoft.com/office/powerpoint/2010/main" val="12042923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Actions</a:t>
            </a:r>
            <a:endParaRPr lang="en-ZA" dirty="0"/>
          </a:p>
        </p:txBody>
      </p:sp>
      <p:sp>
        <p:nvSpPr>
          <p:cNvPr id="3" name="Content Placeholder 2"/>
          <p:cNvSpPr>
            <a:spLocks noGrp="1"/>
          </p:cNvSpPr>
          <p:nvPr>
            <p:ph idx="1"/>
          </p:nvPr>
        </p:nvSpPr>
        <p:spPr/>
        <p:txBody>
          <a:bodyPr>
            <a:normAutofit fontScale="62500" lnSpcReduction="20000"/>
          </a:bodyPr>
          <a:lstStyle/>
          <a:p>
            <a:endParaRPr lang="en-ZA" dirty="0" smtClean="0"/>
          </a:p>
          <a:p>
            <a:r>
              <a:rPr lang="en-ZA" dirty="0" smtClean="0"/>
              <a:t>Immediate Actions</a:t>
            </a:r>
          </a:p>
          <a:p>
            <a:pPr lvl="1"/>
            <a:r>
              <a:rPr lang="en-ZA" dirty="0" smtClean="0"/>
              <a:t>Management </a:t>
            </a:r>
            <a:r>
              <a:rPr lang="en-ZA" dirty="0" err="1" smtClean="0"/>
              <a:t>Spreadsheet</a:t>
            </a:r>
            <a:endParaRPr lang="en-ZA" dirty="0"/>
          </a:p>
          <a:p>
            <a:pPr lvl="1"/>
            <a:r>
              <a:rPr lang="en-ZA" dirty="0" smtClean="0"/>
              <a:t>Workgroup</a:t>
            </a:r>
          </a:p>
          <a:p>
            <a:pPr lvl="2"/>
            <a:r>
              <a:rPr lang="en-ZA" dirty="0" smtClean="0"/>
              <a:t>Identify participants</a:t>
            </a:r>
          </a:p>
          <a:p>
            <a:pPr lvl="2"/>
            <a:r>
              <a:rPr lang="en-ZA" dirty="0" smtClean="0"/>
              <a:t>Terms of reference</a:t>
            </a:r>
          </a:p>
          <a:p>
            <a:pPr lvl="3"/>
            <a:r>
              <a:rPr lang="en-ZA" dirty="0" smtClean="0"/>
              <a:t>LS looks for examples</a:t>
            </a:r>
          </a:p>
          <a:p>
            <a:pPr lvl="3"/>
            <a:r>
              <a:rPr lang="en-ZA" dirty="0" smtClean="0"/>
              <a:t>WH looks for examples at SAEON</a:t>
            </a:r>
          </a:p>
          <a:p>
            <a:pPr lvl="1"/>
            <a:r>
              <a:rPr lang="en-ZA" dirty="0" smtClean="0"/>
              <a:t>Action Plan and Milestones/ Budget</a:t>
            </a:r>
            <a:endParaRPr lang="en-ZA" dirty="0"/>
          </a:p>
          <a:p>
            <a:pPr lvl="1"/>
            <a:r>
              <a:rPr lang="en-ZA" dirty="0" smtClean="0"/>
              <a:t>Scoping (data and tools)</a:t>
            </a:r>
          </a:p>
          <a:p>
            <a:pPr lvl="2"/>
            <a:r>
              <a:rPr lang="en-ZA" dirty="0" smtClean="0"/>
              <a:t>Refine and document requirements</a:t>
            </a:r>
          </a:p>
          <a:p>
            <a:pPr lvl="3"/>
            <a:r>
              <a:rPr lang="en-ZA" dirty="0" smtClean="0"/>
              <a:t>EU Project Plan and RM - WH</a:t>
            </a:r>
          </a:p>
          <a:p>
            <a:pPr lvl="2"/>
            <a:r>
              <a:rPr lang="en-ZA" dirty="0" smtClean="0"/>
              <a:t>Compare against existing (EU)(CBERS) initiatives</a:t>
            </a:r>
          </a:p>
          <a:p>
            <a:pPr lvl="2"/>
            <a:r>
              <a:rPr lang="en-ZA" dirty="0" smtClean="0"/>
              <a:t>Define ‘our’ contribution</a:t>
            </a:r>
          </a:p>
          <a:p>
            <a:pPr lvl="2"/>
            <a:r>
              <a:rPr lang="en-ZA" dirty="0" smtClean="0"/>
              <a:t>Cost, procure, appoint</a:t>
            </a:r>
          </a:p>
          <a:p>
            <a:pPr lvl="1"/>
            <a:r>
              <a:rPr lang="en-ZA" dirty="0" smtClean="0"/>
              <a:t>Value Proposition</a:t>
            </a:r>
          </a:p>
          <a:p>
            <a:pPr lvl="2"/>
            <a:r>
              <a:rPr lang="en-ZA" dirty="0" smtClean="0"/>
              <a:t>WH assist with inputs</a:t>
            </a:r>
          </a:p>
          <a:p>
            <a:pPr lvl="2"/>
            <a:r>
              <a:rPr lang="en-ZA" dirty="0" smtClean="0"/>
              <a:t>Expert packages</a:t>
            </a:r>
          </a:p>
          <a:p>
            <a:pPr lvl="2"/>
            <a:endParaRPr lang="en-ZA" dirty="0" smtClean="0"/>
          </a:p>
          <a:p>
            <a:pPr marL="914400" lvl="2" indent="0">
              <a:buNone/>
            </a:pPr>
            <a:endParaRPr lang="en-ZA" dirty="0"/>
          </a:p>
        </p:txBody>
      </p:sp>
    </p:spTree>
    <p:extLst>
      <p:ext uri="{BB962C8B-B14F-4D97-AF65-F5344CB8AC3E}">
        <p14:creationId xmlns:p14="http://schemas.microsoft.com/office/powerpoint/2010/main" val="3970703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95536" y="764704"/>
            <a:ext cx="8407400" cy="6093296"/>
          </a:xfrm>
        </p:spPr>
        <p:txBody>
          <a:bodyPr>
            <a:normAutofit fontScale="77500" lnSpcReduction="20000"/>
          </a:bodyPr>
          <a:lstStyle/>
          <a:p>
            <a:r>
              <a:rPr lang="en-ZA" dirty="0" smtClean="0"/>
              <a:t>First and foremost, SAEOS is a first port of call for searches on earth and environmental observation data for South and Southern Africa.</a:t>
            </a:r>
          </a:p>
          <a:p>
            <a:pPr lvl="1"/>
            <a:r>
              <a:rPr lang="en-ZA" dirty="0" smtClean="0"/>
              <a:t>It covers remotely sensed and in situ data from a large and growing set of data providers.</a:t>
            </a:r>
          </a:p>
          <a:p>
            <a:pPr lvl="1"/>
            <a:r>
              <a:rPr lang="en-ZA" dirty="0" smtClean="0"/>
              <a:t>It provides tools for visualisation and download of data if this is allowed by the owner.</a:t>
            </a:r>
          </a:p>
          <a:p>
            <a:r>
              <a:rPr lang="en-ZA" dirty="0" smtClean="0"/>
              <a:t>It allows online collaboration for researchers in each societal benefit area.</a:t>
            </a:r>
          </a:p>
          <a:p>
            <a:r>
              <a:rPr lang="en-ZA" dirty="0" smtClean="0"/>
              <a:t>It adds value by creating a resource for each societal benefit area: discussing data sets, linking to major research institutions and initiatives in the field, providing guidance on publications, and so on.</a:t>
            </a:r>
          </a:p>
          <a:p>
            <a:endParaRPr lang="en-ZA" dirty="0"/>
          </a:p>
          <a:p>
            <a:r>
              <a:rPr lang="en-ZA" dirty="0" smtClean="0"/>
              <a:t>SAEOS components can be used for rapid development of domain-specific portals: we will shortly be assisting both the Council for </a:t>
            </a:r>
            <a:r>
              <a:rPr lang="en-ZA" dirty="0" err="1" smtClean="0"/>
              <a:t>GeoScience</a:t>
            </a:r>
            <a:r>
              <a:rPr lang="en-ZA" dirty="0" smtClean="0"/>
              <a:t> (</a:t>
            </a:r>
            <a:r>
              <a:rPr lang="en-ZA" dirty="0" err="1" smtClean="0"/>
              <a:t>GeoHazards</a:t>
            </a:r>
            <a:r>
              <a:rPr lang="en-ZA" dirty="0" smtClean="0"/>
              <a:t> portal) and DST (</a:t>
            </a:r>
            <a:r>
              <a:rPr lang="en-ZA" dirty="0" err="1" smtClean="0"/>
              <a:t>BioEnergy</a:t>
            </a:r>
            <a:r>
              <a:rPr lang="en-ZA" dirty="0" smtClean="0"/>
              <a:t> Atlas) with re-usable components.</a:t>
            </a:r>
            <a:endParaRPr lang="en-ZA" dirty="0"/>
          </a:p>
        </p:txBody>
      </p:sp>
      <p:sp>
        <p:nvSpPr>
          <p:cNvPr id="4" name="Title 3"/>
          <p:cNvSpPr>
            <a:spLocks noGrp="1"/>
          </p:cNvSpPr>
          <p:nvPr>
            <p:ph type="title"/>
          </p:nvPr>
        </p:nvSpPr>
        <p:spPr/>
        <p:txBody>
          <a:bodyPr/>
          <a:lstStyle/>
          <a:p>
            <a:r>
              <a:rPr lang="en-ZA" dirty="0" smtClean="0"/>
              <a:t>Main Concepts: How SAEOS can be used</a:t>
            </a:r>
            <a:endParaRPr lang="en-ZA" dirty="0"/>
          </a:p>
        </p:txBody>
      </p:sp>
    </p:spTree>
    <p:extLst>
      <p:ext uri="{BB962C8B-B14F-4D97-AF65-F5344CB8AC3E}">
        <p14:creationId xmlns:p14="http://schemas.microsoft.com/office/powerpoint/2010/main" val="1241377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Title 1"/>
          <p:cNvSpPr>
            <a:spLocks noGrp="1"/>
          </p:cNvSpPr>
          <p:nvPr>
            <p:ph type="title"/>
          </p:nvPr>
        </p:nvSpPr>
        <p:spPr bwMode="auto"/>
        <p:txBody>
          <a:bodyPr wrap="square" numCol="1" anchorCtr="0" compatLnSpc="1">
            <a:prstTxWarp prst="textNoShape">
              <a:avLst/>
            </a:prstTxWarp>
            <a:normAutofit fontScale="90000"/>
          </a:bodyPr>
          <a:lstStyle/>
          <a:p>
            <a:pPr eaLnBrk="1" fontAlgn="auto" hangingPunct="1">
              <a:spcAft>
                <a:spcPts val="0"/>
              </a:spcAft>
              <a:defRPr/>
            </a:pPr>
            <a:r>
              <a:rPr lang="en-ZA" dirty="0" smtClean="0"/>
              <a:t>Portals and Platform </a:t>
            </a:r>
          </a:p>
        </p:txBody>
      </p:sp>
      <p:grpSp>
        <p:nvGrpSpPr>
          <p:cNvPr id="14339" name="Group 2"/>
          <p:cNvGrpSpPr>
            <a:grpSpLocks/>
          </p:cNvGrpSpPr>
          <p:nvPr/>
        </p:nvGrpSpPr>
        <p:grpSpPr bwMode="auto">
          <a:xfrm>
            <a:off x="110054" y="1743567"/>
            <a:ext cx="8783121" cy="4860925"/>
            <a:chOff x="110054" y="908050"/>
            <a:chExt cx="8783121" cy="5705475"/>
          </a:xfrm>
        </p:grpSpPr>
        <p:sp>
          <p:nvSpPr>
            <p:cNvPr id="2" name="Rectangle 1"/>
            <p:cNvSpPr/>
            <p:nvPr/>
          </p:nvSpPr>
          <p:spPr>
            <a:xfrm>
              <a:off x="2533650" y="1519238"/>
              <a:ext cx="2160588" cy="4337050"/>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endParaRPr lang="en-ZA" sz="1600">
                <a:solidFill>
                  <a:schemeClr val="bg1"/>
                </a:solidFill>
              </a:endParaRPr>
            </a:p>
          </p:txBody>
        </p:sp>
        <p:sp>
          <p:nvSpPr>
            <p:cNvPr id="39" name="Rectangle 38"/>
            <p:cNvSpPr/>
            <p:nvPr/>
          </p:nvSpPr>
          <p:spPr>
            <a:xfrm>
              <a:off x="5454650" y="1519238"/>
              <a:ext cx="3427413" cy="4357687"/>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endParaRPr lang="en-ZA" sz="1200" dirty="0">
                <a:solidFill>
                  <a:schemeClr val="bg1"/>
                </a:solidFill>
              </a:endParaRPr>
            </a:p>
          </p:txBody>
        </p:sp>
        <p:sp>
          <p:nvSpPr>
            <p:cNvPr id="14344" name="TextBox 5"/>
            <p:cNvSpPr txBox="1">
              <a:spLocks noChangeArrowheads="1"/>
            </p:cNvSpPr>
            <p:nvPr/>
          </p:nvSpPr>
          <p:spPr bwMode="auto">
            <a:xfrm>
              <a:off x="7050088" y="908050"/>
              <a:ext cx="676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a:latin typeface="Calibri" pitchFamily="34" charset="0"/>
                </a:rPr>
                <a:t>Spatial</a:t>
              </a:r>
            </a:p>
            <a:p>
              <a:pPr algn="ctr" eaLnBrk="1" hangingPunct="1"/>
              <a:r>
                <a:rPr lang="en-ZA" sz="1400">
                  <a:latin typeface="Calibri" pitchFamily="34" charset="0"/>
                </a:rPr>
                <a:t>Data</a:t>
              </a:r>
            </a:p>
          </p:txBody>
        </p:sp>
        <p:sp>
          <p:nvSpPr>
            <p:cNvPr id="14345" name="TextBox 9"/>
            <p:cNvSpPr txBox="1">
              <a:spLocks noChangeArrowheads="1"/>
            </p:cNvSpPr>
            <p:nvPr/>
          </p:nvSpPr>
          <p:spPr bwMode="auto">
            <a:xfrm>
              <a:off x="8142288" y="908050"/>
              <a:ext cx="611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a:latin typeface="Calibri" pitchFamily="34" charset="0"/>
                </a:rPr>
                <a:t>Other</a:t>
              </a:r>
            </a:p>
            <a:p>
              <a:pPr algn="ctr" eaLnBrk="1" hangingPunct="1"/>
              <a:r>
                <a:rPr lang="en-ZA" sz="1400">
                  <a:latin typeface="Calibri" pitchFamily="34" charset="0"/>
                </a:rPr>
                <a:t>Data</a:t>
              </a:r>
            </a:p>
          </p:txBody>
        </p:sp>
        <p:sp>
          <p:nvSpPr>
            <p:cNvPr id="14346" name="TextBox 12"/>
            <p:cNvSpPr txBox="1">
              <a:spLocks noChangeArrowheads="1"/>
            </p:cNvSpPr>
            <p:nvPr/>
          </p:nvSpPr>
          <p:spPr bwMode="auto">
            <a:xfrm>
              <a:off x="5454650" y="908050"/>
              <a:ext cx="1387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dirty="0">
                  <a:latin typeface="Calibri" pitchFamily="34" charset="0"/>
                </a:rPr>
                <a:t>Documents </a:t>
              </a:r>
            </a:p>
            <a:p>
              <a:pPr algn="ctr" eaLnBrk="1" hangingPunct="1"/>
              <a:r>
                <a:rPr lang="en-ZA" sz="1400" dirty="0">
                  <a:latin typeface="Calibri" pitchFamily="34" charset="0"/>
                </a:rPr>
                <a:t>and Publications</a:t>
              </a:r>
            </a:p>
          </p:txBody>
        </p:sp>
        <p:sp>
          <p:nvSpPr>
            <p:cNvPr id="14" name="Rectangle 13"/>
            <p:cNvSpPr/>
            <p:nvPr/>
          </p:nvSpPr>
          <p:spPr>
            <a:xfrm>
              <a:off x="2784475" y="3968750"/>
              <a:ext cx="1630363" cy="760413"/>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Meta-Data and Data Management Functions</a:t>
              </a:r>
            </a:p>
          </p:txBody>
        </p:sp>
        <p:sp>
          <p:nvSpPr>
            <p:cNvPr id="15" name="Rectangle 14"/>
            <p:cNvSpPr/>
            <p:nvPr/>
          </p:nvSpPr>
          <p:spPr>
            <a:xfrm>
              <a:off x="2784475" y="3071813"/>
              <a:ext cx="1630363" cy="760412"/>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Content Visualisation and Presentation</a:t>
              </a:r>
            </a:p>
          </p:txBody>
        </p:sp>
        <p:sp>
          <p:nvSpPr>
            <p:cNvPr id="16" name="Rectangle 15"/>
            <p:cNvSpPr/>
            <p:nvPr/>
          </p:nvSpPr>
          <p:spPr>
            <a:xfrm>
              <a:off x="2784475" y="2205038"/>
              <a:ext cx="1630363" cy="760412"/>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Data Analysis and Processing</a:t>
              </a:r>
            </a:p>
          </p:txBody>
        </p:sp>
        <p:sp>
          <p:nvSpPr>
            <p:cNvPr id="14350" name="TextBox 16"/>
            <p:cNvSpPr txBox="1">
              <a:spLocks noChangeArrowheads="1"/>
            </p:cNvSpPr>
            <p:nvPr/>
          </p:nvSpPr>
          <p:spPr bwMode="auto">
            <a:xfrm>
              <a:off x="2671441" y="908050"/>
              <a:ext cx="1819922" cy="61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dirty="0">
                  <a:latin typeface="Calibri" pitchFamily="34" charset="0"/>
                </a:rPr>
                <a:t>Main </a:t>
              </a:r>
              <a:r>
                <a:rPr lang="en-ZA" sz="1400" dirty="0" smtClean="0">
                  <a:latin typeface="Calibri" pitchFamily="34" charset="0"/>
                </a:rPr>
                <a:t>Shared Platform</a:t>
              </a:r>
              <a:endParaRPr lang="en-ZA" sz="1400" dirty="0">
                <a:latin typeface="Calibri" pitchFamily="34" charset="0"/>
              </a:endParaRPr>
            </a:p>
            <a:p>
              <a:pPr algn="ctr" eaLnBrk="1" hangingPunct="1"/>
              <a:r>
                <a:rPr lang="en-ZA" sz="1400" dirty="0">
                  <a:latin typeface="Calibri" pitchFamily="34" charset="0"/>
                </a:rPr>
                <a:t>Services</a:t>
              </a:r>
            </a:p>
          </p:txBody>
        </p:sp>
        <p:sp>
          <p:nvSpPr>
            <p:cNvPr id="14351" name="TextBox 23"/>
            <p:cNvSpPr txBox="1">
              <a:spLocks noChangeArrowheads="1"/>
            </p:cNvSpPr>
            <p:nvPr/>
          </p:nvSpPr>
          <p:spPr bwMode="auto">
            <a:xfrm>
              <a:off x="110054" y="908050"/>
              <a:ext cx="2211696" cy="61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dirty="0" smtClean="0">
                  <a:latin typeface="Calibri" pitchFamily="34" charset="0"/>
                </a:rPr>
                <a:t>Portals: Main  </a:t>
              </a:r>
              <a:r>
                <a:rPr lang="en-ZA" sz="1400" dirty="0">
                  <a:latin typeface="Calibri" pitchFamily="34" charset="0"/>
                </a:rPr>
                <a:t>Stakeholders </a:t>
              </a:r>
            </a:p>
            <a:p>
              <a:pPr algn="ctr" eaLnBrk="1" hangingPunct="1"/>
              <a:r>
                <a:rPr lang="en-ZA" sz="1400" dirty="0">
                  <a:latin typeface="Calibri" pitchFamily="34" charset="0"/>
                </a:rPr>
                <a:t>and Initiatives</a:t>
              </a:r>
            </a:p>
          </p:txBody>
        </p:sp>
        <p:sp>
          <p:nvSpPr>
            <p:cNvPr id="19" name="Rectangle 18"/>
            <p:cNvSpPr/>
            <p:nvPr/>
          </p:nvSpPr>
          <p:spPr>
            <a:xfrm>
              <a:off x="288925" y="2260600"/>
              <a:ext cx="1660525" cy="62865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SAEOS</a:t>
              </a:r>
            </a:p>
            <a:p>
              <a:pPr algn="ctr" fontAlgn="auto">
                <a:spcBef>
                  <a:spcPts val="0"/>
                </a:spcBef>
                <a:spcAft>
                  <a:spcPts val="0"/>
                </a:spcAft>
                <a:defRPr/>
              </a:pPr>
              <a:r>
                <a:rPr lang="en-ZA" sz="1200" dirty="0">
                  <a:solidFill>
                    <a:schemeClr val="bg1"/>
                  </a:solidFill>
                </a:rPr>
                <a:t>Portal</a:t>
              </a:r>
            </a:p>
          </p:txBody>
        </p:sp>
        <p:sp>
          <p:nvSpPr>
            <p:cNvPr id="18" name="Rectangle 17"/>
            <p:cNvSpPr/>
            <p:nvPr/>
          </p:nvSpPr>
          <p:spPr>
            <a:xfrm>
              <a:off x="288925" y="5984875"/>
              <a:ext cx="1660525" cy="628650"/>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NSIF</a:t>
              </a:r>
            </a:p>
            <a:p>
              <a:pPr algn="ctr" fontAlgn="auto">
                <a:spcBef>
                  <a:spcPts val="0"/>
                </a:spcBef>
                <a:spcAft>
                  <a:spcPts val="0"/>
                </a:spcAft>
                <a:defRPr/>
              </a:pPr>
              <a:r>
                <a:rPr lang="en-ZA" sz="1200" dirty="0">
                  <a:solidFill>
                    <a:schemeClr val="bg1"/>
                  </a:solidFill>
                </a:rPr>
                <a:t>Application</a:t>
              </a:r>
            </a:p>
          </p:txBody>
        </p:sp>
        <p:sp>
          <p:nvSpPr>
            <p:cNvPr id="21" name="Rectangle 20"/>
            <p:cNvSpPr/>
            <p:nvPr/>
          </p:nvSpPr>
          <p:spPr>
            <a:xfrm>
              <a:off x="288925" y="1519238"/>
              <a:ext cx="1660525" cy="62865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b="1" dirty="0">
                  <a:solidFill>
                    <a:schemeClr val="bg1"/>
                  </a:solidFill>
                </a:rPr>
                <a:t>SAEON  Nodes and Initiatives</a:t>
              </a:r>
            </a:p>
          </p:txBody>
        </p:sp>
        <p:sp>
          <p:nvSpPr>
            <p:cNvPr id="22" name="Rectangle 21"/>
            <p:cNvSpPr/>
            <p:nvPr/>
          </p:nvSpPr>
          <p:spPr>
            <a:xfrm>
              <a:off x="288925" y="4486275"/>
              <a:ext cx="1660525" cy="627063"/>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smtClean="0">
                  <a:solidFill>
                    <a:schemeClr val="bg1"/>
                  </a:solidFill>
                </a:rPr>
                <a:t>CSIR GeoPortal</a:t>
              </a:r>
              <a:endParaRPr lang="en-ZA" sz="1200" dirty="0">
                <a:solidFill>
                  <a:schemeClr val="bg1"/>
                </a:solidFill>
              </a:endParaRPr>
            </a:p>
          </p:txBody>
        </p:sp>
        <p:sp>
          <p:nvSpPr>
            <p:cNvPr id="23" name="Rectangle 22"/>
            <p:cNvSpPr/>
            <p:nvPr/>
          </p:nvSpPr>
          <p:spPr>
            <a:xfrm>
              <a:off x="288925" y="3744913"/>
              <a:ext cx="1660525" cy="627062"/>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Risk and Vulnerability Atlas</a:t>
              </a:r>
            </a:p>
          </p:txBody>
        </p:sp>
        <p:sp>
          <p:nvSpPr>
            <p:cNvPr id="25" name="Rectangle 24"/>
            <p:cNvSpPr/>
            <p:nvPr/>
          </p:nvSpPr>
          <p:spPr>
            <a:xfrm>
              <a:off x="288925" y="3001963"/>
              <a:ext cx="1660525" cy="62865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World Data Centre for BHH</a:t>
              </a:r>
            </a:p>
          </p:txBody>
        </p:sp>
        <p:sp>
          <p:nvSpPr>
            <p:cNvPr id="41" name="Rectangle 40"/>
            <p:cNvSpPr/>
            <p:nvPr/>
          </p:nvSpPr>
          <p:spPr>
            <a:xfrm>
              <a:off x="288925" y="5248275"/>
              <a:ext cx="1660525" cy="628650"/>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Limpopo </a:t>
              </a:r>
              <a:r>
                <a:rPr lang="en-ZA" sz="1200" dirty="0" err="1">
                  <a:solidFill>
                    <a:schemeClr val="bg1"/>
                  </a:solidFill>
                </a:rPr>
                <a:t>GeoEconomic</a:t>
              </a:r>
              <a:r>
                <a:rPr lang="en-ZA" sz="1200" dirty="0">
                  <a:solidFill>
                    <a:schemeClr val="bg1"/>
                  </a:solidFill>
                </a:rPr>
                <a:t> Portal</a:t>
              </a:r>
            </a:p>
          </p:txBody>
        </p:sp>
        <p:sp>
          <p:nvSpPr>
            <p:cNvPr id="11" name="Rectangle 10"/>
            <p:cNvSpPr/>
            <p:nvPr/>
          </p:nvSpPr>
          <p:spPr>
            <a:xfrm>
              <a:off x="5454650" y="2260600"/>
              <a:ext cx="3427413" cy="62865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SAEOS</a:t>
              </a:r>
            </a:p>
          </p:txBody>
        </p:sp>
        <p:sp>
          <p:nvSpPr>
            <p:cNvPr id="12" name="Rectangle 11"/>
            <p:cNvSpPr/>
            <p:nvPr/>
          </p:nvSpPr>
          <p:spPr>
            <a:xfrm>
              <a:off x="5454650" y="3001963"/>
              <a:ext cx="3427413" cy="62865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WDC</a:t>
              </a:r>
            </a:p>
          </p:txBody>
        </p:sp>
        <p:sp>
          <p:nvSpPr>
            <p:cNvPr id="27" name="Rectangle 26"/>
            <p:cNvSpPr/>
            <p:nvPr/>
          </p:nvSpPr>
          <p:spPr>
            <a:xfrm>
              <a:off x="7050088" y="4486275"/>
              <a:ext cx="1831975" cy="627063"/>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CSIR</a:t>
              </a:r>
            </a:p>
          </p:txBody>
        </p:sp>
        <p:sp>
          <p:nvSpPr>
            <p:cNvPr id="30" name="Rectangle 29"/>
            <p:cNvSpPr/>
            <p:nvPr/>
          </p:nvSpPr>
          <p:spPr>
            <a:xfrm>
              <a:off x="5454650" y="1519238"/>
              <a:ext cx="3427413" cy="62865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b="1" dirty="0">
                  <a:solidFill>
                    <a:schemeClr val="bg1"/>
                  </a:solidFill>
                </a:rPr>
                <a:t>SAEON</a:t>
              </a:r>
            </a:p>
          </p:txBody>
        </p:sp>
        <p:sp>
          <p:nvSpPr>
            <p:cNvPr id="33" name="Rectangle 32"/>
            <p:cNvSpPr/>
            <p:nvPr/>
          </p:nvSpPr>
          <p:spPr>
            <a:xfrm>
              <a:off x="5454650" y="3744913"/>
              <a:ext cx="3438525" cy="627062"/>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RAVA</a:t>
              </a:r>
            </a:p>
          </p:txBody>
        </p:sp>
        <p:sp>
          <p:nvSpPr>
            <p:cNvPr id="35" name="Rectangle 34"/>
            <p:cNvSpPr/>
            <p:nvPr/>
          </p:nvSpPr>
          <p:spPr>
            <a:xfrm>
              <a:off x="7050088" y="5969000"/>
              <a:ext cx="915987" cy="628650"/>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NSIF</a:t>
              </a:r>
            </a:p>
          </p:txBody>
        </p:sp>
        <p:sp>
          <p:nvSpPr>
            <p:cNvPr id="36" name="Rectangle 35"/>
            <p:cNvSpPr/>
            <p:nvPr/>
          </p:nvSpPr>
          <p:spPr>
            <a:xfrm>
              <a:off x="7050088" y="5237163"/>
              <a:ext cx="1831975" cy="628650"/>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LGEP</a:t>
              </a:r>
            </a:p>
          </p:txBody>
        </p:sp>
        <p:sp>
          <p:nvSpPr>
            <p:cNvPr id="43" name="Rectangle 42"/>
            <p:cNvSpPr/>
            <p:nvPr/>
          </p:nvSpPr>
          <p:spPr>
            <a:xfrm>
              <a:off x="2784475" y="4873625"/>
              <a:ext cx="1630363" cy="760413"/>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Meta-Data and Data Services</a:t>
              </a:r>
            </a:p>
          </p:txBody>
        </p:sp>
        <p:cxnSp>
          <p:nvCxnSpPr>
            <p:cNvPr id="44" name="Straight Arrow Connector 43"/>
            <p:cNvCxnSpPr/>
            <p:nvPr/>
          </p:nvCxnSpPr>
          <p:spPr>
            <a:xfrm>
              <a:off x="2000250" y="1834119"/>
              <a:ext cx="547688"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6" name="Straight Arrow Connector 45"/>
            <p:cNvCxnSpPr/>
            <p:nvPr/>
          </p:nvCxnSpPr>
          <p:spPr>
            <a:xfrm>
              <a:off x="1985963" y="25757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7" name="Straight Arrow Connector 46"/>
            <p:cNvCxnSpPr/>
            <p:nvPr/>
          </p:nvCxnSpPr>
          <p:spPr>
            <a:xfrm>
              <a:off x="1985963" y="3315455"/>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8" name="Straight Arrow Connector 47"/>
            <p:cNvCxnSpPr/>
            <p:nvPr/>
          </p:nvCxnSpPr>
          <p:spPr>
            <a:xfrm>
              <a:off x="1985963" y="4057055"/>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9" name="Straight Arrow Connector 48"/>
            <p:cNvCxnSpPr/>
            <p:nvPr/>
          </p:nvCxnSpPr>
          <p:spPr>
            <a:xfrm>
              <a:off x="1985963" y="48005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50" name="Straight Arrow Connector 49"/>
            <p:cNvCxnSpPr/>
            <p:nvPr/>
          </p:nvCxnSpPr>
          <p:spPr>
            <a:xfrm>
              <a:off x="1985963" y="55421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51" name="Straight Arrow Connector 50"/>
            <p:cNvCxnSpPr/>
            <p:nvPr/>
          </p:nvCxnSpPr>
          <p:spPr>
            <a:xfrm>
              <a:off x="1985963" y="62837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53" name="Rectangle 52"/>
            <p:cNvSpPr/>
            <p:nvPr/>
          </p:nvSpPr>
          <p:spPr>
            <a:xfrm>
              <a:off x="2547938" y="5969000"/>
              <a:ext cx="2160587" cy="625475"/>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NSIF Portal</a:t>
              </a:r>
            </a:p>
          </p:txBody>
        </p:sp>
        <p:cxnSp>
          <p:nvCxnSpPr>
            <p:cNvPr id="54" name="Straight Arrow Connector 53"/>
            <p:cNvCxnSpPr>
              <a:stCxn id="2" idx="3"/>
              <a:endCxn id="39" idx="1"/>
            </p:cNvCxnSpPr>
            <p:nvPr/>
          </p:nvCxnSpPr>
          <p:spPr>
            <a:xfrm>
              <a:off x="4694238" y="3688118"/>
              <a:ext cx="760412" cy="1118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56" name="Straight Arrow Connector 55"/>
            <p:cNvCxnSpPr>
              <a:endCxn id="35" idx="1"/>
            </p:cNvCxnSpPr>
            <p:nvPr/>
          </p:nvCxnSpPr>
          <p:spPr>
            <a:xfrm flipV="1">
              <a:off x="4708525" y="6283719"/>
              <a:ext cx="2341563" cy="14907"/>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grpSp>
      <p:cxnSp>
        <p:nvCxnSpPr>
          <p:cNvPr id="60" name="Straight Connector 59"/>
          <p:cNvCxnSpPr/>
          <p:nvPr/>
        </p:nvCxnSpPr>
        <p:spPr>
          <a:xfrm>
            <a:off x="6948488" y="1743567"/>
            <a:ext cx="0" cy="4829175"/>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027988" y="1743567"/>
            <a:ext cx="0" cy="484505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640629" y="4931534"/>
            <a:ext cx="1240083" cy="646331"/>
          </a:xfrm>
          <a:prstGeom prst="rect">
            <a:avLst/>
          </a:prstGeom>
        </p:spPr>
        <p:txBody>
          <a:bodyPr wrap="none">
            <a:spAutoFit/>
          </a:bodyPr>
          <a:lstStyle/>
          <a:p>
            <a:pPr algn="ctr"/>
            <a:r>
              <a:rPr lang="en-ZA" dirty="0" smtClean="0">
                <a:latin typeface="Calibri" pitchFamily="34" charset="0"/>
              </a:rPr>
              <a:t>Data and </a:t>
            </a:r>
          </a:p>
          <a:p>
            <a:pPr algn="ctr"/>
            <a:r>
              <a:rPr lang="en-ZA" dirty="0" smtClean="0">
                <a:latin typeface="Calibri" pitchFamily="34" charset="0"/>
              </a:rPr>
              <a:t>Meta-Data </a:t>
            </a:r>
            <a:endParaRPr lang="en-ZA" dirty="0"/>
          </a:p>
        </p:txBody>
      </p:sp>
      <p:sp>
        <p:nvSpPr>
          <p:cNvPr id="4" name="TextBox 3"/>
          <p:cNvSpPr txBox="1"/>
          <p:nvPr/>
        </p:nvSpPr>
        <p:spPr>
          <a:xfrm>
            <a:off x="182563" y="836712"/>
            <a:ext cx="8464550" cy="648072"/>
          </a:xfrm>
          <a:prstGeom prst="rect">
            <a:avLst/>
          </a:prstGeom>
          <a:noFill/>
        </p:spPr>
        <p:txBody>
          <a:bodyPr wrap="square" rtlCol="0">
            <a:spAutoFit/>
          </a:bodyPr>
          <a:lstStyle/>
          <a:p>
            <a:pPr algn="just"/>
            <a:r>
              <a:rPr lang="en-ZA" dirty="0" smtClean="0"/>
              <a:t>SAEOS is a major component of a larger collection of initiatives that share the same platform infrastructure. Specifically, all meta-data can be searched across all portals.</a:t>
            </a:r>
            <a:endParaRPr lang="en-ZA" dirty="0"/>
          </a:p>
        </p:txBody>
      </p:sp>
    </p:spTree>
    <p:extLst>
      <p:ext uri="{BB962C8B-B14F-4D97-AF65-F5344CB8AC3E}">
        <p14:creationId xmlns:p14="http://schemas.microsoft.com/office/powerpoint/2010/main" val="33958062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2"/>
          <p:cNvSpPr>
            <a:spLocks noGrp="1"/>
          </p:cNvSpPr>
          <p:nvPr>
            <p:ph type="title"/>
          </p:nvPr>
        </p:nvSpPr>
        <p:spPr bwMode="auto"/>
        <p:txBody>
          <a:bodyPr wrap="square" numCol="1" anchorCtr="0" compatLnSpc="1">
            <a:prstTxWarp prst="textNoShape">
              <a:avLst/>
            </a:prstTxWarp>
          </a:bodyPr>
          <a:lstStyle/>
          <a:p>
            <a:pPr eaLnBrk="1" fontAlgn="auto" hangingPunct="1">
              <a:spcAft>
                <a:spcPts val="0"/>
              </a:spcAft>
              <a:defRPr/>
            </a:pPr>
            <a:r>
              <a:rPr lang="en-ZA" dirty="0" smtClean="0"/>
              <a:t>Discovery and Visualisation</a:t>
            </a:r>
          </a:p>
        </p:txBody>
      </p:sp>
      <p:pic>
        <p:nvPicPr>
          <p:cNvPr id="16387" name="Picture 9"/>
          <p:cNvPicPr>
            <a:picLocks noChangeAspect="1" noChangeArrowheads="1"/>
          </p:cNvPicPr>
          <p:nvPr/>
        </p:nvPicPr>
        <p:blipFill>
          <a:blip r:embed="rId2">
            <a:clrChange>
              <a:clrFrom>
                <a:srgbClr val="595959"/>
              </a:clrFrom>
              <a:clrTo>
                <a:srgbClr val="595959">
                  <a:alpha val="0"/>
                </a:srgbClr>
              </a:clrTo>
            </a:clrChange>
            <a:extLst>
              <a:ext uri="{28A0092B-C50C-407E-A947-70E740481C1C}">
                <a14:useLocalDpi xmlns:a14="http://schemas.microsoft.com/office/drawing/2010/main" val="0"/>
              </a:ext>
            </a:extLst>
          </a:blip>
          <a:srcRect l="2022" t="2171" r="1643" b="7927"/>
          <a:stretch>
            <a:fillRect/>
          </a:stretch>
        </p:blipFill>
        <p:spPr bwMode="auto">
          <a:xfrm>
            <a:off x="2411759" y="1718811"/>
            <a:ext cx="6774739" cy="4943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16505" y="1718810"/>
            <a:ext cx="2385265" cy="5047536"/>
          </a:xfrm>
          <a:prstGeom prst="rect">
            <a:avLst/>
          </a:prstGeom>
        </p:spPr>
        <p:txBody>
          <a:bodyPr wrap="square">
            <a:spAutoFit/>
          </a:bodyPr>
          <a:lstStyle/>
          <a:p>
            <a:r>
              <a:rPr lang="en-ZA" sz="1400" dirty="0"/>
              <a:t>The platform is based on a shared and aggregated meta-data repository, and the meta-data repository is capable of accepting and working with a range of well-established meta-data standards. </a:t>
            </a:r>
            <a:endParaRPr lang="en-ZA" sz="1400" dirty="0" smtClean="0"/>
          </a:p>
          <a:p>
            <a:endParaRPr lang="en-ZA" sz="1400" dirty="0"/>
          </a:p>
          <a:p>
            <a:r>
              <a:rPr lang="en-ZA" sz="1400" dirty="0" smtClean="0"/>
              <a:t>These </a:t>
            </a:r>
            <a:r>
              <a:rPr lang="en-ZA" sz="1400" dirty="0"/>
              <a:t>include Dublin Core, SANS 1878, the ISO 19115 family, EML, and FGDC. The list is likely to be extended from time to time to accommodate other standards in widespread use by a user community or new provider</a:t>
            </a:r>
            <a:r>
              <a:rPr lang="en-ZA" sz="1400" dirty="0" smtClean="0"/>
              <a:t>.</a:t>
            </a:r>
          </a:p>
          <a:p>
            <a:endParaRPr lang="en-ZA" sz="1400" dirty="0"/>
          </a:p>
          <a:p>
            <a:r>
              <a:rPr lang="en-ZA" sz="1400" dirty="0" smtClean="0"/>
              <a:t>Harvesters can be used to automate meta-data acquisition from standardised providers.</a:t>
            </a:r>
            <a:endParaRPr lang="en-ZA" sz="1400" dirty="0"/>
          </a:p>
        </p:txBody>
      </p:sp>
      <p:sp>
        <p:nvSpPr>
          <p:cNvPr id="2" name="TextBox 1"/>
          <p:cNvSpPr txBox="1"/>
          <p:nvPr/>
        </p:nvSpPr>
        <p:spPr>
          <a:xfrm>
            <a:off x="7884368" y="3460358"/>
            <a:ext cx="711670" cy="369332"/>
          </a:xfrm>
          <a:prstGeom prst="rect">
            <a:avLst/>
          </a:prstGeom>
          <a:solidFill>
            <a:schemeClr val="bg1">
              <a:lumMod val="75000"/>
            </a:schemeClr>
          </a:solidFill>
        </p:spPr>
        <p:txBody>
          <a:bodyPr wrap="none" rtlCol="0">
            <a:spAutoFit/>
          </a:bodyPr>
          <a:lstStyle/>
          <a:p>
            <a:r>
              <a:rPr lang="en-ZA" dirty="0" smtClean="0"/>
              <a:t>EODC</a:t>
            </a:r>
            <a:endParaRPr lang="en-ZA" dirty="0"/>
          </a:p>
        </p:txBody>
      </p:sp>
      <p:sp>
        <p:nvSpPr>
          <p:cNvPr id="6" name="TextBox 5"/>
          <p:cNvSpPr txBox="1"/>
          <p:nvPr/>
        </p:nvSpPr>
        <p:spPr>
          <a:xfrm>
            <a:off x="7884368" y="4581128"/>
            <a:ext cx="873124" cy="369332"/>
          </a:xfrm>
          <a:prstGeom prst="rect">
            <a:avLst/>
          </a:prstGeom>
          <a:solidFill>
            <a:schemeClr val="bg1">
              <a:lumMod val="75000"/>
            </a:schemeClr>
          </a:solidFill>
        </p:spPr>
        <p:txBody>
          <a:bodyPr wrap="none" rtlCol="0">
            <a:spAutoFit/>
          </a:bodyPr>
          <a:lstStyle/>
          <a:p>
            <a:r>
              <a:rPr lang="en-ZA" dirty="0" smtClean="0"/>
              <a:t>WAMIS</a:t>
            </a:r>
            <a:endParaRPr lang="en-ZA" dirty="0"/>
          </a:p>
        </p:txBody>
      </p:sp>
      <p:sp>
        <p:nvSpPr>
          <p:cNvPr id="7" name="TextBox 6"/>
          <p:cNvSpPr txBox="1"/>
          <p:nvPr/>
        </p:nvSpPr>
        <p:spPr>
          <a:xfrm>
            <a:off x="7321931" y="5517232"/>
            <a:ext cx="1435561" cy="646331"/>
          </a:xfrm>
          <a:prstGeom prst="rect">
            <a:avLst/>
          </a:prstGeom>
          <a:solidFill>
            <a:schemeClr val="bg1">
              <a:lumMod val="75000"/>
            </a:schemeClr>
          </a:solidFill>
        </p:spPr>
        <p:txBody>
          <a:bodyPr wrap="square" rtlCol="0">
            <a:spAutoFit/>
          </a:bodyPr>
          <a:lstStyle/>
          <a:p>
            <a:pPr algn="ctr"/>
            <a:r>
              <a:rPr lang="en-ZA" dirty="0" smtClean="0"/>
              <a:t>Council for </a:t>
            </a:r>
            <a:r>
              <a:rPr lang="en-ZA" dirty="0" err="1" smtClean="0"/>
              <a:t>GeoScience</a:t>
            </a:r>
            <a:endParaRPr lang="en-ZA" dirty="0"/>
          </a:p>
        </p:txBody>
      </p:sp>
      <p:sp>
        <p:nvSpPr>
          <p:cNvPr id="8" name="TextBox 7"/>
          <p:cNvSpPr txBox="1"/>
          <p:nvPr/>
        </p:nvSpPr>
        <p:spPr>
          <a:xfrm>
            <a:off x="6084168" y="6372036"/>
            <a:ext cx="1929439" cy="369332"/>
          </a:xfrm>
          <a:prstGeom prst="rect">
            <a:avLst/>
          </a:prstGeom>
          <a:solidFill>
            <a:schemeClr val="bg1">
              <a:lumMod val="75000"/>
            </a:schemeClr>
          </a:solidFill>
        </p:spPr>
        <p:txBody>
          <a:bodyPr wrap="none" rtlCol="0">
            <a:spAutoFit/>
          </a:bodyPr>
          <a:lstStyle/>
          <a:p>
            <a:r>
              <a:rPr lang="en-ZA" dirty="0" smtClean="0"/>
              <a:t>… and many more.</a:t>
            </a:r>
            <a:endParaRPr lang="en-ZA" dirty="0"/>
          </a:p>
        </p:txBody>
      </p:sp>
    </p:spTree>
    <p:extLst>
      <p:ext uri="{BB962C8B-B14F-4D97-AF65-F5344CB8AC3E}">
        <p14:creationId xmlns:p14="http://schemas.microsoft.com/office/powerpoint/2010/main" val="13393157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ZA" dirty="0" smtClean="0"/>
              <a:t>Mediation and Collation</a:t>
            </a:r>
            <a:endParaRPr lang="en-ZA" dirty="0"/>
          </a:p>
        </p:txBody>
      </p:sp>
      <p:pic>
        <p:nvPicPr>
          <p:cNvPr id="17411" name="Picture 3"/>
          <p:cNvPicPr>
            <a:picLocks noChangeAspect="1" noChangeArrowheads="1"/>
          </p:cNvPicPr>
          <p:nvPr/>
        </p:nvPicPr>
        <p:blipFill>
          <a:blip r:embed="rId2">
            <a:clrChange>
              <a:clrFrom>
                <a:srgbClr val="595959"/>
              </a:clrFrom>
              <a:clrTo>
                <a:srgbClr val="595959">
                  <a:alpha val="0"/>
                </a:srgbClr>
              </a:clrTo>
            </a:clrChange>
            <a:extLst>
              <a:ext uri="{28A0092B-C50C-407E-A947-70E740481C1C}">
                <a14:useLocalDpi xmlns:a14="http://schemas.microsoft.com/office/drawing/2010/main" val="0"/>
              </a:ext>
            </a:extLst>
          </a:blip>
          <a:srcRect l="2167" t="2637"/>
          <a:stretch>
            <a:fillRect/>
          </a:stretch>
        </p:blipFill>
        <p:spPr bwMode="auto">
          <a:xfrm>
            <a:off x="2467945" y="1798433"/>
            <a:ext cx="6559550" cy="496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16505" y="1621824"/>
            <a:ext cx="2385265" cy="5047536"/>
          </a:xfrm>
          <a:prstGeom prst="rect">
            <a:avLst/>
          </a:prstGeom>
        </p:spPr>
        <p:txBody>
          <a:bodyPr wrap="square">
            <a:spAutoFit/>
          </a:bodyPr>
          <a:lstStyle/>
          <a:p>
            <a:r>
              <a:rPr lang="en-ZA" sz="1400" dirty="0" smtClean="0"/>
              <a:t>Mediators are required to tailor (bind) a data source or sources to a process or service. </a:t>
            </a:r>
          </a:p>
          <a:p>
            <a:endParaRPr lang="en-ZA" sz="1400" dirty="0"/>
          </a:p>
          <a:p>
            <a:r>
              <a:rPr lang="en-ZA" sz="1400" dirty="0" smtClean="0"/>
              <a:t>The service can be as simple as a mapping service, and the mediation as rudimentary as renaming the layers to match the context of a map.</a:t>
            </a:r>
          </a:p>
          <a:p>
            <a:endParaRPr lang="en-ZA" sz="1400" dirty="0"/>
          </a:p>
          <a:p>
            <a:r>
              <a:rPr lang="en-ZA" sz="1400" dirty="0" smtClean="0"/>
              <a:t>More advanced mediations define the linkages between distributed data sets, how data should be aggregated for analysis or display purposes, which columns to match to a charting service, and so on.</a:t>
            </a:r>
          </a:p>
          <a:p>
            <a:endParaRPr lang="en-ZA" sz="1400" dirty="0"/>
          </a:p>
          <a:p>
            <a:r>
              <a:rPr lang="en-ZA" sz="1400" dirty="0" smtClean="0"/>
              <a:t>Mediations are stored in ‘Web Context Documents’.</a:t>
            </a:r>
            <a:endParaRPr lang="en-ZA" sz="1400" dirty="0"/>
          </a:p>
        </p:txBody>
      </p:sp>
    </p:spTree>
    <p:extLst>
      <p:ext uri="{BB962C8B-B14F-4D97-AF65-F5344CB8AC3E}">
        <p14:creationId xmlns:p14="http://schemas.microsoft.com/office/powerpoint/2010/main" val="29054598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ZA" dirty="0" smtClean="0"/>
              <a:t>Automated Process Chaining</a:t>
            </a:r>
            <a:endParaRPr lang="en-ZA" dirty="0"/>
          </a:p>
        </p:txBody>
      </p:sp>
      <p:pic>
        <p:nvPicPr>
          <p:cNvPr id="18435" name="Picture 3"/>
          <p:cNvPicPr>
            <a:picLocks noChangeAspect="1" noChangeArrowheads="1"/>
          </p:cNvPicPr>
          <p:nvPr/>
        </p:nvPicPr>
        <p:blipFill>
          <a:blip r:embed="rId2">
            <a:clrChange>
              <a:clrFrom>
                <a:srgbClr val="595959"/>
              </a:clrFrom>
              <a:clrTo>
                <a:srgbClr val="595959">
                  <a:alpha val="0"/>
                </a:srgbClr>
              </a:clrTo>
            </a:clrChange>
            <a:extLst>
              <a:ext uri="{28A0092B-C50C-407E-A947-70E740481C1C}">
                <a14:useLocalDpi xmlns:a14="http://schemas.microsoft.com/office/drawing/2010/main" val="0"/>
              </a:ext>
            </a:extLst>
          </a:blip>
          <a:srcRect l="2167" t="2637"/>
          <a:stretch>
            <a:fillRect/>
          </a:stretch>
        </p:blipFill>
        <p:spPr bwMode="auto">
          <a:xfrm>
            <a:off x="2512950" y="1798433"/>
            <a:ext cx="6559550" cy="496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a:xfrm>
            <a:off x="5781011" y="3338990"/>
            <a:ext cx="771209" cy="72008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ZA" sz="4400" dirty="0"/>
              <a:t>?</a:t>
            </a:r>
          </a:p>
        </p:txBody>
      </p:sp>
      <p:sp>
        <p:nvSpPr>
          <p:cNvPr id="5" name="Rectangle 4"/>
          <p:cNvSpPr/>
          <p:nvPr/>
        </p:nvSpPr>
        <p:spPr>
          <a:xfrm>
            <a:off x="116505" y="1647667"/>
            <a:ext cx="2520280" cy="5047536"/>
          </a:xfrm>
          <a:prstGeom prst="rect">
            <a:avLst/>
          </a:prstGeom>
        </p:spPr>
        <p:txBody>
          <a:bodyPr wrap="square">
            <a:spAutoFit/>
          </a:bodyPr>
          <a:lstStyle/>
          <a:p>
            <a:r>
              <a:rPr lang="en-ZA" sz="1400" dirty="0" smtClean="0"/>
              <a:t>Distributed data sources and processes can also be chained together: in such cases, one needs to describe the process in a standardised way for future re-use.</a:t>
            </a:r>
          </a:p>
          <a:p>
            <a:endParaRPr lang="en-ZA" sz="1400" dirty="0"/>
          </a:p>
          <a:p>
            <a:r>
              <a:rPr lang="en-ZA" sz="1400" dirty="0" smtClean="0"/>
              <a:t>This happens already in e-commerce systems, and it is likely that the same standards in use for automation of web commerce will be used in scientific process automation – but the jury is still out on this.</a:t>
            </a:r>
          </a:p>
          <a:p>
            <a:endParaRPr lang="en-ZA" sz="1400" dirty="0"/>
          </a:p>
          <a:p>
            <a:r>
              <a:rPr lang="en-ZA" sz="1400" dirty="0" smtClean="0"/>
              <a:t>Automation and mediation rely greatly on ontologies for their efficient functioning. These are agreed dictionaries of terms, and can automate some of the mediation.</a:t>
            </a:r>
          </a:p>
        </p:txBody>
      </p:sp>
    </p:spTree>
    <p:extLst>
      <p:ext uri="{BB962C8B-B14F-4D97-AF65-F5344CB8AC3E}">
        <p14:creationId xmlns:p14="http://schemas.microsoft.com/office/powerpoint/2010/main" val="25651028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48680"/>
            <a:ext cx="8407400" cy="6309320"/>
          </a:xfrm>
        </p:spPr>
        <p:txBody>
          <a:bodyPr>
            <a:noAutofit/>
          </a:bodyPr>
          <a:lstStyle/>
          <a:p>
            <a:endParaRPr lang="en-ZA" sz="1400" dirty="0" smtClean="0"/>
          </a:p>
          <a:p>
            <a:r>
              <a:rPr lang="en-ZA" sz="1400" dirty="0" err="1" smtClean="0"/>
              <a:t>Sensorweb</a:t>
            </a:r>
            <a:r>
              <a:rPr lang="en-ZA" sz="1400" dirty="0" smtClean="0"/>
              <a:t> Implementation Project (appointed)</a:t>
            </a:r>
          </a:p>
          <a:p>
            <a:pPr lvl="1"/>
            <a:r>
              <a:rPr lang="en-ZA" sz="1200" dirty="0" smtClean="0"/>
              <a:t>ARC, SADCO Weather Data as prototypes</a:t>
            </a:r>
          </a:p>
          <a:p>
            <a:pPr lvl="1"/>
            <a:r>
              <a:rPr lang="en-ZA" sz="1200" dirty="0" smtClean="0"/>
              <a:t>Will result in re-usable components for the rapid future implementation of </a:t>
            </a:r>
            <a:r>
              <a:rPr lang="en-ZA" sz="1200" dirty="0" err="1" smtClean="0"/>
              <a:t>Sensorweb</a:t>
            </a:r>
            <a:r>
              <a:rPr lang="en-ZA" sz="1200" dirty="0" smtClean="0"/>
              <a:t> services at data providers.</a:t>
            </a:r>
          </a:p>
          <a:p>
            <a:endParaRPr lang="en-ZA" sz="1400" dirty="0"/>
          </a:p>
          <a:p>
            <a:r>
              <a:rPr lang="en-ZA" sz="1400" dirty="0" err="1" smtClean="0"/>
              <a:t>NetCDF</a:t>
            </a:r>
            <a:r>
              <a:rPr lang="en-ZA" sz="1400" dirty="0" smtClean="0"/>
              <a:t> Implementation Project (funding available): This will allow visualisation and downloading of large atmospheric research, oceanographic, and climate science data sets. Joint project with MRSU, to be executed at CHPC.</a:t>
            </a:r>
          </a:p>
          <a:p>
            <a:endParaRPr lang="en-ZA" sz="1400" dirty="0"/>
          </a:p>
          <a:p>
            <a:r>
              <a:rPr lang="en-ZA" sz="1400" dirty="0" smtClean="0"/>
              <a:t>Integrated User Behaviour and Analytics (appointed).</a:t>
            </a:r>
          </a:p>
          <a:p>
            <a:endParaRPr lang="en-ZA" sz="1400" dirty="0"/>
          </a:p>
          <a:p>
            <a:r>
              <a:rPr lang="en-ZA" sz="1400" dirty="0" smtClean="0"/>
              <a:t>Wizard-Driven Spatial Data Publication and Map Creation </a:t>
            </a:r>
          </a:p>
          <a:p>
            <a:endParaRPr lang="en-ZA" sz="1400" dirty="0"/>
          </a:p>
          <a:p>
            <a:r>
              <a:rPr lang="en-ZA" sz="1400" dirty="0" smtClean="0"/>
              <a:t>Process Chaining and Automation</a:t>
            </a:r>
          </a:p>
          <a:p>
            <a:pPr lvl="1"/>
            <a:r>
              <a:rPr lang="en-ZA" sz="1200" dirty="0" err="1" smtClean="0"/>
              <a:t>Sensorweb</a:t>
            </a:r>
            <a:r>
              <a:rPr lang="en-ZA" sz="1200" dirty="0" smtClean="0"/>
              <a:t> implementation will contribute.</a:t>
            </a:r>
          </a:p>
          <a:p>
            <a:pPr lvl="1"/>
            <a:r>
              <a:rPr lang="en-ZA" sz="1200" dirty="0" smtClean="0"/>
              <a:t>Looking for GEOSS collaboration</a:t>
            </a:r>
          </a:p>
          <a:p>
            <a:endParaRPr lang="en-ZA" sz="1400" dirty="0"/>
          </a:p>
          <a:p>
            <a:r>
              <a:rPr lang="en-ZA" sz="1400" dirty="0" smtClean="0"/>
              <a:t>Ontology - augmentation of discovery</a:t>
            </a:r>
          </a:p>
          <a:p>
            <a:pPr lvl="1"/>
            <a:r>
              <a:rPr lang="en-ZA" sz="1200" dirty="0" smtClean="0"/>
              <a:t>Funding available</a:t>
            </a:r>
          </a:p>
          <a:p>
            <a:pPr lvl="1"/>
            <a:r>
              <a:rPr lang="en-ZA" sz="1200" dirty="0"/>
              <a:t>Looking for GEOSS collaboration</a:t>
            </a:r>
          </a:p>
          <a:p>
            <a:endParaRPr lang="en-ZA" sz="1400" dirty="0"/>
          </a:p>
          <a:p>
            <a:r>
              <a:rPr lang="en-ZA" sz="1400" dirty="0" smtClean="0"/>
              <a:t>Improved GEOSS CS/W Implementation:</a:t>
            </a:r>
          </a:p>
          <a:p>
            <a:pPr lvl="1"/>
            <a:r>
              <a:rPr lang="en-ZA" sz="1200" dirty="0" err="1" smtClean="0"/>
              <a:t>ebRIM</a:t>
            </a:r>
            <a:r>
              <a:rPr lang="en-ZA" sz="1200" dirty="0" smtClean="0"/>
              <a:t> profile;</a:t>
            </a:r>
          </a:p>
          <a:p>
            <a:pPr lvl="1"/>
            <a:r>
              <a:rPr lang="en-ZA" sz="1200" dirty="0" smtClean="0"/>
              <a:t>Possibly CEOS profile once this is settled.</a:t>
            </a:r>
            <a:endParaRPr lang="en-ZA" sz="1200" dirty="0"/>
          </a:p>
        </p:txBody>
      </p:sp>
      <p:sp>
        <p:nvSpPr>
          <p:cNvPr id="2" name="Title 1"/>
          <p:cNvSpPr>
            <a:spLocks noGrp="1"/>
          </p:cNvSpPr>
          <p:nvPr>
            <p:ph type="title"/>
          </p:nvPr>
        </p:nvSpPr>
        <p:spPr/>
        <p:txBody>
          <a:bodyPr/>
          <a:lstStyle/>
          <a:p>
            <a:r>
              <a:rPr lang="en-ZA" dirty="0" smtClean="0"/>
              <a:t>Work Packages: April – September 2011</a:t>
            </a:r>
            <a:endParaRPr lang="en-ZA" dirty="0"/>
          </a:p>
        </p:txBody>
      </p:sp>
    </p:spTree>
    <p:extLst>
      <p:ext uri="{BB962C8B-B14F-4D97-AF65-F5344CB8AC3E}">
        <p14:creationId xmlns:p14="http://schemas.microsoft.com/office/powerpoint/2010/main" val="15362462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Projects and Initiatives – April 2011-March 2012</a:t>
            </a:r>
            <a:endParaRPr lang="en-ZA" dirty="0"/>
          </a:p>
        </p:txBody>
      </p:sp>
      <p:sp>
        <p:nvSpPr>
          <p:cNvPr id="3" name="Content Placeholder 2"/>
          <p:cNvSpPr>
            <a:spLocks noGrp="1"/>
          </p:cNvSpPr>
          <p:nvPr>
            <p:ph idx="1"/>
          </p:nvPr>
        </p:nvSpPr>
        <p:spPr/>
        <p:txBody>
          <a:bodyPr>
            <a:normAutofit fontScale="77500" lnSpcReduction="20000"/>
          </a:bodyPr>
          <a:lstStyle/>
          <a:p>
            <a:pPr marL="0" indent="0">
              <a:buNone/>
            </a:pPr>
            <a:r>
              <a:rPr lang="en-ZA" dirty="0" smtClean="0"/>
              <a:t>SAEOS needs to define involvement</a:t>
            </a:r>
          </a:p>
          <a:p>
            <a:endParaRPr lang="en-ZA" dirty="0"/>
          </a:p>
          <a:p>
            <a:r>
              <a:rPr lang="en-ZA" dirty="0" err="1" smtClean="0"/>
              <a:t>BioEnergy</a:t>
            </a:r>
            <a:r>
              <a:rPr lang="en-ZA" dirty="0" smtClean="0"/>
              <a:t> Atlas</a:t>
            </a:r>
          </a:p>
          <a:p>
            <a:pPr lvl="1"/>
            <a:r>
              <a:rPr lang="en-ZA" dirty="0" smtClean="0"/>
              <a:t>Contact made with Peter </a:t>
            </a:r>
            <a:r>
              <a:rPr lang="en-ZA" dirty="0" err="1" smtClean="0"/>
              <a:t>Zeil</a:t>
            </a:r>
            <a:r>
              <a:rPr lang="en-ZA" dirty="0" smtClean="0"/>
              <a:t> – Salzburg Uni</a:t>
            </a:r>
          </a:p>
          <a:p>
            <a:pPr lvl="1"/>
            <a:r>
              <a:rPr lang="en-ZA" dirty="0" smtClean="0"/>
              <a:t>Linkages with Africa-wide project</a:t>
            </a:r>
          </a:p>
          <a:p>
            <a:pPr lvl="1"/>
            <a:r>
              <a:rPr lang="en-ZA" dirty="0" smtClean="0"/>
              <a:t>Obtain EO data sets from GEO participants</a:t>
            </a:r>
          </a:p>
          <a:p>
            <a:pPr lvl="1"/>
            <a:r>
              <a:rPr lang="en-ZA" dirty="0" smtClean="0"/>
              <a:t>Collaboration locally with CSIR-NRE/ SANSA</a:t>
            </a:r>
          </a:p>
          <a:p>
            <a:pPr marL="457200" lvl="1" indent="0">
              <a:buNone/>
            </a:pPr>
            <a:endParaRPr lang="en-ZA" dirty="0" smtClean="0"/>
          </a:p>
          <a:p>
            <a:r>
              <a:rPr lang="en-ZA" dirty="0" smtClean="0"/>
              <a:t>Risk and Vulnerability Atlas</a:t>
            </a:r>
          </a:p>
          <a:p>
            <a:pPr lvl="1"/>
            <a:r>
              <a:rPr lang="en-ZA" dirty="0" smtClean="0"/>
              <a:t>Integration into GEOSS – collaboration with</a:t>
            </a:r>
          </a:p>
          <a:p>
            <a:pPr lvl="2"/>
            <a:r>
              <a:rPr lang="en-ZA" dirty="0" smtClean="0"/>
              <a:t>GEO-WOW/ Water Cycle Data</a:t>
            </a:r>
          </a:p>
          <a:p>
            <a:pPr lvl="2"/>
            <a:r>
              <a:rPr lang="en-ZA" dirty="0" smtClean="0"/>
              <a:t> Energy and Geo-Resources (DS-07)</a:t>
            </a:r>
          </a:p>
          <a:p>
            <a:pPr lvl="2"/>
            <a:r>
              <a:rPr lang="en-ZA" dirty="0" smtClean="0"/>
              <a:t>Human Impact Monitoring and Forecasting (DS-08)</a:t>
            </a:r>
            <a:endParaRPr lang="en-ZA" dirty="0"/>
          </a:p>
        </p:txBody>
      </p:sp>
    </p:spTree>
    <p:extLst>
      <p:ext uri="{BB962C8B-B14F-4D97-AF65-F5344CB8AC3E}">
        <p14:creationId xmlns:p14="http://schemas.microsoft.com/office/powerpoint/2010/main" val="29864143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Stakeholder Engagement</a:t>
            </a:r>
            <a:endParaRPr lang="en-ZA" dirty="0"/>
          </a:p>
        </p:txBody>
      </p:sp>
      <p:sp>
        <p:nvSpPr>
          <p:cNvPr id="3" name="Content Placeholder 2"/>
          <p:cNvSpPr>
            <a:spLocks noGrp="1"/>
          </p:cNvSpPr>
          <p:nvPr>
            <p:ph idx="1"/>
          </p:nvPr>
        </p:nvSpPr>
        <p:spPr>
          <a:xfrm>
            <a:off x="457200" y="980728"/>
            <a:ext cx="8229600" cy="5145435"/>
          </a:xfrm>
        </p:spPr>
        <p:txBody>
          <a:bodyPr>
            <a:normAutofit fontScale="62500" lnSpcReduction="20000"/>
          </a:bodyPr>
          <a:lstStyle/>
          <a:p>
            <a:r>
              <a:rPr lang="en-ZA" dirty="0" smtClean="0"/>
              <a:t>SANSA: </a:t>
            </a:r>
          </a:p>
          <a:p>
            <a:pPr lvl="1"/>
            <a:r>
              <a:rPr lang="en-ZA" dirty="0" smtClean="0"/>
              <a:t>re-affirm a joint development initiative</a:t>
            </a:r>
          </a:p>
          <a:p>
            <a:pPr lvl="1"/>
            <a:r>
              <a:rPr lang="en-ZA" dirty="0" smtClean="0"/>
              <a:t>link operational EODC !</a:t>
            </a:r>
          </a:p>
          <a:p>
            <a:r>
              <a:rPr lang="en-ZA" dirty="0" smtClean="0"/>
              <a:t>CSI</a:t>
            </a:r>
          </a:p>
          <a:p>
            <a:pPr lvl="1"/>
            <a:r>
              <a:rPr lang="en-ZA" dirty="0" smtClean="0"/>
              <a:t>Co-opted onto CSI-Data Subcommittee</a:t>
            </a:r>
          </a:p>
          <a:p>
            <a:pPr lvl="1"/>
            <a:r>
              <a:rPr lang="en-ZA" dirty="0" smtClean="0"/>
              <a:t>Will be providing a collaboration environment to committee</a:t>
            </a:r>
          </a:p>
          <a:p>
            <a:r>
              <a:rPr lang="en-ZA" dirty="0" smtClean="0"/>
              <a:t>WRC: </a:t>
            </a:r>
          </a:p>
          <a:p>
            <a:pPr lvl="1"/>
            <a:r>
              <a:rPr lang="en-ZA" dirty="0" smtClean="0"/>
              <a:t>On board via SAEON</a:t>
            </a:r>
          </a:p>
          <a:p>
            <a:r>
              <a:rPr lang="en-ZA" dirty="0" err="1" smtClean="0"/>
              <a:t>CfG</a:t>
            </a:r>
            <a:r>
              <a:rPr lang="en-ZA" dirty="0" smtClean="0"/>
              <a:t>:</a:t>
            </a:r>
          </a:p>
          <a:p>
            <a:pPr lvl="1"/>
            <a:r>
              <a:rPr lang="en-ZA" dirty="0" smtClean="0"/>
              <a:t>Meta-Data – to be uploaded June 2011</a:t>
            </a:r>
          </a:p>
          <a:p>
            <a:pPr lvl="1"/>
            <a:r>
              <a:rPr lang="en-ZA" dirty="0" err="1" smtClean="0"/>
              <a:t>GeoHazards</a:t>
            </a:r>
            <a:r>
              <a:rPr lang="en-ZA" dirty="0" smtClean="0"/>
              <a:t> Atlas: Collaboration</a:t>
            </a:r>
          </a:p>
          <a:p>
            <a:r>
              <a:rPr lang="en-ZA" dirty="0" smtClean="0"/>
              <a:t>ARC: </a:t>
            </a:r>
          </a:p>
          <a:p>
            <a:pPr lvl="1"/>
            <a:r>
              <a:rPr lang="en-ZA" dirty="0" err="1" smtClean="0"/>
              <a:t>Ongoing</a:t>
            </a:r>
            <a:r>
              <a:rPr lang="en-ZA" dirty="0" smtClean="0"/>
              <a:t> through </a:t>
            </a:r>
            <a:r>
              <a:rPr lang="en-ZA" dirty="0" err="1" smtClean="0"/>
              <a:t>SensorWeb</a:t>
            </a:r>
            <a:r>
              <a:rPr lang="en-ZA" dirty="0" smtClean="0"/>
              <a:t> Enablement</a:t>
            </a:r>
          </a:p>
          <a:p>
            <a:r>
              <a:rPr lang="en-ZA" dirty="0" smtClean="0"/>
              <a:t>Meraka has requested a high-level meeting</a:t>
            </a:r>
          </a:p>
          <a:p>
            <a:pPr lvl="1"/>
            <a:r>
              <a:rPr lang="en-ZA" dirty="0" smtClean="0"/>
              <a:t>DST, Meraka, CHPC, SAEON, R&amp;VA, NRF, </a:t>
            </a:r>
            <a:r>
              <a:rPr lang="en-ZA" dirty="0" smtClean="0"/>
              <a:t>CSIR-BE</a:t>
            </a:r>
          </a:p>
          <a:p>
            <a:r>
              <a:rPr lang="en-ZA" dirty="0" smtClean="0"/>
              <a:t>DMC</a:t>
            </a:r>
          </a:p>
          <a:p>
            <a:pPr lvl="1"/>
            <a:r>
              <a:rPr lang="en-ZA" dirty="0" smtClean="0"/>
              <a:t>We need a work session with them</a:t>
            </a:r>
            <a:endParaRPr lang="en-ZA" dirty="0" smtClean="0"/>
          </a:p>
          <a:p>
            <a:endParaRPr lang="en-ZA" dirty="0"/>
          </a:p>
        </p:txBody>
      </p:sp>
    </p:spTree>
    <p:extLst>
      <p:ext uri="{BB962C8B-B14F-4D97-AF65-F5344CB8AC3E}">
        <p14:creationId xmlns:p14="http://schemas.microsoft.com/office/powerpoint/2010/main" val="32541136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ZA" dirty="0" err="1" smtClean="0"/>
              <a:t>SensorWeb</a:t>
            </a:r>
            <a:r>
              <a:rPr lang="en-ZA" dirty="0" smtClean="0"/>
              <a:t> Implementation Architecture</a:t>
            </a:r>
            <a:endParaRPr lang="en-ZA" dirty="0"/>
          </a:p>
        </p:txBody>
      </p:sp>
      <p:pic>
        <p:nvPicPr>
          <p:cNvPr id="1027"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536" y="692696"/>
            <a:ext cx="8280920" cy="6048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31448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4360</TotalTime>
  <Words>915</Words>
  <Application>Microsoft Office PowerPoint</Application>
  <PresentationFormat>On-screen Show (4:3)</PresentationFormat>
  <Paragraphs>151</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Agenda</vt:lpstr>
      <vt:lpstr>Actions</vt:lpstr>
      <vt:lpstr>Main Concepts: How SAEOS can be used</vt:lpstr>
      <vt:lpstr>Portals and Platform </vt:lpstr>
      <vt:lpstr>Discovery and Visualisation</vt:lpstr>
      <vt:lpstr>Mediation and Collation</vt:lpstr>
      <vt:lpstr>Automated Process Chaining</vt:lpstr>
      <vt:lpstr>Work Packages: April – September 2011</vt:lpstr>
      <vt:lpstr>Projects and Initiatives – April 2011-March 2012</vt:lpstr>
      <vt:lpstr>Stakeholder Engagement</vt:lpstr>
      <vt:lpstr>SensorWeb Implementation Architecture</vt:lpstr>
    </vt:vector>
  </TitlesOfParts>
  <Company>Home 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Status Quo</dc:title>
  <dc:creator>WimHugo</dc:creator>
  <cp:lastModifiedBy>WimHugo</cp:lastModifiedBy>
  <cp:revision>25</cp:revision>
  <dcterms:created xsi:type="dcterms:W3CDTF">2011-04-12T06:59:16Z</dcterms:created>
  <dcterms:modified xsi:type="dcterms:W3CDTF">2011-05-16T06:41:05Z</dcterms:modified>
</cp:coreProperties>
</file>