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0" r:id="rId2"/>
    <p:sldId id="256" r:id="rId3"/>
    <p:sldId id="257" r:id="rId4"/>
    <p:sldId id="258" r:id="rId5"/>
    <p:sldId id="259" r:id="rId6"/>
    <p:sldId id="261" r:id="rId7"/>
    <p:sldId id="269" r:id="rId8"/>
    <p:sldId id="260" r:id="rId9"/>
    <p:sldId id="262" r:id="rId10"/>
    <p:sldId id="263" r:id="rId11"/>
    <p:sldId id="264"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7086" autoAdjust="0"/>
  </p:normalViewPr>
  <p:slideViewPr>
    <p:cSldViewPr>
      <p:cViewPr>
        <p:scale>
          <a:sx n="70" d="100"/>
          <a:sy n="70" d="100"/>
        </p:scale>
        <p:origin x="-1290" y="-126"/>
      </p:cViewPr>
      <p:guideLst>
        <p:guide orient="horz" pos="2160"/>
        <p:guide pos="2880"/>
      </p:guideLst>
    </p:cSldViewPr>
  </p:slideViewPr>
  <p:notesTextViewPr>
    <p:cViewPr>
      <p:scale>
        <a:sx n="1" d="1"/>
        <a:sy n="1" d="1"/>
      </p:scale>
      <p:origin x="0" y="0"/>
    </p:cViewPr>
  </p:notesTextViewPr>
  <p:sorterViewPr>
    <p:cViewPr>
      <p:scale>
        <a:sx n="100" d="100"/>
        <a:sy n="100" d="100"/>
      </p:scale>
      <p:origin x="0" y="4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BC1DF7-6088-43D7-9112-B7FC49706731}" type="datetimeFigureOut">
              <a:rPr lang="en-ZA" smtClean="0"/>
              <a:t>2011/09/21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688D6-807E-490A-B55C-F9FF6546AE2B}" type="slidenum">
              <a:rPr lang="en-ZA" smtClean="0"/>
              <a:t>‹#›</a:t>
            </a:fld>
            <a:endParaRPr lang="en-ZA"/>
          </a:p>
        </p:txBody>
      </p:sp>
    </p:spTree>
    <p:extLst>
      <p:ext uri="{BB962C8B-B14F-4D97-AF65-F5344CB8AC3E}">
        <p14:creationId xmlns:p14="http://schemas.microsoft.com/office/powerpoint/2010/main" val="2627194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79AAC7-6B3E-44D4-B386-5DCDE4AA9A48}" type="slidenum">
              <a:rPr lang="en-ZA" smtClean="0">
                <a:latin typeface="Calibri" pitchFamily="34" charset="0"/>
              </a:rPr>
              <a:pPr eaLnBrk="1" hangingPunct="1"/>
              <a:t>8</a:t>
            </a:fld>
            <a:endParaRPr lang="en-ZA"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2011/09/21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58341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2011/09/21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083781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D1D443-EC7F-4A8C-BBC0-A79F6084D13A}" type="datetimeFigureOut">
              <a:rPr lang="en-ZA" smtClean="0"/>
              <a:t>2011/09/21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94497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4D1D443-EC7F-4A8C-BBC0-A79F6084D13A}" type="datetimeFigureOut">
              <a:rPr lang="en-ZA" smtClean="0"/>
              <a:t>2011/09/21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48771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4D1D443-EC7F-4A8C-BBC0-A79F6084D13A}" type="datetimeFigureOut">
              <a:rPr lang="en-ZA" smtClean="0"/>
              <a:t>2011/09/21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890391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4D1D443-EC7F-4A8C-BBC0-A79F6084D13A}" type="datetimeFigureOut">
              <a:rPr lang="en-ZA" smtClean="0"/>
              <a:t>2011/09/21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196569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1D443-EC7F-4A8C-BBC0-A79F6084D13A}" type="datetimeFigureOut">
              <a:rPr lang="en-ZA" smtClean="0"/>
              <a:t>2011/09/21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17063414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2011/09/21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697323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1D443-EC7F-4A8C-BBC0-A79F6084D13A}" type="datetimeFigureOut">
              <a:rPr lang="en-ZA" smtClean="0"/>
              <a:t>2011/09/21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299186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2011/09/21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4982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4D1D443-EC7F-4A8C-BBC0-A79F6084D13A}" type="datetimeFigureOut">
              <a:rPr lang="en-ZA" smtClean="0"/>
              <a:t>2011/09/21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21A9FA1-449A-414A-AC65-D326DC096176}" type="slidenum">
              <a:rPr lang="en-ZA" smtClean="0"/>
              <a:t>‹#›</a:t>
            </a:fld>
            <a:endParaRPr lang="en-ZA"/>
          </a:p>
        </p:txBody>
      </p:sp>
    </p:spTree>
    <p:extLst>
      <p:ext uri="{BB962C8B-B14F-4D97-AF65-F5344CB8AC3E}">
        <p14:creationId xmlns:p14="http://schemas.microsoft.com/office/powerpoint/2010/main" val="45087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8459"/>
            <a:ext cx="9144000" cy="567139"/>
          </a:xfrm>
          <a:prstGeom prst="rect">
            <a:avLst/>
          </a:prstGeom>
          <a:solidFill>
            <a:schemeClr val="accent3">
              <a:lumMod val="20000"/>
              <a:lumOff val="80000"/>
            </a:schemeClr>
          </a:solidFill>
        </p:spPr>
        <p:txBody>
          <a:bodyPr vert="horz" lIns="91440" tIns="45720" rIns="91440" bIns="45720" rtlCol="0" anchor="ctr">
            <a:no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1D443-EC7F-4A8C-BBC0-A79F6084D13A}" type="datetimeFigureOut">
              <a:rPr lang="en-ZA" smtClean="0"/>
              <a:t>2011/09/21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A9FA1-449A-414A-AC65-D326DC096176}" type="slidenum">
              <a:rPr lang="en-ZA" smtClean="0"/>
              <a:t>‹#›</a:t>
            </a:fld>
            <a:endParaRPr lang="en-ZA"/>
          </a:p>
        </p:txBody>
      </p:sp>
    </p:spTree>
    <p:extLst>
      <p:ext uri="{BB962C8B-B14F-4D97-AF65-F5344CB8AC3E}">
        <p14:creationId xmlns:p14="http://schemas.microsoft.com/office/powerpoint/2010/main" val="2281246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Best View</a:t>
            </a:r>
            <a:endParaRPr lang="en-Z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688"/>
            <a:ext cx="9144000" cy="5175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900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98" y="548680"/>
            <a:ext cx="9172870" cy="4617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ZA" dirty="0" smtClean="0"/>
              <a:t>Status Quo</a:t>
            </a:r>
            <a:endParaRPr lang="en-ZA" dirty="0"/>
          </a:p>
        </p:txBody>
      </p:sp>
      <p:sp>
        <p:nvSpPr>
          <p:cNvPr id="6" name="Line Callout 2 5"/>
          <p:cNvSpPr/>
          <p:nvPr/>
        </p:nvSpPr>
        <p:spPr>
          <a:xfrm>
            <a:off x="6516216" y="980728"/>
            <a:ext cx="2376264" cy="1584176"/>
          </a:xfrm>
          <a:prstGeom prst="borderCallout2">
            <a:avLst>
              <a:gd name="adj1" fmla="val 63507"/>
              <a:gd name="adj2" fmla="val -1614"/>
              <a:gd name="adj3" fmla="val 63474"/>
              <a:gd name="adj4" fmla="val -177438"/>
              <a:gd name="adj5" fmla="val 73195"/>
              <a:gd name="adj6" fmla="val -182265"/>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Multi-standard, harvester-maintained metadata repository has been established within an open source content management system. </a:t>
            </a:r>
            <a:endParaRPr lang="en-ZA" sz="1400"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573016"/>
            <a:ext cx="5418707" cy="329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Callout 2 8"/>
          <p:cNvSpPr/>
          <p:nvPr/>
        </p:nvSpPr>
        <p:spPr>
          <a:xfrm>
            <a:off x="6530461" y="2852936"/>
            <a:ext cx="2376264" cy="1584176"/>
          </a:xfrm>
          <a:prstGeom prst="borderCallout2">
            <a:avLst>
              <a:gd name="adj1" fmla="val 18750"/>
              <a:gd name="adj2" fmla="val -1614"/>
              <a:gd name="adj3" fmla="val 19758"/>
              <a:gd name="adj4" fmla="val -115617"/>
              <a:gd name="adj5" fmla="val 60093"/>
              <a:gd name="adj6" fmla="val -14317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A large number of community-enabled content types are supported (maps, pages, documents, meta-data records, images, …)</a:t>
            </a:r>
            <a:endParaRPr lang="en-ZA" sz="1400" dirty="0"/>
          </a:p>
        </p:txBody>
      </p:sp>
      <p:sp>
        <p:nvSpPr>
          <p:cNvPr id="10" name="Line Callout 2 9"/>
          <p:cNvSpPr/>
          <p:nvPr/>
        </p:nvSpPr>
        <p:spPr>
          <a:xfrm>
            <a:off x="179512" y="5301208"/>
            <a:ext cx="2664296" cy="1440160"/>
          </a:xfrm>
          <a:prstGeom prst="borderCallout2">
            <a:avLst>
              <a:gd name="adj1" fmla="val 21873"/>
              <a:gd name="adj2" fmla="val 98688"/>
              <a:gd name="adj3" fmla="val 20799"/>
              <a:gd name="adj4" fmla="val 199167"/>
              <a:gd name="adj5" fmla="val -36521"/>
              <a:gd name="adj6" fmla="val 230613"/>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Search results against the catalogue (aggregated repository) can be packaged, and links to automated data can be exploited to create maps based on distributed data sources</a:t>
            </a:r>
            <a:endParaRPr lang="en-ZA" sz="1400" dirty="0"/>
          </a:p>
        </p:txBody>
      </p:sp>
      <p:sp>
        <p:nvSpPr>
          <p:cNvPr id="12" name="Line Callout 2 11"/>
          <p:cNvSpPr/>
          <p:nvPr/>
        </p:nvSpPr>
        <p:spPr>
          <a:xfrm>
            <a:off x="6501388" y="5099064"/>
            <a:ext cx="2376264" cy="1767028"/>
          </a:xfrm>
          <a:prstGeom prst="borderCallout2">
            <a:avLst>
              <a:gd name="adj1" fmla="val 18750"/>
              <a:gd name="adj2" fmla="val -1614"/>
              <a:gd name="adj3" fmla="val 18897"/>
              <a:gd name="adj4" fmla="val -1324"/>
              <a:gd name="adj5" fmla="val 17879"/>
              <a:gd name="adj6" fmla="val -738"/>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400" dirty="0" smtClean="0"/>
              <a:t>We have an on-going engagement programme  with stakeholders to obtain meta-data and data. Recent co-option on the Committee for Spatial Information Data Subcommittee will accelerate this process.</a:t>
            </a:r>
            <a:endParaRPr lang="en-ZA" sz="1400" dirty="0"/>
          </a:p>
        </p:txBody>
      </p:sp>
    </p:spTree>
    <p:extLst>
      <p:ext uri="{BB962C8B-B14F-4D97-AF65-F5344CB8AC3E}">
        <p14:creationId xmlns:p14="http://schemas.microsoft.com/office/powerpoint/2010/main" val="376329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 Recent Activity and Improvements</a:t>
            </a:r>
            <a:endParaRPr lang="en-Z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5517"/>
            <a:ext cx="9116335" cy="5229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Callout 2 3"/>
          <p:cNvSpPr/>
          <p:nvPr/>
        </p:nvSpPr>
        <p:spPr>
          <a:xfrm>
            <a:off x="6156176" y="1052736"/>
            <a:ext cx="2376264" cy="1800200"/>
          </a:xfrm>
          <a:prstGeom prst="borderCallout2">
            <a:avLst>
              <a:gd name="adj1" fmla="val 18750"/>
              <a:gd name="adj2" fmla="val -1614"/>
              <a:gd name="adj3" fmla="val 19758"/>
              <a:gd name="adj4" fmla="val -115617"/>
              <a:gd name="adj5" fmla="val -22543"/>
              <a:gd name="adj6" fmla="val -220135"/>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Improved Search Interfaces allow advanced composite queries against the repository, and output can be on-screen or automated. </a:t>
            </a:r>
            <a:endParaRPr lang="en-ZA" sz="1600" dirty="0"/>
          </a:p>
        </p:txBody>
      </p:sp>
      <p:sp>
        <p:nvSpPr>
          <p:cNvPr id="5" name="Line Callout 2 4"/>
          <p:cNvSpPr/>
          <p:nvPr/>
        </p:nvSpPr>
        <p:spPr>
          <a:xfrm>
            <a:off x="6156176" y="1052736"/>
            <a:ext cx="2376264" cy="1800200"/>
          </a:xfrm>
          <a:prstGeom prst="borderCallout2">
            <a:avLst>
              <a:gd name="adj1" fmla="val 18750"/>
              <a:gd name="adj2" fmla="val -1614"/>
              <a:gd name="adj3" fmla="val 19758"/>
              <a:gd name="adj4" fmla="val -115617"/>
              <a:gd name="adj5" fmla="val 69948"/>
              <a:gd name="adj6" fmla="val -167870"/>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Improved Search Interfaces allow advanced composite queries against the repository, and output can be on-screen or machine-readable. </a:t>
            </a:r>
            <a:endParaRPr lang="en-ZA" sz="1600" dirty="0"/>
          </a:p>
        </p:txBody>
      </p:sp>
      <p:sp>
        <p:nvSpPr>
          <p:cNvPr id="6" name="Line Callout 2 5"/>
          <p:cNvSpPr/>
          <p:nvPr/>
        </p:nvSpPr>
        <p:spPr>
          <a:xfrm>
            <a:off x="6156176" y="2996952"/>
            <a:ext cx="2376264" cy="1287760"/>
          </a:xfrm>
          <a:prstGeom prst="borderCallout2">
            <a:avLst>
              <a:gd name="adj1" fmla="val 18750"/>
              <a:gd name="adj2" fmla="val -1614"/>
              <a:gd name="adj3" fmla="val 17638"/>
              <a:gd name="adj4" fmla="val -54737"/>
              <a:gd name="adj5" fmla="val 80546"/>
              <a:gd name="adj6" fmla="val -154660"/>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Assistance is provided for the creation of GEOSS-compliant CSW-KVP queries that can be embedded anywhere.</a:t>
            </a:r>
            <a:endParaRPr lang="en-ZA" sz="1600" dirty="0"/>
          </a:p>
        </p:txBody>
      </p:sp>
      <p:sp>
        <p:nvSpPr>
          <p:cNvPr id="7" name="Line Callout 2 6"/>
          <p:cNvSpPr/>
          <p:nvPr/>
        </p:nvSpPr>
        <p:spPr>
          <a:xfrm>
            <a:off x="6160588" y="3005336"/>
            <a:ext cx="2376264" cy="1287760"/>
          </a:xfrm>
          <a:prstGeom prst="borderCallout2">
            <a:avLst>
              <a:gd name="adj1" fmla="val 18750"/>
              <a:gd name="adj2" fmla="val -1614"/>
              <a:gd name="adj3" fmla="val 17638"/>
              <a:gd name="adj4" fmla="val -54737"/>
              <a:gd name="adj5" fmla="val 128237"/>
              <a:gd name="adj6" fmla="val -140876"/>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Assistance is provided for the creation of GEOSS-compliant CSW-KVP queries that can be embedded anywhere.</a:t>
            </a:r>
            <a:endParaRPr lang="en-ZA" sz="1600" dirty="0"/>
          </a:p>
        </p:txBody>
      </p:sp>
      <p:sp>
        <p:nvSpPr>
          <p:cNvPr id="8" name="Line Callout 2 7"/>
          <p:cNvSpPr/>
          <p:nvPr/>
        </p:nvSpPr>
        <p:spPr>
          <a:xfrm>
            <a:off x="6160588" y="4509120"/>
            <a:ext cx="2376264" cy="2348880"/>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r>
              <a:rPr lang="en-ZA" sz="1600" dirty="0" smtClean="0"/>
              <a:t>Other recent milestones:</a:t>
            </a:r>
          </a:p>
          <a:p>
            <a:pPr marL="285750" indent="-285750">
              <a:buFont typeface="Arial" pitchFamily="34" charset="0"/>
              <a:buChar char="•"/>
            </a:pPr>
            <a:r>
              <a:rPr lang="en-ZA" sz="1400" dirty="0" smtClean="0"/>
              <a:t>Agreement with National Spatial Data Infrastructure on sharing and collaboration</a:t>
            </a:r>
          </a:p>
          <a:p>
            <a:pPr marL="285750" indent="-285750">
              <a:buFont typeface="Arial" pitchFamily="34" charset="0"/>
              <a:buChar char="•"/>
            </a:pPr>
            <a:r>
              <a:rPr lang="en-ZA" sz="1400" dirty="0" smtClean="0"/>
              <a:t>User assistance for seamless visualisation and/ or use of automated online data resources</a:t>
            </a:r>
          </a:p>
          <a:p>
            <a:pPr marL="285750" indent="-285750">
              <a:buFont typeface="Arial" pitchFamily="34" charset="0"/>
              <a:buChar char="•"/>
            </a:pPr>
            <a:r>
              <a:rPr lang="en-ZA" sz="1400" dirty="0" smtClean="0"/>
              <a:t>Support for WFS</a:t>
            </a:r>
          </a:p>
          <a:p>
            <a:pPr marL="285750" indent="-285750">
              <a:buFont typeface="Arial" pitchFamily="34" charset="0"/>
              <a:buChar char="•"/>
            </a:pPr>
            <a:endParaRPr lang="en-ZA" sz="1600" dirty="0"/>
          </a:p>
        </p:txBody>
      </p:sp>
      <p:sp>
        <p:nvSpPr>
          <p:cNvPr id="9" name="Line Callout 2 8"/>
          <p:cNvSpPr/>
          <p:nvPr/>
        </p:nvSpPr>
        <p:spPr>
          <a:xfrm>
            <a:off x="3635896" y="5282208"/>
            <a:ext cx="2376264" cy="1575792"/>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It is a small step to make this a generic user search interface that creates GEOSS-CSW HTTP requests to issue against any GEOSS repository</a:t>
            </a:r>
            <a:endParaRPr lang="en-ZA" sz="1600" dirty="0"/>
          </a:p>
        </p:txBody>
      </p:sp>
      <p:cxnSp>
        <p:nvCxnSpPr>
          <p:cNvPr id="10" name="Straight Connector 9"/>
          <p:cNvCxnSpPr/>
          <p:nvPr/>
        </p:nvCxnSpPr>
        <p:spPr>
          <a:xfrm flipH="1">
            <a:off x="3995936" y="3284984"/>
            <a:ext cx="828092" cy="1997224"/>
          </a:xfrm>
          <a:prstGeom prst="line">
            <a:avLst/>
          </a:prstGeom>
        </p:spPr>
        <p:style>
          <a:lnRef idx="2">
            <a:schemeClr val="accent3"/>
          </a:lnRef>
          <a:fillRef idx="0">
            <a:schemeClr val="accent3"/>
          </a:fillRef>
          <a:effectRef idx="1">
            <a:schemeClr val="accent3"/>
          </a:effectRef>
          <a:fontRef idx="minor">
            <a:schemeClr val="tx1"/>
          </a:fontRef>
        </p:style>
      </p:cxnSp>
      <p:sp>
        <p:nvSpPr>
          <p:cNvPr id="12" name="Line Callout 2 11"/>
          <p:cNvSpPr/>
          <p:nvPr/>
        </p:nvSpPr>
        <p:spPr>
          <a:xfrm>
            <a:off x="1115616" y="5873080"/>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Project under way to migrate and test the portal on large infrastructure at CHPC.</a:t>
            </a:r>
            <a:endParaRPr lang="en-ZA" sz="1600" dirty="0"/>
          </a:p>
        </p:txBody>
      </p:sp>
    </p:spTree>
    <p:extLst>
      <p:ext uri="{BB962C8B-B14F-4D97-AF65-F5344CB8AC3E}">
        <p14:creationId xmlns:p14="http://schemas.microsoft.com/office/powerpoint/2010/main" val="2565833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Work Programme and </a:t>
            </a:r>
            <a:r>
              <a:rPr lang="en-ZA" dirty="0" err="1" smtClean="0"/>
              <a:t>RoadMap</a:t>
            </a:r>
            <a:endParaRPr lang="en-Z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620688"/>
            <a:ext cx="9067800" cy="602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Callout 2 3"/>
          <p:cNvSpPr/>
          <p:nvPr/>
        </p:nvSpPr>
        <p:spPr>
          <a:xfrm>
            <a:off x="6012160" y="1844824"/>
            <a:ext cx="2376264" cy="1080120"/>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has started on a simplified ‘public facing’ interface to the SAEOS portal</a:t>
            </a:r>
            <a:endParaRPr lang="en-ZA" sz="1600" dirty="0"/>
          </a:p>
        </p:txBody>
      </p:sp>
      <p:sp>
        <p:nvSpPr>
          <p:cNvPr id="5" name="Line Callout 2 4"/>
          <p:cNvSpPr/>
          <p:nvPr/>
        </p:nvSpPr>
        <p:spPr>
          <a:xfrm>
            <a:off x="6012160" y="2996952"/>
            <a:ext cx="2376264" cy="1215752"/>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Projects are under way to develop Sensor Web implementations that can be applied generically at any data provider</a:t>
            </a:r>
            <a:endParaRPr lang="en-ZA" sz="1600" dirty="0"/>
          </a:p>
        </p:txBody>
      </p:sp>
      <p:sp>
        <p:nvSpPr>
          <p:cNvPr id="6" name="Line Callout 2 5"/>
          <p:cNvSpPr/>
          <p:nvPr/>
        </p:nvSpPr>
        <p:spPr>
          <a:xfrm>
            <a:off x="6012160" y="4301480"/>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will start soon on </a:t>
            </a:r>
            <a:r>
              <a:rPr lang="en-ZA" sz="1600" dirty="0" err="1" smtClean="0"/>
              <a:t>NetCDF</a:t>
            </a:r>
            <a:r>
              <a:rPr lang="en-ZA" sz="1600" dirty="0" smtClean="0"/>
              <a:t> data integration and a suite of visualisation tools for it.</a:t>
            </a:r>
            <a:endParaRPr lang="en-ZA" sz="1600" dirty="0"/>
          </a:p>
        </p:txBody>
      </p:sp>
      <p:sp>
        <p:nvSpPr>
          <p:cNvPr id="8" name="Line Callout 2 7"/>
          <p:cNvSpPr/>
          <p:nvPr/>
        </p:nvSpPr>
        <p:spPr>
          <a:xfrm>
            <a:off x="3491880" y="2564904"/>
            <a:ext cx="2376264" cy="2016224"/>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Work has also started on describing  and packaging the open, GEOSS compliant tools and functions  for implementation at other institutions, for example at </a:t>
            </a:r>
            <a:r>
              <a:rPr lang="en-ZA" sz="1600" dirty="0" err="1" smtClean="0"/>
              <a:t>CfG</a:t>
            </a:r>
            <a:endParaRPr lang="en-ZA" sz="1600" dirty="0"/>
          </a:p>
        </p:txBody>
      </p:sp>
      <p:sp>
        <p:nvSpPr>
          <p:cNvPr id="9" name="Line Callout 2 8"/>
          <p:cNvSpPr/>
          <p:nvPr/>
        </p:nvSpPr>
        <p:spPr>
          <a:xfrm>
            <a:off x="3497721" y="4661520"/>
            <a:ext cx="2376264" cy="999728"/>
          </a:xfrm>
          <a:prstGeom prst="borderCallout2">
            <a:avLst>
              <a:gd name="adj1" fmla="val 18750"/>
              <a:gd name="adj2" fmla="val 109"/>
              <a:gd name="adj3" fmla="val 82595"/>
              <a:gd name="adj4" fmla="val -175"/>
              <a:gd name="adj5" fmla="val 84147"/>
              <a:gd name="adj6" fmla="val -164"/>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600" dirty="0" smtClean="0"/>
              <a:t>We are actively looking for GEOSS/ </a:t>
            </a:r>
            <a:r>
              <a:rPr lang="en-ZA" sz="1600" dirty="0" err="1" smtClean="0"/>
              <a:t>EuroGEOSS</a:t>
            </a:r>
            <a:r>
              <a:rPr lang="en-ZA" sz="1600" dirty="0" smtClean="0"/>
              <a:t> integration opportunities</a:t>
            </a:r>
            <a:endParaRPr lang="en-ZA" sz="1600" dirty="0"/>
          </a:p>
        </p:txBody>
      </p:sp>
      <p:sp>
        <p:nvSpPr>
          <p:cNvPr id="10" name="Line Callout 2 9"/>
          <p:cNvSpPr/>
          <p:nvPr/>
        </p:nvSpPr>
        <p:spPr>
          <a:xfrm>
            <a:off x="6021770" y="5373216"/>
            <a:ext cx="2376264" cy="999728"/>
          </a:xfrm>
          <a:prstGeom prst="borderCallout2">
            <a:avLst>
              <a:gd name="adj1" fmla="val 18750"/>
              <a:gd name="adj2" fmla="val 109"/>
              <a:gd name="adj3" fmla="val 82595"/>
              <a:gd name="adj4" fmla="val -175"/>
              <a:gd name="adj5" fmla="val 84147"/>
              <a:gd name="adj6" fmla="val -164"/>
            </a:avLst>
          </a:prstGeom>
          <a:ln w="28575"/>
        </p:spPr>
        <p:style>
          <a:lnRef idx="1">
            <a:schemeClr val="accent3"/>
          </a:lnRef>
          <a:fillRef idx="2">
            <a:schemeClr val="accent3"/>
          </a:fillRef>
          <a:effectRef idx="1">
            <a:schemeClr val="accent3"/>
          </a:effectRef>
          <a:fontRef idx="minor">
            <a:schemeClr val="dk1"/>
          </a:fontRef>
        </p:style>
        <p:txBody>
          <a:bodyPr rtlCol="0" anchor="ctr"/>
          <a:lstStyle/>
          <a:p>
            <a:pPr algn="ctr"/>
            <a:r>
              <a:rPr lang="en-ZA" sz="1600" dirty="0" smtClean="0"/>
              <a:t>We are systematically converting the first portal iteration to a service-oriented  architecture</a:t>
            </a:r>
            <a:endParaRPr lang="en-ZA" sz="1600" dirty="0"/>
          </a:p>
        </p:txBody>
      </p:sp>
      <p:sp>
        <p:nvSpPr>
          <p:cNvPr id="11" name="Line Callout 2 10"/>
          <p:cNvSpPr/>
          <p:nvPr/>
        </p:nvSpPr>
        <p:spPr>
          <a:xfrm>
            <a:off x="3497721" y="5805264"/>
            <a:ext cx="2376264" cy="643880"/>
          </a:xfrm>
          <a:prstGeom prst="borderCallout2">
            <a:avLst>
              <a:gd name="adj1" fmla="val 18750"/>
              <a:gd name="adj2" fmla="val 109"/>
              <a:gd name="adj3" fmla="val 82595"/>
              <a:gd name="adj4" fmla="val -175"/>
              <a:gd name="adj5" fmla="val 84147"/>
              <a:gd name="adj6" fmla="val -164"/>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ZA" sz="1600" dirty="0" smtClean="0"/>
              <a:t>Technology cooperation possibilities with INSPIRE?</a:t>
            </a:r>
            <a:endParaRPr lang="en-ZA" sz="1600" dirty="0"/>
          </a:p>
        </p:txBody>
      </p:sp>
    </p:spTree>
    <p:extLst>
      <p:ext uri="{BB962C8B-B14F-4D97-AF65-F5344CB8AC3E}">
        <p14:creationId xmlns:p14="http://schemas.microsoft.com/office/powerpoint/2010/main" val="203482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ZA" dirty="0" smtClean="0"/>
              <a:t>Background</a:t>
            </a:r>
            <a:endParaRPr lang="en-ZA" dirty="0"/>
          </a:p>
        </p:txBody>
      </p:sp>
      <p:sp>
        <p:nvSpPr>
          <p:cNvPr id="4" name="Subtitle 3"/>
          <p:cNvSpPr>
            <a:spLocks noGrp="1"/>
          </p:cNvSpPr>
          <p:nvPr>
            <p:ph type="subTitle" idx="1"/>
          </p:nvPr>
        </p:nvSpPr>
        <p:spPr/>
        <p:txBody>
          <a:bodyPr/>
          <a:lstStyle/>
          <a:p>
            <a:endParaRPr lang="en-ZA"/>
          </a:p>
        </p:txBody>
      </p:sp>
    </p:spTree>
    <p:extLst>
      <p:ext uri="{BB962C8B-B14F-4D97-AF65-F5344CB8AC3E}">
        <p14:creationId xmlns:p14="http://schemas.microsoft.com/office/powerpoint/2010/main" val="4278606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764704"/>
            <a:ext cx="8407400" cy="6093296"/>
          </a:xfrm>
        </p:spPr>
        <p:txBody>
          <a:bodyPr>
            <a:normAutofit fontScale="62500" lnSpcReduction="20000"/>
          </a:bodyPr>
          <a:lstStyle/>
          <a:p>
            <a:r>
              <a:rPr lang="en-ZA" dirty="0" smtClean="0"/>
              <a:t>Standardised meta-data repositories make it possible for users to find, apply, and visualise data. Any GeoPortal needs a way to catalogue its data holdings, and such a repository is a prerequisite.</a:t>
            </a:r>
          </a:p>
          <a:p>
            <a:r>
              <a:rPr lang="en-ZA" dirty="0" smtClean="0"/>
              <a:t>SAEOS acts as a ‘catalogue of catalogues’, supporting automated synchronisation with data provider catalogues (‘harvesting’).</a:t>
            </a:r>
          </a:p>
          <a:p>
            <a:r>
              <a:rPr lang="en-ZA" dirty="0" smtClean="0"/>
              <a:t>Search facilities are a central function, and these have been developed to be completely service-oriented. Not only does this allow GEOSS-compliant harvesting and searches against SAEOS, but is also allows third parties to embed SAEOS search facilities and results into their own portals.</a:t>
            </a:r>
          </a:p>
          <a:p>
            <a:r>
              <a:rPr lang="en-ZA" dirty="0" err="1" smtClean="0"/>
              <a:t>GeoPortals</a:t>
            </a:r>
            <a:r>
              <a:rPr lang="en-ZA" dirty="0" smtClean="0"/>
              <a:t> need to allow users to visualise data, preferably using a web-based map viewer. Not only that: users may also want to overlay data from different providers, manipulate the presentation of layers, and save the resulting map for future use. SAEOS provides all of these components as service-oriented end points. </a:t>
            </a:r>
          </a:p>
          <a:p>
            <a:r>
              <a:rPr lang="en-ZA" dirty="0" smtClean="0"/>
              <a:t>If data sources are standardised and adequately described in meta-data, they can be included into automated processes where required. Recently commenced projects (specifically </a:t>
            </a:r>
            <a:r>
              <a:rPr lang="en-ZA" dirty="0" err="1" smtClean="0"/>
              <a:t>Sensorweb</a:t>
            </a:r>
            <a:r>
              <a:rPr lang="en-ZA" dirty="0" smtClean="0"/>
              <a:t> enablement) will build this functionality.</a:t>
            </a:r>
          </a:p>
          <a:p>
            <a:r>
              <a:rPr lang="en-ZA" dirty="0" smtClean="0"/>
              <a:t>Increasingly, data need to be linked to visualisation or processing services through additional information that is provided by the user. Structuring and storing these user interventions are referred to as ‘Mediation’. We have developed prototype charting facilities using this approach.</a:t>
            </a:r>
            <a:endParaRPr lang="en-ZA" dirty="0"/>
          </a:p>
        </p:txBody>
      </p:sp>
      <p:sp>
        <p:nvSpPr>
          <p:cNvPr id="4" name="Title 3"/>
          <p:cNvSpPr>
            <a:spLocks noGrp="1"/>
          </p:cNvSpPr>
          <p:nvPr>
            <p:ph type="title"/>
          </p:nvPr>
        </p:nvSpPr>
        <p:spPr/>
        <p:txBody>
          <a:bodyPr/>
          <a:lstStyle/>
          <a:p>
            <a:r>
              <a:rPr lang="en-ZA" dirty="0" smtClean="0"/>
              <a:t>Main Concepts: What is SAEOS?</a:t>
            </a:r>
            <a:endParaRPr lang="en-ZA" dirty="0"/>
          </a:p>
        </p:txBody>
      </p:sp>
    </p:spTree>
    <p:extLst>
      <p:ext uri="{BB962C8B-B14F-4D97-AF65-F5344CB8AC3E}">
        <p14:creationId xmlns:p14="http://schemas.microsoft.com/office/powerpoint/2010/main" val="1733654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764704"/>
            <a:ext cx="8407400" cy="6093296"/>
          </a:xfrm>
        </p:spPr>
        <p:txBody>
          <a:bodyPr>
            <a:normAutofit fontScale="77500" lnSpcReduction="20000"/>
          </a:bodyPr>
          <a:lstStyle/>
          <a:p>
            <a:r>
              <a:rPr lang="en-ZA" dirty="0" smtClean="0"/>
              <a:t>First and foremost, SAEOS is a first port of call for searches on earth and environmental observation data for South and Southern Africa.</a:t>
            </a:r>
          </a:p>
          <a:p>
            <a:pPr lvl="1"/>
            <a:r>
              <a:rPr lang="en-ZA" dirty="0" smtClean="0"/>
              <a:t>It covers remotely sensed and in situ data from a large and growing set of data providers.</a:t>
            </a:r>
          </a:p>
          <a:p>
            <a:pPr lvl="1"/>
            <a:r>
              <a:rPr lang="en-ZA" dirty="0" smtClean="0"/>
              <a:t>It provides tools for visualisation and download of data if this is allowed by the owner.</a:t>
            </a:r>
          </a:p>
          <a:p>
            <a:r>
              <a:rPr lang="en-ZA" dirty="0" smtClean="0"/>
              <a:t>It allows online collaboration for researchers in each societal benefit area.</a:t>
            </a:r>
          </a:p>
          <a:p>
            <a:r>
              <a:rPr lang="en-ZA" dirty="0" smtClean="0"/>
              <a:t>It adds value by creating a resource for each societal benefit area: discussing data sets, linking to major research institutions and initiatives in the field, providing guidance on publications, and so on.</a:t>
            </a:r>
          </a:p>
          <a:p>
            <a:endParaRPr lang="en-ZA" dirty="0"/>
          </a:p>
          <a:p>
            <a:r>
              <a:rPr lang="en-ZA" dirty="0" smtClean="0"/>
              <a:t>SAEOS components can be used for rapid development of domain-specific portals: we will shortly be assisting both the Council for </a:t>
            </a:r>
            <a:r>
              <a:rPr lang="en-ZA" dirty="0" err="1" smtClean="0"/>
              <a:t>GeoScience</a:t>
            </a:r>
            <a:r>
              <a:rPr lang="en-ZA" dirty="0" smtClean="0"/>
              <a:t> (</a:t>
            </a:r>
            <a:r>
              <a:rPr lang="en-ZA" dirty="0" err="1" smtClean="0"/>
              <a:t>GeoHazards</a:t>
            </a:r>
            <a:r>
              <a:rPr lang="en-ZA" dirty="0" smtClean="0"/>
              <a:t> portal) and DST (</a:t>
            </a:r>
            <a:r>
              <a:rPr lang="en-ZA" dirty="0" err="1" smtClean="0"/>
              <a:t>BioEnergy</a:t>
            </a:r>
            <a:r>
              <a:rPr lang="en-ZA" dirty="0" smtClean="0"/>
              <a:t> Atlas) with re-usable components.</a:t>
            </a:r>
            <a:endParaRPr lang="en-ZA" dirty="0"/>
          </a:p>
        </p:txBody>
      </p:sp>
      <p:sp>
        <p:nvSpPr>
          <p:cNvPr id="4" name="Title 3"/>
          <p:cNvSpPr>
            <a:spLocks noGrp="1"/>
          </p:cNvSpPr>
          <p:nvPr>
            <p:ph type="title"/>
          </p:nvPr>
        </p:nvSpPr>
        <p:spPr/>
        <p:txBody>
          <a:bodyPr/>
          <a:lstStyle/>
          <a:p>
            <a:r>
              <a:rPr lang="en-ZA" dirty="0" smtClean="0"/>
              <a:t>Main Concepts: How SAEOS can be used</a:t>
            </a:r>
            <a:endParaRPr lang="en-ZA" dirty="0"/>
          </a:p>
        </p:txBody>
      </p:sp>
    </p:spTree>
    <p:extLst>
      <p:ext uri="{BB962C8B-B14F-4D97-AF65-F5344CB8AC3E}">
        <p14:creationId xmlns:p14="http://schemas.microsoft.com/office/powerpoint/2010/main" val="1241377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itle 1"/>
          <p:cNvSpPr>
            <a:spLocks noGrp="1"/>
          </p:cNvSpPr>
          <p:nvPr>
            <p:ph type="title"/>
          </p:nvPr>
        </p:nvSpPr>
        <p:spPr bwMode="auto"/>
        <p:txBody>
          <a:bodyPr wrap="square" numCol="1" anchorCtr="0" compatLnSpc="1">
            <a:prstTxWarp prst="textNoShape">
              <a:avLst/>
            </a:prstTxWarp>
            <a:normAutofit fontScale="90000"/>
          </a:bodyPr>
          <a:lstStyle/>
          <a:p>
            <a:pPr eaLnBrk="1" fontAlgn="auto" hangingPunct="1">
              <a:spcAft>
                <a:spcPts val="0"/>
              </a:spcAft>
              <a:defRPr/>
            </a:pPr>
            <a:r>
              <a:rPr lang="en-ZA" dirty="0" smtClean="0"/>
              <a:t>Portals and Platform </a:t>
            </a:r>
          </a:p>
        </p:txBody>
      </p:sp>
      <p:grpSp>
        <p:nvGrpSpPr>
          <p:cNvPr id="14339" name="Group 2"/>
          <p:cNvGrpSpPr>
            <a:grpSpLocks/>
          </p:cNvGrpSpPr>
          <p:nvPr/>
        </p:nvGrpSpPr>
        <p:grpSpPr bwMode="auto">
          <a:xfrm>
            <a:off x="110054" y="1743567"/>
            <a:ext cx="8783121" cy="4860925"/>
            <a:chOff x="110054" y="908050"/>
            <a:chExt cx="8783121" cy="5705475"/>
          </a:xfrm>
        </p:grpSpPr>
        <p:sp>
          <p:nvSpPr>
            <p:cNvPr id="2" name="Rectangle 1"/>
            <p:cNvSpPr/>
            <p:nvPr/>
          </p:nvSpPr>
          <p:spPr>
            <a:xfrm>
              <a:off x="2533650" y="1519238"/>
              <a:ext cx="2160588" cy="4337050"/>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n-ZA" sz="1600">
                <a:solidFill>
                  <a:schemeClr val="bg1"/>
                </a:solidFill>
              </a:endParaRPr>
            </a:p>
          </p:txBody>
        </p:sp>
        <p:sp>
          <p:nvSpPr>
            <p:cNvPr id="39" name="Rectangle 38"/>
            <p:cNvSpPr/>
            <p:nvPr/>
          </p:nvSpPr>
          <p:spPr>
            <a:xfrm>
              <a:off x="5454650" y="1519238"/>
              <a:ext cx="3427413" cy="4357687"/>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ZA" sz="1200" dirty="0">
                <a:solidFill>
                  <a:schemeClr val="bg1"/>
                </a:solidFill>
              </a:endParaRPr>
            </a:p>
          </p:txBody>
        </p:sp>
        <p:sp>
          <p:nvSpPr>
            <p:cNvPr id="14344" name="TextBox 5"/>
            <p:cNvSpPr txBox="1">
              <a:spLocks noChangeArrowheads="1"/>
            </p:cNvSpPr>
            <p:nvPr/>
          </p:nvSpPr>
          <p:spPr bwMode="auto">
            <a:xfrm>
              <a:off x="7050088" y="908050"/>
              <a:ext cx="676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Spatial</a:t>
              </a:r>
            </a:p>
            <a:p>
              <a:pPr algn="ctr" eaLnBrk="1" hangingPunct="1"/>
              <a:r>
                <a:rPr lang="en-ZA" sz="1400">
                  <a:latin typeface="Calibri" pitchFamily="34" charset="0"/>
                </a:rPr>
                <a:t>Data</a:t>
              </a:r>
            </a:p>
          </p:txBody>
        </p:sp>
        <p:sp>
          <p:nvSpPr>
            <p:cNvPr id="14345" name="TextBox 9"/>
            <p:cNvSpPr txBox="1">
              <a:spLocks noChangeArrowheads="1"/>
            </p:cNvSpPr>
            <p:nvPr/>
          </p:nvSpPr>
          <p:spPr bwMode="auto">
            <a:xfrm>
              <a:off x="8142288" y="908050"/>
              <a:ext cx="611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a:latin typeface="Calibri" pitchFamily="34" charset="0"/>
                </a:rPr>
                <a:t>Other</a:t>
              </a:r>
            </a:p>
            <a:p>
              <a:pPr algn="ctr" eaLnBrk="1" hangingPunct="1"/>
              <a:r>
                <a:rPr lang="en-ZA" sz="1400">
                  <a:latin typeface="Calibri" pitchFamily="34" charset="0"/>
                </a:rPr>
                <a:t>Data</a:t>
              </a:r>
            </a:p>
          </p:txBody>
        </p:sp>
        <p:sp>
          <p:nvSpPr>
            <p:cNvPr id="14346" name="TextBox 12"/>
            <p:cNvSpPr txBox="1">
              <a:spLocks noChangeArrowheads="1"/>
            </p:cNvSpPr>
            <p:nvPr/>
          </p:nvSpPr>
          <p:spPr bwMode="auto">
            <a:xfrm>
              <a:off x="5454650" y="908050"/>
              <a:ext cx="1387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Documents </a:t>
              </a:r>
            </a:p>
            <a:p>
              <a:pPr algn="ctr" eaLnBrk="1" hangingPunct="1"/>
              <a:r>
                <a:rPr lang="en-ZA" sz="1400" dirty="0">
                  <a:latin typeface="Calibri" pitchFamily="34" charset="0"/>
                </a:rPr>
                <a:t>and Publications</a:t>
              </a:r>
            </a:p>
          </p:txBody>
        </p:sp>
        <p:sp>
          <p:nvSpPr>
            <p:cNvPr id="14" name="Rectangle 13"/>
            <p:cNvSpPr/>
            <p:nvPr/>
          </p:nvSpPr>
          <p:spPr>
            <a:xfrm>
              <a:off x="2784475" y="3968750"/>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Management Functions</a:t>
              </a:r>
            </a:p>
          </p:txBody>
        </p:sp>
        <p:sp>
          <p:nvSpPr>
            <p:cNvPr id="15" name="Rectangle 14"/>
            <p:cNvSpPr/>
            <p:nvPr/>
          </p:nvSpPr>
          <p:spPr>
            <a:xfrm>
              <a:off x="2784475" y="3071813"/>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Content Visualisation and Presentation</a:t>
              </a:r>
            </a:p>
          </p:txBody>
        </p:sp>
        <p:sp>
          <p:nvSpPr>
            <p:cNvPr id="16" name="Rectangle 15"/>
            <p:cNvSpPr/>
            <p:nvPr/>
          </p:nvSpPr>
          <p:spPr>
            <a:xfrm>
              <a:off x="2784475" y="2205038"/>
              <a:ext cx="1630363" cy="76041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Data Analysis and Processing</a:t>
              </a:r>
            </a:p>
          </p:txBody>
        </p:sp>
        <p:sp>
          <p:nvSpPr>
            <p:cNvPr id="14350" name="TextBox 16"/>
            <p:cNvSpPr txBox="1">
              <a:spLocks noChangeArrowheads="1"/>
            </p:cNvSpPr>
            <p:nvPr/>
          </p:nvSpPr>
          <p:spPr bwMode="auto">
            <a:xfrm>
              <a:off x="2671441" y="908050"/>
              <a:ext cx="1819922"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a:latin typeface="Calibri" pitchFamily="34" charset="0"/>
                </a:rPr>
                <a:t>Main </a:t>
              </a:r>
              <a:r>
                <a:rPr lang="en-ZA" sz="1400" dirty="0" smtClean="0">
                  <a:latin typeface="Calibri" pitchFamily="34" charset="0"/>
                </a:rPr>
                <a:t>Shared Platform</a:t>
              </a:r>
              <a:endParaRPr lang="en-ZA" sz="1400" dirty="0">
                <a:latin typeface="Calibri" pitchFamily="34" charset="0"/>
              </a:endParaRPr>
            </a:p>
            <a:p>
              <a:pPr algn="ctr" eaLnBrk="1" hangingPunct="1"/>
              <a:r>
                <a:rPr lang="en-ZA" sz="1400" dirty="0">
                  <a:latin typeface="Calibri" pitchFamily="34" charset="0"/>
                </a:rPr>
                <a:t>Services</a:t>
              </a:r>
            </a:p>
          </p:txBody>
        </p:sp>
        <p:sp>
          <p:nvSpPr>
            <p:cNvPr id="14351" name="TextBox 23"/>
            <p:cNvSpPr txBox="1">
              <a:spLocks noChangeArrowheads="1"/>
            </p:cNvSpPr>
            <p:nvPr/>
          </p:nvSpPr>
          <p:spPr bwMode="auto">
            <a:xfrm>
              <a:off x="110054" y="908050"/>
              <a:ext cx="2211696" cy="61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sz="1400" dirty="0" smtClean="0">
                  <a:latin typeface="Calibri" pitchFamily="34" charset="0"/>
                </a:rPr>
                <a:t>Portals: Main  </a:t>
              </a:r>
              <a:r>
                <a:rPr lang="en-ZA" sz="1400" dirty="0">
                  <a:latin typeface="Calibri" pitchFamily="34" charset="0"/>
                </a:rPr>
                <a:t>Stakeholders </a:t>
              </a:r>
            </a:p>
            <a:p>
              <a:pPr algn="ctr" eaLnBrk="1" hangingPunct="1"/>
              <a:r>
                <a:rPr lang="en-ZA" sz="1400" dirty="0">
                  <a:latin typeface="Calibri" pitchFamily="34" charset="0"/>
                </a:rPr>
                <a:t>and Initiatives</a:t>
              </a:r>
            </a:p>
          </p:txBody>
        </p:sp>
        <p:sp>
          <p:nvSpPr>
            <p:cNvPr id="19" name="Rectangle 18"/>
            <p:cNvSpPr/>
            <p:nvPr/>
          </p:nvSpPr>
          <p:spPr>
            <a:xfrm>
              <a:off x="288925" y="2260600"/>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a:p>
              <a:pPr algn="ctr" fontAlgn="auto">
                <a:spcBef>
                  <a:spcPts val="0"/>
                </a:spcBef>
                <a:spcAft>
                  <a:spcPts val="0"/>
                </a:spcAft>
                <a:defRPr/>
              </a:pPr>
              <a:r>
                <a:rPr lang="en-ZA" sz="1200" dirty="0">
                  <a:solidFill>
                    <a:schemeClr val="bg1"/>
                  </a:solidFill>
                </a:rPr>
                <a:t>Portal</a:t>
              </a:r>
            </a:p>
          </p:txBody>
        </p:sp>
        <p:sp>
          <p:nvSpPr>
            <p:cNvPr id="18" name="Rectangle 17"/>
            <p:cNvSpPr/>
            <p:nvPr/>
          </p:nvSpPr>
          <p:spPr>
            <a:xfrm>
              <a:off x="288925" y="59848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a:p>
              <a:pPr algn="ctr" fontAlgn="auto">
                <a:spcBef>
                  <a:spcPts val="0"/>
                </a:spcBef>
                <a:spcAft>
                  <a:spcPts val="0"/>
                </a:spcAft>
                <a:defRPr/>
              </a:pPr>
              <a:r>
                <a:rPr lang="en-ZA" sz="1200" dirty="0">
                  <a:solidFill>
                    <a:schemeClr val="bg1"/>
                  </a:solidFill>
                </a:rPr>
                <a:t>Application</a:t>
              </a:r>
            </a:p>
          </p:txBody>
        </p:sp>
        <p:sp>
          <p:nvSpPr>
            <p:cNvPr id="21" name="Rectangle 20"/>
            <p:cNvSpPr/>
            <p:nvPr/>
          </p:nvSpPr>
          <p:spPr>
            <a:xfrm>
              <a:off x="288925" y="1519238"/>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  Nodes and Initiatives</a:t>
              </a:r>
            </a:p>
          </p:txBody>
        </p:sp>
        <p:sp>
          <p:nvSpPr>
            <p:cNvPr id="22" name="Rectangle 21"/>
            <p:cNvSpPr/>
            <p:nvPr/>
          </p:nvSpPr>
          <p:spPr>
            <a:xfrm>
              <a:off x="288925" y="4486275"/>
              <a:ext cx="1660525" cy="627063"/>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smtClean="0">
                  <a:solidFill>
                    <a:schemeClr val="bg1"/>
                  </a:solidFill>
                </a:rPr>
                <a:t>CSIR GeoPortal</a:t>
              </a:r>
              <a:endParaRPr lang="en-ZA" sz="1200" dirty="0">
                <a:solidFill>
                  <a:schemeClr val="bg1"/>
                </a:solidFill>
              </a:endParaRPr>
            </a:p>
          </p:txBody>
        </p:sp>
        <p:sp>
          <p:nvSpPr>
            <p:cNvPr id="23" name="Rectangle 22"/>
            <p:cNvSpPr/>
            <p:nvPr/>
          </p:nvSpPr>
          <p:spPr>
            <a:xfrm>
              <a:off x="288925" y="3744913"/>
              <a:ext cx="1660525" cy="62706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Risk and Vulnerability Atlas</a:t>
              </a:r>
            </a:p>
          </p:txBody>
        </p:sp>
        <p:sp>
          <p:nvSpPr>
            <p:cNvPr id="25" name="Rectangle 24"/>
            <p:cNvSpPr/>
            <p:nvPr/>
          </p:nvSpPr>
          <p:spPr>
            <a:xfrm>
              <a:off x="288925" y="3001963"/>
              <a:ext cx="1660525" cy="62865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World Data Centre for BHH</a:t>
              </a:r>
            </a:p>
          </p:txBody>
        </p:sp>
        <p:sp>
          <p:nvSpPr>
            <p:cNvPr id="41" name="Rectangle 40"/>
            <p:cNvSpPr/>
            <p:nvPr/>
          </p:nvSpPr>
          <p:spPr>
            <a:xfrm>
              <a:off x="288925" y="5248275"/>
              <a:ext cx="1660525" cy="628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ZA" sz="1200" dirty="0">
                  <a:solidFill>
                    <a:schemeClr val="bg1"/>
                  </a:solidFill>
                </a:rPr>
                <a:t>Limpopo </a:t>
              </a:r>
              <a:r>
                <a:rPr lang="en-ZA" sz="1200" dirty="0" err="1">
                  <a:solidFill>
                    <a:schemeClr val="bg1"/>
                  </a:solidFill>
                </a:rPr>
                <a:t>GeoEconomic</a:t>
              </a:r>
              <a:r>
                <a:rPr lang="en-ZA" sz="1200" dirty="0">
                  <a:solidFill>
                    <a:schemeClr val="bg1"/>
                  </a:solidFill>
                </a:rPr>
                <a:t> Portal</a:t>
              </a:r>
            </a:p>
          </p:txBody>
        </p:sp>
        <p:sp>
          <p:nvSpPr>
            <p:cNvPr id="11" name="Rectangle 10"/>
            <p:cNvSpPr/>
            <p:nvPr/>
          </p:nvSpPr>
          <p:spPr>
            <a:xfrm>
              <a:off x="5454650" y="2260600"/>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SAEOS</a:t>
              </a:r>
            </a:p>
          </p:txBody>
        </p:sp>
        <p:sp>
          <p:nvSpPr>
            <p:cNvPr id="12" name="Rectangle 11"/>
            <p:cNvSpPr/>
            <p:nvPr/>
          </p:nvSpPr>
          <p:spPr>
            <a:xfrm>
              <a:off x="5454650" y="3001963"/>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WDC</a:t>
              </a:r>
            </a:p>
          </p:txBody>
        </p:sp>
        <p:sp>
          <p:nvSpPr>
            <p:cNvPr id="27" name="Rectangle 26"/>
            <p:cNvSpPr/>
            <p:nvPr/>
          </p:nvSpPr>
          <p:spPr>
            <a:xfrm>
              <a:off x="7050088" y="4486275"/>
              <a:ext cx="1831975" cy="62706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CSIR</a:t>
              </a:r>
            </a:p>
          </p:txBody>
        </p:sp>
        <p:sp>
          <p:nvSpPr>
            <p:cNvPr id="30" name="Rectangle 29"/>
            <p:cNvSpPr/>
            <p:nvPr/>
          </p:nvSpPr>
          <p:spPr>
            <a:xfrm>
              <a:off x="5454650" y="1519238"/>
              <a:ext cx="3427413" cy="62865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b="1" dirty="0">
                  <a:solidFill>
                    <a:schemeClr val="bg1"/>
                  </a:solidFill>
                </a:rPr>
                <a:t>SAEON</a:t>
              </a:r>
            </a:p>
          </p:txBody>
        </p:sp>
        <p:sp>
          <p:nvSpPr>
            <p:cNvPr id="33" name="Rectangle 32"/>
            <p:cNvSpPr/>
            <p:nvPr/>
          </p:nvSpPr>
          <p:spPr>
            <a:xfrm>
              <a:off x="5454650" y="3744913"/>
              <a:ext cx="3438525" cy="627062"/>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RAVA</a:t>
              </a:r>
            </a:p>
          </p:txBody>
        </p:sp>
        <p:sp>
          <p:nvSpPr>
            <p:cNvPr id="35" name="Rectangle 34"/>
            <p:cNvSpPr/>
            <p:nvPr/>
          </p:nvSpPr>
          <p:spPr>
            <a:xfrm>
              <a:off x="7050088" y="5969000"/>
              <a:ext cx="915987"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a:t>
              </a:r>
            </a:p>
          </p:txBody>
        </p:sp>
        <p:sp>
          <p:nvSpPr>
            <p:cNvPr id="36" name="Rectangle 35"/>
            <p:cNvSpPr/>
            <p:nvPr/>
          </p:nvSpPr>
          <p:spPr>
            <a:xfrm>
              <a:off x="7050088" y="5237163"/>
              <a:ext cx="1831975" cy="628650"/>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ZA" sz="1200" dirty="0">
                  <a:solidFill>
                    <a:schemeClr val="bg1"/>
                  </a:solidFill>
                </a:rPr>
                <a:t>LGEP</a:t>
              </a:r>
            </a:p>
          </p:txBody>
        </p:sp>
        <p:sp>
          <p:nvSpPr>
            <p:cNvPr id="43" name="Rectangle 42"/>
            <p:cNvSpPr/>
            <p:nvPr/>
          </p:nvSpPr>
          <p:spPr>
            <a:xfrm>
              <a:off x="2784475" y="4873625"/>
              <a:ext cx="1630363" cy="760413"/>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Meta-Data and Data Services</a:t>
              </a:r>
            </a:p>
          </p:txBody>
        </p:sp>
        <p:cxnSp>
          <p:nvCxnSpPr>
            <p:cNvPr id="44" name="Straight Arrow Connector 43"/>
            <p:cNvCxnSpPr/>
            <p:nvPr/>
          </p:nvCxnSpPr>
          <p:spPr>
            <a:xfrm>
              <a:off x="2000250" y="1834119"/>
              <a:ext cx="547688"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a:off x="1985963" y="2575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7" name="Straight Arrow Connector 46"/>
            <p:cNvCxnSpPr/>
            <p:nvPr/>
          </p:nvCxnSpPr>
          <p:spPr>
            <a:xfrm>
              <a:off x="1985963" y="33154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a:off x="1985963" y="4057055"/>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a:off x="1985963" y="48005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0" name="Straight Arrow Connector 49"/>
            <p:cNvCxnSpPr/>
            <p:nvPr/>
          </p:nvCxnSpPr>
          <p:spPr>
            <a:xfrm>
              <a:off x="1985963" y="55421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a:off x="1985963" y="6283719"/>
              <a:ext cx="547687"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53" name="Rectangle 52"/>
            <p:cNvSpPr/>
            <p:nvPr/>
          </p:nvSpPr>
          <p:spPr>
            <a:xfrm>
              <a:off x="2547938" y="5969000"/>
              <a:ext cx="2160587" cy="625475"/>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ZA" sz="1200" dirty="0">
                  <a:solidFill>
                    <a:schemeClr val="bg1"/>
                  </a:solidFill>
                </a:rPr>
                <a:t>NSIF Portal</a:t>
              </a:r>
            </a:p>
          </p:txBody>
        </p:sp>
        <p:cxnSp>
          <p:nvCxnSpPr>
            <p:cNvPr id="54" name="Straight Arrow Connector 53"/>
            <p:cNvCxnSpPr>
              <a:stCxn id="2" idx="3"/>
              <a:endCxn id="39" idx="1"/>
            </p:cNvCxnSpPr>
            <p:nvPr/>
          </p:nvCxnSpPr>
          <p:spPr>
            <a:xfrm>
              <a:off x="4694238" y="3688118"/>
              <a:ext cx="760412" cy="1118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6" name="Straight Arrow Connector 55"/>
            <p:cNvCxnSpPr>
              <a:endCxn id="35" idx="1"/>
            </p:cNvCxnSpPr>
            <p:nvPr/>
          </p:nvCxnSpPr>
          <p:spPr>
            <a:xfrm flipV="1">
              <a:off x="4708525" y="6283719"/>
              <a:ext cx="2341563" cy="14907"/>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cxnSp>
        <p:nvCxnSpPr>
          <p:cNvPr id="60" name="Straight Connector 59"/>
          <p:cNvCxnSpPr/>
          <p:nvPr/>
        </p:nvCxnSpPr>
        <p:spPr>
          <a:xfrm>
            <a:off x="6948488" y="1743567"/>
            <a:ext cx="0" cy="48291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027988" y="1743567"/>
            <a:ext cx="0" cy="484505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40629" y="4931534"/>
            <a:ext cx="1240083" cy="646331"/>
          </a:xfrm>
          <a:prstGeom prst="rect">
            <a:avLst/>
          </a:prstGeom>
        </p:spPr>
        <p:txBody>
          <a:bodyPr wrap="none">
            <a:spAutoFit/>
          </a:bodyPr>
          <a:lstStyle/>
          <a:p>
            <a:pPr algn="ctr"/>
            <a:r>
              <a:rPr lang="en-ZA" dirty="0" smtClean="0">
                <a:latin typeface="Calibri" pitchFamily="34" charset="0"/>
              </a:rPr>
              <a:t>Data and </a:t>
            </a:r>
          </a:p>
          <a:p>
            <a:pPr algn="ctr"/>
            <a:r>
              <a:rPr lang="en-ZA" dirty="0" smtClean="0">
                <a:latin typeface="Calibri" pitchFamily="34" charset="0"/>
              </a:rPr>
              <a:t>Meta-Data </a:t>
            </a:r>
            <a:endParaRPr lang="en-ZA" dirty="0"/>
          </a:p>
        </p:txBody>
      </p:sp>
      <p:sp>
        <p:nvSpPr>
          <p:cNvPr id="4" name="TextBox 3"/>
          <p:cNvSpPr txBox="1"/>
          <p:nvPr/>
        </p:nvSpPr>
        <p:spPr>
          <a:xfrm>
            <a:off x="182563" y="836712"/>
            <a:ext cx="8464550" cy="648072"/>
          </a:xfrm>
          <a:prstGeom prst="rect">
            <a:avLst/>
          </a:prstGeom>
          <a:noFill/>
        </p:spPr>
        <p:txBody>
          <a:bodyPr wrap="square" rtlCol="0">
            <a:spAutoFit/>
          </a:bodyPr>
          <a:lstStyle/>
          <a:p>
            <a:pPr algn="just"/>
            <a:r>
              <a:rPr lang="en-ZA" dirty="0" smtClean="0"/>
              <a:t>SAEOS is a major component of a larger collection of initiatives that share the same platform infrastructure. Specifically, all meta-data can be searched across all portals.</a:t>
            </a:r>
            <a:endParaRPr lang="en-ZA" dirty="0"/>
          </a:p>
        </p:txBody>
      </p:sp>
    </p:spTree>
    <p:extLst>
      <p:ext uri="{BB962C8B-B14F-4D97-AF65-F5344CB8AC3E}">
        <p14:creationId xmlns:p14="http://schemas.microsoft.com/office/powerpoint/2010/main" val="3395806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2"/>
          <p:cNvSpPr>
            <a:spLocks noGrp="1"/>
          </p:cNvSpPr>
          <p:nvPr>
            <p:ph type="title"/>
          </p:nvPr>
        </p:nvSpPr>
        <p:spPr bwMode="auto"/>
        <p:txBody>
          <a:bodyPr wrap="square" numCol="1" anchorCtr="0" compatLnSpc="1">
            <a:prstTxWarp prst="textNoShape">
              <a:avLst/>
            </a:prstTxWarp>
          </a:bodyPr>
          <a:lstStyle/>
          <a:p>
            <a:pPr eaLnBrk="1" fontAlgn="auto" hangingPunct="1">
              <a:spcAft>
                <a:spcPts val="0"/>
              </a:spcAft>
              <a:defRPr/>
            </a:pPr>
            <a:r>
              <a:rPr lang="en-ZA" dirty="0" smtClean="0"/>
              <a:t>Discovery and Visualisation</a:t>
            </a:r>
          </a:p>
        </p:txBody>
      </p:sp>
      <p:pic>
        <p:nvPicPr>
          <p:cNvPr id="16387" name="Picture 9"/>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022" t="2171" r="1643" b="7927"/>
          <a:stretch>
            <a:fillRect/>
          </a:stretch>
        </p:blipFill>
        <p:spPr bwMode="auto">
          <a:xfrm>
            <a:off x="2411759" y="1718811"/>
            <a:ext cx="6774739" cy="494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6505" y="1718810"/>
            <a:ext cx="2385265" cy="5047536"/>
          </a:xfrm>
          <a:prstGeom prst="rect">
            <a:avLst/>
          </a:prstGeom>
        </p:spPr>
        <p:txBody>
          <a:bodyPr wrap="square">
            <a:spAutoFit/>
          </a:bodyPr>
          <a:lstStyle/>
          <a:p>
            <a:r>
              <a:rPr lang="en-ZA" sz="1400" dirty="0"/>
              <a:t>The platform is based on a shared and aggregated meta-data repository, and the meta-data repository is capable of accepting and working with a range of well-established meta-data standards. </a:t>
            </a:r>
            <a:endParaRPr lang="en-ZA" sz="1400" dirty="0" smtClean="0"/>
          </a:p>
          <a:p>
            <a:endParaRPr lang="en-ZA" sz="1400" dirty="0"/>
          </a:p>
          <a:p>
            <a:r>
              <a:rPr lang="en-ZA" sz="1400" dirty="0" smtClean="0"/>
              <a:t>These </a:t>
            </a:r>
            <a:r>
              <a:rPr lang="en-ZA" sz="1400" dirty="0"/>
              <a:t>include Dublin Core, SANS 1878, the ISO 19115 family, EML, and FGDC. The list is likely to be extended from time to time to accommodate other standards in widespread use by a user community or new provider</a:t>
            </a:r>
            <a:r>
              <a:rPr lang="en-ZA" sz="1400" dirty="0" smtClean="0"/>
              <a:t>.</a:t>
            </a:r>
          </a:p>
          <a:p>
            <a:endParaRPr lang="en-ZA" sz="1400" dirty="0"/>
          </a:p>
          <a:p>
            <a:r>
              <a:rPr lang="en-ZA" sz="1400" dirty="0" smtClean="0"/>
              <a:t>Harvesters can be used to automate meta-data acquisition from standardised providers.</a:t>
            </a:r>
            <a:endParaRPr lang="en-ZA" sz="1400" dirty="0"/>
          </a:p>
        </p:txBody>
      </p:sp>
      <p:sp>
        <p:nvSpPr>
          <p:cNvPr id="2" name="TextBox 1"/>
          <p:cNvSpPr txBox="1"/>
          <p:nvPr/>
        </p:nvSpPr>
        <p:spPr>
          <a:xfrm>
            <a:off x="7884368" y="3460358"/>
            <a:ext cx="711670" cy="369332"/>
          </a:xfrm>
          <a:prstGeom prst="rect">
            <a:avLst/>
          </a:prstGeom>
          <a:solidFill>
            <a:schemeClr val="bg1">
              <a:lumMod val="75000"/>
            </a:schemeClr>
          </a:solidFill>
        </p:spPr>
        <p:txBody>
          <a:bodyPr wrap="none" rtlCol="0">
            <a:spAutoFit/>
          </a:bodyPr>
          <a:lstStyle/>
          <a:p>
            <a:r>
              <a:rPr lang="en-ZA" dirty="0" smtClean="0"/>
              <a:t>EODC</a:t>
            </a:r>
            <a:endParaRPr lang="en-ZA" dirty="0"/>
          </a:p>
        </p:txBody>
      </p:sp>
      <p:sp>
        <p:nvSpPr>
          <p:cNvPr id="6" name="TextBox 5"/>
          <p:cNvSpPr txBox="1"/>
          <p:nvPr/>
        </p:nvSpPr>
        <p:spPr>
          <a:xfrm>
            <a:off x="7884368" y="4581128"/>
            <a:ext cx="873124" cy="369332"/>
          </a:xfrm>
          <a:prstGeom prst="rect">
            <a:avLst/>
          </a:prstGeom>
          <a:solidFill>
            <a:schemeClr val="bg1">
              <a:lumMod val="75000"/>
            </a:schemeClr>
          </a:solidFill>
        </p:spPr>
        <p:txBody>
          <a:bodyPr wrap="none" rtlCol="0">
            <a:spAutoFit/>
          </a:bodyPr>
          <a:lstStyle/>
          <a:p>
            <a:r>
              <a:rPr lang="en-ZA" dirty="0" smtClean="0"/>
              <a:t>WAMIS</a:t>
            </a:r>
            <a:endParaRPr lang="en-ZA" dirty="0"/>
          </a:p>
        </p:txBody>
      </p:sp>
      <p:sp>
        <p:nvSpPr>
          <p:cNvPr id="7" name="TextBox 6"/>
          <p:cNvSpPr txBox="1"/>
          <p:nvPr/>
        </p:nvSpPr>
        <p:spPr>
          <a:xfrm>
            <a:off x="7321931" y="5517232"/>
            <a:ext cx="1435561" cy="646331"/>
          </a:xfrm>
          <a:prstGeom prst="rect">
            <a:avLst/>
          </a:prstGeom>
          <a:solidFill>
            <a:schemeClr val="bg1">
              <a:lumMod val="75000"/>
            </a:schemeClr>
          </a:solidFill>
        </p:spPr>
        <p:txBody>
          <a:bodyPr wrap="square" rtlCol="0">
            <a:spAutoFit/>
          </a:bodyPr>
          <a:lstStyle/>
          <a:p>
            <a:pPr algn="ctr"/>
            <a:r>
              <a:rPr lang="en-ZA" dirty="0" smtClean="0"/>
              <a:t>Council for </a:t>
            </a:r>
            <a:r>
              <a:rPr lang="en-ZA" dirty="0" err="1" smtClean="0"/>
              <a:t>GeoScience</a:t>
            </a:r>
            <a:endParaRPr lang="en-ZA" dirty="0"/>
          </a:p>
        </p:txBody>
      </p:sp>
      <p:sp>
        <p:nvSpPr>
          <p:cNvPr id="8" name="TextBox 7"/>
          <p:cNvSpPr txBox="1"/>
          <p:nvPr/>
        </p:nvSpPr>
        <p:spPr>
          <a:xfrm>
            <a:off x="6084168" y="6372036"/>
            <a:ext cx="1929439" cy="369332"/>
          </a:xfrm>
          <a:prstGeom prst="rect">
            <a:avLst/>
          </a:prstGeom>
          <a:solidFill>
            <a:schemeClr val="bg1">
              <a:lumMod val="75000"/>
            </a:schemeClr>
          </a:solidFill>
        </p:spPr>
        <p:txBody>
          <a:bodyPr wrap="none" rtlCol="0">
            <a:spAutoFit/>
          </a:bodyPr>
          <a:lstStyle/>
          <a:p>
            <a:r>
              <a:rPr lang="en-ZA" dirty="0" smtClean="0"/>
              <a:t>… and many more.</a:t>
            </a:r>
            <a:endParaRPr lang="en-ZA" dirty="0"/>
          </a:p>
        </p:txBody>
      </p:sp>
    </p:spTree>
    <p:extLst>
      <p:ext uri="{BB962C8B-B14F-4D97-AF65-F5344CB8AC3E}">
        <p14:creationId xmlns:p14="http://schemas.microsoft.com/office/powerpoint/2010/main" val="1339315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Mediation and Collation</a:t>
            </a:r>
            <a:endParaRPr lang="en-ZA" dirty="0"/>
          </a:p>
        </p:txBody>
      </p:sp>
      <p:pic>
        <p:nvPicPr>
          <p:cNvPr id="17411"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467945"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6505" y="1621824"/>
            <a:ext cx="2385265" cy="5047536"/>
          </a:xfrm>
          <a:prstGeom prst="rect">
            <a:avLst/>
          </a:prstGeom>
        </p:spPr>
        <p:txBody>
          <a:bodyPr wrap="square">
            <a:spAutoFit/>
          </a:bodyPr>
          <a:lstStyle/>
          <a:p>
            <a:r>
              <a:rPr lang="en-ZA" sz="1400" dirty="0" smtClean="0"/>
              <a:t>Mediators are required to tailor (bind) a data source or sources to a process or service. </a:t>
            </a:r>
          </a:p>
          <a:p>
            <a:endParaRPr lang="en-ZA" sz="1400" dirty="0"/>
          </a:p>
          <a:p>
            <a:r>
              <a:rPr lang="en-ZA" sz="1400" dirty="0" smtClean="0"/>
              <a:t>The service can be as simple as a mapping service, and the mediation as rudimentary as renaming the layers to match the context of a map.</a:t>
            </a:r>
          </a:p>
          <a:p>
            <a:endParaRPr lang="en-ZA" sz="1400" dirty="0"/>
          </a:p>
          <a:p>
            <a:r>
              <a:rPr lang="en-ZA" sz="1400" dirty="0" smtClean="0"/>
              <a:t>More advanced mediations define the linkages between distributed data sets, how data should be aggregated for analysis or display purposes, which columns to match to a charting service, and so on.</a:t>
            </a:r>
          </a:p>
          <a:p>
            <a:endParaRPr lang="en-ZA" sz="1400" dirty="0"/>
          </a:p>
          <a:p>
            <a:r>
              <a:rPr lang="en-ZA" sz="1400" dirty="0" smtClean="0"/>
              <a:t>Mediations are stored in ‘Web Context Documents’.</a:t>
            </a:r>
            <a:endParaRPr lang="en-ZA" sz="1400" dirty="0"/>
          </a:p>
        </p:txBody>
      </p:sp>
    </p:spTree>
    <p:extLst>
      <p:ext uri="{BB962C8B-B14F-4D97-AF65-F5344CB8AC3E}">
        <p14:creationId xmlns:p14="http://schemas.microsoft.com/office/powerpoint/2010/main" val="2905459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ZA" dirty="0" smtClean="0"/>
              <a:t>Automated Process Chaining</a:t>
            </a:r>
            <a:endParaRPr lang="en-ZA" dirty="0"/>
          </a:p>
        </p:txBody>
      </p:sp>
      <p:pic>
        <p:nvPicPr>
          <p:cNvPr id="18435" name="Picture 3"/>
          <p:cNvPicPr>
            <a:picLocks noChangeAspect="1" noChangeArrowheads="1"/>
          </p:cNvPicPr>
          <p:nvPr/>
        </p:nvPicPr>
        <p:blipFill>
          <a:blip r:embed="rId2">
            <a:clrChange>
              <a:clrFrom>
                <a:srgbClr val="595959"/>
              </a:clrFrom>
              <a:clrTo>
                <a:srgbClr val="595959">
                  <a:alpha val="0"/>
                </a:srgbClr>
              </a:clrTo>
            </a:clrChange>
            <a:extLst>
              <a:ext uri="{28A0092B-C50C-407E-A947-70E740481C1C}">
                <a14:useLocalDpi xmlns:a14="http://schemas.microsoft.com/office/drawing/2010/main" val="0"/>
              </a:ext>
            </a:extLst>
          </a:blip>
          <a:srcRect l="2167" t="2637"/>
          <a:stretch>
            <a:fillRect/>
          </a:stretch>
        </p:blipFill>
        <p:spPr bwMode="auto">
          <a:xfrm>
            <a:off x="2512950" y="1798433"/>
            <a:ext cx="6559550" cy="49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5781011" y="3338990"/>
            <a:ext cx="771209" cy="72008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ZA" sz="4400" dirty="0"/>
              <a:t>?</a:t>
            </a:r>
          </a:p>
        </p:txBody>
      </p:sp>
      <p:sp>
        <p:nvSpPr>
          <p:cNvPr id="5" name="Rectangle 4"/>
          <p:cNvSpPr/>
          <p:nvPr/>
        </p:nvSpPr>
        <p:spPr>
          <a:xfrm>
            <a:off x="116505" y="1647667"/>
            <a:ext cx="2520280" cy="5047536"/>
          </a:xfrm>
          <a:prstGeom prst="rect">
            <a:avLst/>
          </a:prstGeom>
        </p:spPr>
        <p:txBody>
          <a:bodyPr wrap="square">
            <a:spAutoFit/>
          </a:bodyPr>
          <a:lstStyle/>
          <a:p>
            <a:r>
              <a:rPr lang="en-ZA" sz="1400" dirty="0" smtClean="0"/>
              <a:t>Distributed data sources and processes can also be chained together: in such cases, one needs to describe the process in a standardised way for future re-use.</a:t>
            </a:r>
          </a:p>
          <a:p>
            <a:endParaRPr lang="en-ZA" sz="1400" dirty="0"/>
          </a:p>
          <a:p>
            <a:r>
              <a:rPr lang="en-ZA" sz="1400" dirty="0" smtClean="0"/>
              <a:t>This happens already in e-commerce systems, and it is likely that the same standards in use for automation of web commerce will be used in scientific process automation – but the jury is still out on this.</a:t>
            </a:r>
          </a:p>
          <a:p>
            <a:endParaRPr lang="en-ZA" sz="1400" dirty="0"/>
          </a:p>
          <a:p>
            <a:r>
              <a:rPr lang="en-ZA" sz="1400" dirty="0" smtClean="0"/>
              <a:t>Automation and mediation rely greatly on ontologies for their efficient functioning. These are agreed dictionaries of terms, and can automate some of the mediation.</a:t>
            </a:r>
          </a:p>
        </p:txBody>
      </p:sp>
    </p:spTree>
    <p:extLst>
      <p:ext uri="{BB962C8B-B14F-4D97-AF65-F5344CB8AC3E}">
        <p14:creationId xmlns:p14="http://schemas.microsoft.com/office/powerpoint/2010/main" val="2565102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48680"/>
            <a:ext cx="8407400" cy="6309320"/>
          </a:xfrm>
        </p:spPr>
        <p:txBody>
          <a:bodyPr>
            <a:noAutofit/>
          </a:bodyPr>
          <a:lstStyle/>
          <a:p>
            <a:endParaRPr lang="en-ZA" sz="1400" dirty="0" smtClean="0"/>
          </a:p>
          <a:p>
            <a:r>
              <a:rPr lang="en-ZA" sz="1400" dirty="0" err="1" smtClean="0"/>
              <a:t>Sensorweb</a:t>
            </a:r>
            <a:r>
              <a:rPr lang="en-ZA" sz="1400" dirty="0" smtClean="0"/>
              <a:t> Implementation Project (appointed)</a:t>
            </a:r>
          </a:p>
          <a:p>
            <a:pPr lvl="1"/>
            <a:r>
              <a:rPr lang="en-ZA" sz="1200" dirty="0" smtClean="0"/>
              <a:t>ARC, SADCO Weather Data as prototypes</a:t>
            </a:r>
          </a:p>
          <a:p>
            <a:pPr lvl="1"/>
            <a:r>
              <a:rPr lang="en-ZA" sz="1200" dirty="0" smtClean="0"/>
              <a:t>Will result in re-usable components for the rapid future implementation of </a:t>
            </a:r>
            <a:r>
              <a:rPr lang="en-ZA" sz="1200" dirty="0" err="1" smtClean="0"/>
              <a:t>Sensorweb</a:t>
            </a:r>
            <a:r>
              <a:rPr lang="en-ZA" sz="1200" dirty="0" smtClean="0"/>
              <a:t> services at data providers.</a:t>
            </a:r>
          </a:p>
          <a:p>
            <a:endParaRPr lang="en-ZA" sz="1400" dirty="0"/>
          </a:p>
          <a:p>
            <a:r>
              <a:rPr lang="en-ZA" sz="1400" dirty="0" err="1" smtClean="0"/>
              <a:t>NetCDF</a:t>
            </a:r>
            <a:r>
              <a:rPr lang="en-ZA" sz="1400" dirty="0" smtClean="0"/>
              <a:t> Implementation Project (funding available): This will allow visualisation and downloading of large atmospheric research, oceanographic, and climate science data sets.</a:t>
            </a:r>
          </a:p>
          <a:p>
            <a:endParaRPr lang="en-ZA" sz="1400" dirty="0"/>
          </a:p>
          <a:p>
            <a:r>
              <a:rPr lang="en-ZA" sz="1400" dirty="0" smtClean="0"/>
              <a:t>Integrated User Behaviour and Analytics (appointed).</a:t>
            </a:r>
          </a:p>
          <a:p>
            <a:endParaRPr lang="en-ZA" sz="1400" dirty="0"/>
          </a:p>
          <a:p>
            <a:r>
              <a:rPr lang="en-ZA" sz="1400" dirty="0" smtClean="0"/>
              <a:t>Wizard-Driven Spatial Data Publication and Map Creation (funding available).</a:t>
            </a:r>
          </a:p>
          <a:p>
            <a:endParaRPr lang="en-ZA" sz="1400" dirty="0"/>
          </a:p>
          <a:p>
            <a:r>
              <a:rPr lang="en-ZA" sz="1400" dirty="0" smtClean="0"/>
              <a:t>Process Chaining and Automation</a:t>
            </a:r>
          </a:p>
          <a:p>
            <a:pPr lvl="1"/>
            <a:r>
              <a:rPr lang="en-ZA" sz="1200" dirty="0" err="1" smtClean="0"/>
              <a:t>Sensorweb</a:t>
            </a:r>
            <a:r>
              <a:rPr lang="en-ZA" sz="1200" dirty="0" smtClean="0"/>
              <a:t> implementation will contribute.</a:t>
            </a:r>
          </a:p>
          <a:p>
            <a:pPr lvl="1"/>
            <a:r>
              <a:rPr lang="en-ZA" sz="1200" dirty="0" smtClean="0"/>
              <a:t>Looking for GEOSS collaboration</a:t>
            </a:r>
          </a:p>
          <a:p>
            <a:endParaRPr lang="en-ZA" sz="1400" dirty="0"/>
          </a:p>
          <a:p>
            <a:r>
              <a:rPr lang="en-ZA" sz="1400" dirty="0" smtClean="0"/>
              <a:t>Ontology - augmentation of discovery</a:t>
            </a:r>
          </a:p>
          <a:p>
            <a:pPr lvl="1"/>
            <a:r>
              <a:rPr lang="en-ZA" sz="1200" dirty="0" smtClean="0"/>
              <a:t>Funding available</a:t>
            </a:r>
          </a:p>
          <a:p>
            <a:pPr lvl="1"/>
            <a:r>
              <a:rPr lang="en-ZA" sz="1200" dirty="0"/>
              <a:t>Looking for GEOSS collaboration</a:t>
            </a:r>
          </a:p>
          <a:p>
            <a:endParaRPr lang="en-ZA" sz="1400" dirty="0"/>
          </a:p>
          <a:p>
            <a:r>
              <a:rPr lang="en-ZA" sz="1400" dirty="0" smtClean="0"/>
              <a:t>Improved GEOSS CS/W Implementation:</a:t>
            </a:r>
          </a:p>
          <a:p>
            <a:pPr lvl="1"/>
            <a:r>
              <a:rPr lang="en-ZA" sz="1200" dirty="0" err="1" smtClean="0"/>
              <a:t>ebRIM</a:t>
            </a:r>
            <a:r>
              <a:rPr lang="en-ZA" sz="1200" dirty="0" smtClean="0"/>
              <a:t> profile;</a:t>
            </a:r>
          </a:p>
          <a:p>
            <a:pPr lvl="1"/>
            <a:r>
              <a:rPr lang="en-ZA" sz="1200" dirty="0" smtClean="0"/>
              <a:t>Possibly CEOS profile once this is settled.</a:t>
            </a:r>
            <a:endParaRPr lang="en-ZA" sz="1200" dirty="0"/>
          </a:p>
        </p:txBody>
      </p:sp>
      <p:sp>
        <p:nvSpPr>
          <p:cNvPr id="2" name="Title 1"/>
          <p:cNvSpPr>
            <a:spLocks noGrp="1"/>
          </p:cNvSpPr>
          <p:nvPr>
            <p:ph type="title"/>
          </p:nvPr>
        </p:nvSpPr>
        <p:spPr/>
        <p:txBody>
          <a:bodyPr/>
          <a:lstStyle/>
          <a:p>
            <a:r>
              <a:rPr lang="en-ZA" dirty="0" smtClean="0"/>
              <a:t>Work Packages: April – September 2011</a:t>
            </a:r>
            <a:endParaRPr lang="en-ZA" dirty="0"/>
          </a:p>
        </p:txBody>
      </p:sp>
    </p:spTree>
    <p:extLst>
      <p:ext uri="{BB962C8B-B14F-4D97-AF65-F5344CB8AC3E}">
        <p14:creationId xmlns:p14="http://schemas.microsoft.com/office/powerpoint/2010/main" val="1536246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err="1" smtClean="0"/>
              <a:t>SensorWeb</a:t>
            </a:r>
            <a:r>
              <a:rPr lang="en-ZA" dirty="0" smtClean="0"/>
              <a:t> Implementation Architecture</a:t>
            </a:r>
            <a:endParaRPr lang="en-ZA" dirty="0"/>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536" y="692696"/>
            <a:ext cx="8280920" cy="604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144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1271</Words>
  <Application>Microsoft Office PowerPoint</Application>
  <PresentationFormat>On-screen Show (4:3)</PresentationFormat>
  <Paragraphs>126</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Best View</vt:lpstr>
      <vt:lpstr>Status Quo</vt:lpstr>
      <vt:lpstr>Summary: Recent Activity and Improvements</vt:lpstr>
      <vt:lpstr>Work Programme and RoadMap</vt:lpstr>
      <vt:lpstr>Background</vt:lpstr>
      <vt:lpstr>Main Concepts: What is SAEOS?</vt:lpstr>
      <vt:lpstr>Main Concepts: How SAEOS can be used</vt:lpstr>
      <vt:lpstr>Portals and Platform </vt:lpstr>
      <vt:lpstr>Discovery and Visualisation</vt:lpstr>
      <vt:lpstr>Mediation and Collation</vt:lpstr>
      <vt:lpstr>Automated Process Chaining</vt:lpstr>
      <vt:lpstr>Work Packages: April – September 2011</vt:lpstr>
      <vt:lpstr>SensorWeb Implementation Architecture</vt:lpstr>
    </vt:vector>
  </TitlesOfParts>
  <Company>Home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Quo</dc:title>
  <dc:creator>WimHugo</dc:creator>
  <cp:lastModifiedBy>WimHugo</cp:lastModifiedBy>
  <cp:revision>17</cp:revision>
  <dcterms:created xsi:type="dcterms:W3CDTF">2011-04-12T06:59:16Z</dcterms:created>
  <dcterms:modified xsi:type="dcterms:W3CDTF">2011-09-21T10:27:56Z</dcterms:modified>
</cp:coreProperties>
</file>