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60" r:id="rId2"/>
    <p:sldMasterId id="2147483800" r:id="rId3"/>
  </p:sldMasterIdLst>
  <p:notesMasterIdLst>
    <p:notesMasterId r:id="rId26"/>
  </p:notesMasterIdLst>
  <p:sldIdLst>
    <p:sldId id="263" r:id="rId4"/>
    <p:sldId id="298" r:id="rId5"/>
    <p:sldId id="280" r:id="rId6"/>
    <p:sldId id="284" r:id="rId7"/>
    <p:sldId id="318" r:id="rId8"/>
    <p:sldId id="322" r:id="rId9"/>
    <p:sldId id="306" r:id="rId10"/>
    <p:sldId id="316" r:id="rId11"/>
    <p:sldId id="308" r:id="rId12"/>
    <p:sldId id="315" r:id="rId13"/>
    <p:sldId id="323" r:id="rId14"/>
    <p:sldId id="286" r:id="rId15"/>
    <p:sldId id="288" r:id="rId16"/>
    <p:sldId id="290" r:id="rId17"/>
    <p:sldId id="319" r:id="rId18"/>
    <p:sldId id="320" r:id="rId19"/>
    <p:sldId id="321" r:id="rId20"/>
    <p:sldId id="317" r:id="rId21"/>
    <p:sldId id="312" r:id="rId22"/>
    <p:sldId id="324" r:id="rId23"/>
    <p:sldId id="325" r:id="rId24"/>
    <p:sldId id="326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9B"/>
    <a:srgbClr val="EAEA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85" autoAdjust="0"/>
    <p:restoredTop sz="93310" autoAdjust="0"/>
  </p:normalViewPr>
  <p:slideViewPr>
    <p:cSldViewPr>
      <p:cViewPr>
        <p:scale>
          <a:sx n="70" d="100"/>
          <a:sy n="70" d="100"/>
        </p:scale>
        <p:origin x="-18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76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radarChart>
        <c:radarStyle val="filled"/>
        <c:varyColors val="0"/>
        <c:ser>
          <c:idx val="0"/>
          <c:order val="0"/>
          <c:tx>
            <c:strRef>
              <c:f>Sheet1!$C$4</c:f>
              <c:strCache>
                <c:ptCount val="1"/>
                <c:pt idx="0">
                  <c:v>SHDP</c:v>
                </c:pt>
              </c:strCache>
            </c:strRef>
          </c:tx>
          <c:cat>
            <c:strRef>
              <c:f>Sheet1!$B$5:$B$10</c:f>
              <c:strCache>
                <c:ptCount val="6"/>
                <c:pt idx="0">
                  <c:v>Data Formats</c:v>
                </c:pt>
                <c:pt idx="1">
                  <c:v>Meta-Data </c:v>
                </c:pt>
                <c:pt idx="2">
                  <c:v>Domain</c:v>
                </c:pt>
                <c:pt idx="3">
                  <c:v>Inititaives</c:v>
                </c:pt>
                <c:pt idx="4">
                  <c:v>Ownership</c:v>
                </c:pt>
                <c:pt idx="5">
                  <c:v>Curation</c:v>
                </c:pt>
              </c:strCache>
            </c:strRef>
          </c:cat>
          <c:val>
            <c:numRef>
              <c:f>Sheet1!$C$5:$C$10</c:f>
              <c:numCache>
                <c:formatCode>General</c:formatCode>
                <c:ptCount val="6"/>
                <c:pt idx="0">
                  <c:v>3</c:v>
                </c:pt>
                <c:pt idx="1">
                  <c:v>5</c:v>
                </c:pt>
                <c:pt idx="2">
                  <c:v>1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Sheet1!$D$4</c:f>
              <c:strCache>
                <c:ptCount val="1"/>
                <c:pt idx="0">
                  <c:v>NSIF</c:v>
                </c:pt>
              </c:strCache>
            </c:strRef>
          </c:tx>
          <c:cat>
            <c:strRef>
              <c:f>Sheet1!$B$5:$B$10</c:f>
              <c:strCache>
                <c:ptCount val="6"/>
                <c:pt idx="0">
                  <c:v>Data Formats</c:v>
                </c:pt>
                <c:pt idx="1">
                  <c:v>Meta-Data </c:v>
                </c:pt>
                <c:pt idx="2">
                  <c:v>Domain</c:v>
                </c:pt>
                <c:pt idx="3">
                  <c:v>Inititaives</c:v>
                </c:pt>
                <c:pt idx="4">
                  <c:v>Ownership</c:v>
                </c:pt>
                <c:pt idx="5">
                  <c:v>Curation</c:v>
                </c:pt>
              </c:strCache>
            </c:strRef>
          </c:cat>
          <c:val>
            <c:numRef>
              <c:f>Sheet1!$D$5:$D$10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863296"/>
        <c:axId val="89865600"/>
      </c:radarChart>
      <c:catAx>
        <c:axId val="89863296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crossAx val="89865600"/>
        <c:crosses val="autoZero"/>
        <c:auto val="1"/>
        <c:lblAlgn val="ctr"/>
        <c:lblOffset val="100"/>
        <c:noMultiLvlLbl val="0"/>
      </c:catAx>
      <c:valAx>
        <c:axId val="89865600"/>
        <c:scaling>
          <c:orientation val="minMax"/>
        </c:scaling>
        <c:delete val="0"/>
        <c:axPos val="l"/>
        <c:majorGridlines/>
        <c:numFmt formatCode="General" sourceLinked="1"/>
        <c:majorTickMark val="cross"/>
        <c:minorTickMark val="none"/>
        <c:tickLblPos val="nextTo"/>
        <c:crossAx val="898632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3980A8-5311-49D4-9B78-CF4F40E62561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ZA"/>
        </a:p>
      </dgm:t>
    </dgm:pt>
    <dgm:pt modelId="{B9D9B846-EF75-4051-8B4C-16E832044386}">
      <dgm:prSet custT="1"/>
      <dgm:spPr/>
      <dgm:t>
        <a:bodyPr/>
        <a:lstStyle/>
        <a:p>
          <a:pPr algn="ctr" rtl="0"/>
          <a:r>
            <a:rPr lang="en-ZA" sz="2400" dirty="0" smtClean="0">
              <a:latin typeface="+mn-lt"/>
            </a:rPr>
            <a:t>Concepts and Context</a:t>
          </a:r>
          <a:endParaRPr lang="en-ZA" sz="2400" dirty="0">
            <a:latin typeface="+mn-lt"/>
          </a:endParaRPr>
        </a:p>
      </dgm:t>
    </dgm:pt>
    <dgm:pt modelId="{22F6FA96-F3DE-417A-934B-34CBE29191D7}" type="parTrans" cxnId="{3B7D47ED-884E-4518-80B7-C0742FFA2754}">
      <dgm:prSet/>
      <dgm:spPr/>
      <dgm:t>
        <a:bodyPr/>
        <a:lstStyle/>
        <a:p>
          <a:pPr algn="ctr"/>
          <a:endParaRPr lang="en-ZA" sz="2400">
            <a:latin typeface="+mn-lt"/>
          </a:endParaRPr>
        </a:p>
      </dgm:t>
    </dgm:pt>
    <dgm:pt modelId="{D95BBCEE-DB49-40AC-81FB-4FAAB91A917E}" type="sibTrans" cxnId="{3B7D47ED-884E-4518-80B7-C0742FFA2754}">
      <dgm:prSet/>
      <dgm:spPr/>
      <dgm:t>
        <a:bodyPr/>
        <a:lstStyle/>
        <a:p>
          <a:pPr algn="ctr"/>
          <a:endParaRPr lang="en-ZA" sz="2400">
            <a:latin typeface="+mn-lt"/>
          </a:endParaRPr>
        </a:p>
      </dgm:t>
    </dgm:pt>
    <dgm:pt modelId="{D7B0A9AE-8B48-4182-ADB1-66FC95B3C4DE}">
      <dgm:prSet custT="1"/>
      <dgm:spPr/>
      <dgm:t>
        <a:bodyPr/>
        <a:lstStyle/>
        <a:p>
          <a:pPr algn="ctr" rtl="0"/>
          <a:r>
            <a:rPr lang="en-ZA" sz="2400" dirty="0" smtClean="0">
              <a:latin typeface="+mn-lt"/>
            </a:rPr>
            <a:t>Software Platform: Walk-through</a:t>
          </a:r>
          <a:endParaRPr lang="en-ZA" sz="2400" dirty="0">
            <a:latin typeface="+mn-lt"/>
          </a:endParaRPr>
        </a:p>
      </dgm:t>
    </dgm:pt>
    <dgm:pt modelId="{427DEF4C-2703-45F0-9F51-0A1D520D6450}" type="parTrans" cxnId="{210FAA2F-EED2-49A0-A7B1-2956A830F0F7}">
      <dgm:prSet/>
      <dgm:spPr/>
      <dgm:t>
        <a:bodyPr/>
        <a:lstStyle/>
        <a:p>
          <a:pPr algn="ctr"/>
          <a:endParaRPr lang="en-ZA" sz="2400">
            <a:latin typeface="+mn-lt"/>
          </a:endParaRPr>
        </a:p>
      </dgm:t>
    </dgm:pt>
    <dgm:pt modelId="{D915569C-FF56-4724-A1C5-760EC454A26F}" type="sibTrans" cxnId="{210FAA2F-EED2-49A0-A7B1-2956A830F0F7}">
      <dgm:prSet/>
      <dgm:spPr/>
      <dgm:t>
        <a:bodyPr/>
        <a:lstStyle/>
        <a:p>
          <a:pPr algn="ctr"/>
          <a:endParaRPr lang="en-ZA" sz="2400">
            <a:latin typeface="+mn-lt"/>
          </a:endParaRPr>
        </a:p>
      </dgm:t>
    </dgm:pt>
    <dgm:pt modelId="{3E016552-C68A-4B5D-B511-8D3D2EFAB696}">
      <dgm:prSet custT="1"/>
      <dgm:spPr/>
      <dgm:t>
        <a:bodyPr/>
        <a:lstStyle/>
        <a:p>
          <a:pPr algn="ctr" rtl="0"/>
          <a:r>
            <a:rPr lang="en-ZA" sz="2400" dirty="0" smtClean="0">
              <a:latin typeface="+mn-lt"/>
            </a:rPr>
            <a:t>Current and Future Data Sets</a:t>
          </a:r>
          <a:endParaRPr lang="en-ZA" sz="2400" dirty="0">
            <a:latin typeface="+mn-lt"/>
          </a:endParaRPr>
        </a:p>
      </dgm:t>
    </dgm:pt>
    <dgm:pt modelId="{12A4B279-AC1A-4FFC-BD70-9AE8501165EF}" type="parTrans" cxnId="{FFE74017-7EA5-4CC6-A0F8-B341E94B2288}">
      <dgm:prSet/>
      <dgm:spPr/>
      <dgm:t>
        <a:bodyPr/>
        <a:lstStyle/>
        <a:p>
          <a:pPr algn="ctr"/>
          <a:endParaRPr lang="en-ZA" sz="2400">
            <a:latin typeface="+mn-lt"/>
          </a:endParaRPr>
        </a:p>
      </dgm:t>
    </dgm:pt>
    <dgm:pt modelId="{8308C63F-FA09-4F94-882E-01A2AA796297}" type="sibTrans" cxnId="{FFE74017-7EA5-4CC6-A0F8-B341E94B2288}">
      <dgm:prSet/>
      <dgm:spPr/>
      <dgm:t>
        <a:bodyPr/>
        <a:lstStyle/>
        <a:p>
          <a:pPr algn="ctr"/>
          <a:endParaRPr lang="en-ZA" sz="2400">
            <a:latin typeface="+mn-lt"/>
          </a:endParaRPr>
        </a:p>
      </dgm:t>
    </dgm:pt>
    <dgm:pt modelId="{67AF1B25-6040-439B-B65E-5F1789BCF08E}">
      <dgm:prSet custT="1"/>
      <dgm:spPr/>
      <dgm:t>
        <a:bodyPr/>
        <a:lstStyle/>
        <a:p>
          <a:pPr algn="ctr" rtl="0"/>
          <a:r>
            <a:rPr lang="en-ZA" sz="2400" dirty="0" smtClean="0">
              <a:latin typeface="+mn-lt"/>
            </a:rPr>
            <a:t>Three Areas of Potential Cooperation</a:t>
          </a:r>
          <a:endParaRPr lang="en-ZA" sz="2400" dirty="0">
            <a:latin typeface="+mn-lt"/>
          </a:endParaRPr>
        </a:p>
      </dgm:t>
    </dgm:pt>
    <dgm:pt modelId="{8F19C8D3-9AB3-4E32-94D4-6AA9AE757E8B}" type="parTrans" cxnId="{05CE69E2-3412-4078-88A5-4E8AEC0F6B12}">
      <dgm:prSet/>
      <dgm:spPr/>
      <dgm:t>
        <a:bodyPr/>
        <a:lstStyle/>
        <a:p>
          <a:pPr algn="ctr"/>
          <a:endParaRPr lang="en-ZA" sz="2400">
            <a:latin typeface="+mn-lt"/>
          </a:endParaRPr>
        </a:p>
      </dgm:t>
    </dgm:pt>
    <dgm:pt modelId="{8CF06329-9C22-4569-A31B-A1420FCF33E6}" type="sibTrans" cxnId="{05CE69E2-3412-4078-88A5-4E8AEC0F6B12}">
      <dgm:prSet/>
      <dgm:spPr/>
      <dgm:t>
        <a:bodyPr/>
        <a:lstStyle/>
        <a:p>
          <a:pPr algn="ctr"/>
          <a:endParaRPr lang="en-ZA" sz="2400">
            <a:latin typeface="+mn-lt"/>
          </a:endParaRPr>
        </a:p>
      </dgm:t>
    </dgm:pt>
    <dgm:pt modelId="{EBBFE1C6-E6EE-4F3A-BDF8-9D1E7AD17A02}" type="pres">
      <dgm:prSet presAssocID="{6B3980A8-5311-49D4-9B78-CF4F40E625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9D28AF31-E070-434D-9C24-484DCA8D32E1}" type="pres">
      <dgm:prSet presAssocID="{B9D9B846-EF75-4051-8B4C-16E83204438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3E011610-A85E-4584-9D2E-C905B0135E52}" type="pres">
      <dgm:prSet presAssocID="{D95BBCEE-DB49-40AC-81FB-4FAAB91A917E}" presName="spacer" presStyleCnt="0"/>
      <dgm:spPr/>
      <dgm:t>
        <a:bodyPr/>
        <a:lstStyle/>
        <a:p>
          <a:endParaRPr lang="en-ZA"/>
        </a:p>
      </dgm:t>
    </dgm:pt>
    <dgm:pt modelId="{40C49917-FB33-49CD-B61B-8E4667354BA0}" type="pres">
      <dgm:prSet presAssocID="{D7B0A9AE-8B48-4182-ADB1-66FC95B3C4D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6B85E7B-63B5-43C6-B3DC-5330A92BAE77}" type="pres">
      <dgm:prSet presAssocID="{D915569C-FF56-4724-A1C5-760EC454A26F}" presName="spacer" presStyleCnt="0"/>
      <dgm:spPr/>
      <dgm:t>
        <a:bodyPr/>
        <a:lstStyle/>
        <a:p>
          <a:endParaRPr lang="en-ZA"/>
        </a:p>
      </dgm:t>
    </dgm:pt>
    <dgm:pt modelId="{D5033F1A-2832-4CB0-A5AA-FEC9E267130B}" type="pres">
      <dgm:prSet presAssocID="{3E016552-C68A-4B5D-B511-8D3D2EFAB69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80605E72-4F19-4481-A87C-5993DEB9ED46}" type="pres">
      <dgm:prSet presAssocID="{8308C63F-FA09-4F94-882E-01A2AA796297}" presName="spacer" presStyleCnt="0"/>
      <dgm:spPr/>
      <dgm:t>
        <a:bodyPr/>
        <a:lstStyle/>
        <a:p>
          <a:endParaRPr lang="en-ZA"/>
        </a:p>
      </dgm:t>
    </dgm:pt>
    <dgm:pt modelId="{667A0F97-ED0B-4C2A-87C4-915BD015D18E}" type="pres">
      <dgm:prSet presAssocID="{67AF1B25-6040-439B-B65E-5F1789BCF08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210FAA2F-EED2-49A0-A7B1-2956A830F0F7}" srcId="{6B3980A8-5311-49D4-9B78-CF4F40E62561}" destId="{D7B0A9AE-8B48-4182-ADB1-66FC95B3C4DE}" srcOrd="1" destOrd="0" parTransId="{427DEF4C-2703-45F0-9F51-0A1D520D6450}" sibTransId="{D915569C-FF56-4724-A1C5-760EC454A26F}"/>
    <dgm:cxn modelId="{88EB0C4F-9369-47D1-B2B6-07F1E1972D16}" type="presOf" srcId="{67AF1B25-6040-439B-B65E-5F1789BCF08E}" destId="{667A0F97-ED0B-4C2A-87C4-915BD015D18E}" srcOrd="0" destOrd="0" presId="urn:microsoft.com/office/officeart/2005/8/layout/vList2"/>
    <dgm:cxn modelId="{F22C05EB-8A07-4F63-818C-40D01BADFB2D}" type="presOf" srcId="{B9D9B846-EF75-4051-8B4C-16E832044386}" destId="{9D28AF31-E070-434D-9C24-484DCA8D32E1}" srcOrd="0" destOrd="0" presId="urn:microsoft.com/office/officeart/2005/8/layout/vList2"/>
    <dgm:cxn modelId="{F2477CC0-757A-4B16-97A3-459F323936B4}" type="presOf" srcId="{D7B0A9AE-8B48-4182-ADB1-66FC95B3C4DE}" destId="{40C49917-FB33-49CD-B61B-8E4667354BA0}" srcOrd="0" destOrd="0" presId="urn:microsoft.com/office/officeart/2005/8/layout/vList2"/>
    <dgm:cxn modelId="{3B7D47ED-884E-4518-80B7-C0742FFA2754}" srcId="{6B3980A8-5311-49D4-9B78-CF4F40E62561}" destId="{B9D9B846-EF75-4051-8B4C-16E832044386}" srcOrd="0" destOrd="0" parTransId="{22F6FA96-F3DE-417A-934B-34CBE29191D7}" sibTransId="{D95BBCEE-DB49-40AC-81FB-4FAAB91A917E}"/>
    <dgm:cxn modelId="{05CE69E2-3412-4078-88A5-4E8AEC0F6B12}" srcId="{6B3980A8-5311-49D4-9B78-CF4F40E62561}" destId="{67AF1B25-6040-439B-B65E-5F1789BCF08E}" srcOrd="3" destOrd="0" parTransId="{8F19C8D3-9AB3-4E32-94D4-6AA9AE757E8B}" sibTransId="{8CF06329-9C22-4569-A31B-A1420FCF33E6}"/>
    <dgm:cxn modelId="{FFE74017-7EA5-4CC6-A0F8-B341E94B2288}" srcId="{6B3980A8-5311-49D4-9B78-CF4F40E62561}" destId="{3E016552-C68A-4B5D-B511-8D3D2EFAB696}" srcOrd="2" destOrd="0" parTransId="{12A4B279-AC1A-4FFC-BD70-9AE8501165EF}" sibTransId="{8308C63F-FA09-4F94-882E-01A2AA796297}"/>
    <dgm:cxn modelId="{CD555B8C-4341-4CF8-9A0F-EB6085B43904}" type="presOf" srcId="{3E016552-C68A-4B5D-B511-8D3D2EFAB696}" destId="{D5033F1A-2832-4CB0-A5AA-FEC9E267130B}" srcOrd="0" destOrd="0" presId="urn:microsoft.com/office/officeart/2005/8/layout/vList2"/>
    <dgm:cxn modelId="{E41DA96F-717E-4144-B0C5-B0133421965A}" type="presOf" srcId="{6B3980A8-5311-49D4-9B78-CF4F40E62561}" destId="{EBBFE1C6-E6EE-4F3A-BDF8-9D1E7AD17A02}" srcOrd="0" destOrd="0" presId="urn:microsoft.com/office/officeart/2005/8/layout/vList2"/>
    <dgm:cxn modelId="{4171B9FB-C211-46BF-B468-3B7FBB90AB8D}" type="presParOf" srcId="{EBBFE1C6-E6EE-4F3A-BDF8-9D1E7AD17A02}" destId="{9D28AF31-E070-434D-9C24-484DCA8D32E1}" srcOrd="0" destOrd="0" presId="urn:microsoft.com/office/officeart/2005/8/layout/vList2"/>
    <dgm:cxn modelId="{B73567B1-A974-4393-BAC5-EE5F9B24D53E}" type="presParOf" srcId="{EBBFE1C6-E6EE-4F3A-BDF8-9D1E7AD17A02}" destId="{3E011610-A85E-4584-9D2E-C905B0135E52}" srcOrd="1" destOrd="0" presId="urn:microsoft.com/office/officeart/2005/8/layout/vList2"/>
    <dgm:cxn modelId="{3B0C8AEA-B25A-4310-B402-9868FDA6A897}" type="presParOf" srcId="{EBBFE1C6-E6EE-4F3A-BDF8-9D1E7AD17A02}" destId="{40C49917-FB33-49CD-B61B-8E4667354BA0}" srcOrd="2" destOrd="0" presId="urn:microsoft.com/office/officeart/2005/8/layout/vList2"/>
    <dgm:cxn modelId="{8E84D039-518F-4ADF-B834-388654CD0A01}" type="presParOf" srcId="{EBBFE1C6-E6EE-4F3A-BDF8-9D1E7AD17A02}" destId="{96B85E7B-63B5-43C6-B3DC-5330A92BAE77}" srcOrd="3" destOrd="0" presId="urn:microsoft.com/office/officeart/2005/8/layout/vList2"/>
    <dgm:cxn modelId="{63FE37A0-2F1A-48DE-BBEC-BA4760736F4C}" type="presParOf" srcId="{EBBFE1C6-E6EE-4F3A-BDF8-9D1E7AD17A02}" destId="{D5033F1A-2832-4CB0-A5AA-FEC9E267130B}" srcOrd="4" destOrd="0" presId="urn:microsoft.com/office/officeart/2005/8/layout/vList2"/>
    <dgm:cxn modelId="{050F6975-5FD1-4909-B579-C7350AC46F76}" type="presParOf" srcId="{EBBFE1C6-E6EE-4F3A-BDF8-9D1E7AD17A02}" destId="{80605E72-4F19-4481-A87C-5993DEB9ED46}" srcOrd="5" destOrd="0" presId="urn:microsoft.com/office/officeart/2005/8/layout/vList2"/>
    <dgm:cxn modelId="{1385F3FD-03B2-45C4-B86F-9BD001FA2829}" type="presParOf" srcId="{EBBFE1C6-E6EE-4F3A-BDF8-9D1E7AD17A02}" destId="{667A0F97-ED0B-4C2A-87C4-915BD015D18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8119DE-7B45-4211-9611-D6DC5003E179}" type="doc">
      <dgm:prSet loTypeId="urn:microsoft.com/office/officeart/2005/8/layout/matrix3" loCatId="matrix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ZA"/>
        </a:p>
      </dgm:t>
    </dgm:pt>
    <dgm:pt modelId="{CD92BEC1-A4E2-43FB-9B52-4A4D290650BB}">
      <dgm:prSet/>
      <dgm:spPr/>
      <dgm:t>
        <a:bodyPr/>
        <a:lstStyle/>
        <a:p>
          <a:pPr rtl="0"/>
          <a:r>
            <a:rPr lang="en-ZA" dirty="0" smtClean="0"/>
            <a:t>Sharing of Data and Publications</a:t>
          </a:r>
          <a:endParaRPr lang="en-ZA" dirty="0"/>
        </a:p>
      </dgm:t>
    </dgm:pt>
    <dgm:pt modelId="{E59A5F65-67DA-49C6-B52F-612DFDD6D278}" type="parTrans" cxnId="{8384F727-27BE-4049-9E68-2C648B9FBEB7}">
      <dgm:prSet/>
      <dgm:spPr/>
      <dgm:t>
        <a:bodyPr/>
        <a:lstStyle/>
        <a:p>
          <a:endParaRPr lang="en-ZA"/>
        </a:p>
      </dgm:t>
    </dgm:pt>
    <dgm:pt modelId="{87065C91-9E03-4583-8C4D-276632AF8A3D}" type="sibTrans" cxnId="{8384F727-27BE-4049-9E68-2C648B9FBEB7}">
      <dgm:prSet/>
      <dgm:spPr/>
      <dgm:t>
        <a:bodyPr/>
        <a:lstStyle/>
        <a:p>
          <a:endParaRPr lang="en-ZA"/>
        </a:p>
      </dgm:t>
    </dgm:pt>
    <dgm:pt modelId="{90830A26-9C2B-45B8-9DEA-EEBFA84365A6}">
      <dgm:prSet/>
      <dgm:spPr/>
      <dgm:t>
        <a:bodyPr/>
        <a:lstStyle/>
        <a:p>
          <a:pPr rtl="0"/>
          <a:r>
            <a:rPr lang="en-ZA" dirty="0" smtClean="0"/>
            <a:t>Discovery and Visualisation of Data</a:t>
          </a:r>
          <a:endParaRPr lang="en-ZA" dirty="0"/>
        </a:p>
      </dgm:t>
    </dgm:pt>
    <dgm:pt modelId="{E8830BD0-CC1E-407D-9F78-70763B4EDA82}" type="parTrans" cxnId="{7FAA8BFF-56E7-4D0B-B491-D90C3DA14ECA}">
      <dgm:prSet/>
      <dgm:spPr/>
      <dgm:t>
        <a:bodyPr/>
        <a:lstStyle/>
        <a:p>
          <a:endParaRPr lang="en-ZA"/>
        </a:p>
      </dgm:t>
    </dgm:pt>
    <dgm:pt modelId="{409F504A-1ABD-4469-AF86-920BC5434CEF}" type="sibTrans" cxnId="{7FAA8BFF-56E7-4D0B-B491-D90C3DA14ECA}">
      <dgm:prSet/>
      <dgm:spPr/>
      <dgm:t>
        <a:bodyPr/>
        <a:lstStyle/>
        <a:p>
          <a:endParaRPr lang="en-ZA"/>
        </a:p>
      </dgm:t>
    </dgm:pt>
    <dgm:pt modelId="{88E58717-4FBD-4DC4-BCDD-8B3BB58DF72A}">
      <dgm:prSet/>
      <dgm:spPr/>
      <dgm:t>
        <a:bodyPr/>
        <a:lstStyle/>
        <a:p>
          <a:pPr rtl="0"/>
          <a:r>
            <a:rPr lang="en-ZA" dirty="0" smtClean="0"/>
            <a:t>Content Management</a:t>
          </a:r>
          <a:endParaRPr lang="en-ZA" dirty="0"/>
        </a:p>
      </dgm:t>
    </dgm:pt>
    <dgm:pt modelId="{8CF7E9C8-C4AC-473D-9399-1DE0122E81B0}" type="parTrans" cxnId="{111BB405-FD8C-4144-9640-809991A89CB8}">
      <dgm:prSet/>
      <dgm:spPr/>
      <dgm:t>
        <a:bodyPr/>
        <a:lstStyle/>
        <a:p>
          <a:endParaRPr lang="en-ZA"/>
        </a:p>
      </dgm:t>
    </dgm:pt>
    <dgm:pt modelId="{6212F61C-B50C-429F-BB4F-2F159CD178C7}" type="sibTrans" cxnId="{111BB405-FD8C-4144-9640-809991A89CB8}">
      <dgm:prSet/>
      <dgm:spPr/>
      <dgm:t>
        <a:bodyPr/>
        <a:lstStyle/>
        <a:p>
          <a:endParaRPr lang="en-ZA"/>
        </a:p>
      </dgm:t>
    </dgm:pt>
    <dgm:pt modelId="{940933F8-7A53-4BCF-A439-5FB91CA80143}">
      <dgm:prSet/>
      <dgm:spPr/>
      <dgm:t>
        <a:bodyPr/>
        <a:lstStyle/>
        <a:p>
          <a:pPr rtl="0"/>
          <a:r>
            <a:rPr lang="en-ZA" dirty="0" smtClean="0"/>
            <a:t>Collaborative Development and Value Addition</a:t>
          </a:r>
          <a:endParaRPr lang="en-ZA" dirty="0"/>
        </a:p>
      </dgm:t>
    </dgm:pt>
    <dgm:pt modelId="{005600CF-9D4B-426B-855F-D266CF5AF08A}" type="parTrans" cxnId="{E54AE1C0-4B28-479C-B0FA-704605551269}">
      <dgm:prSet/>
      <dgm:spPr/>
      <dgm:t>
        <a:bodyPr/>
        <a:lstStyle/>
        <a:p>
          <a:endParaRPr lang="en-ZA"/>
        </a:p>
      </dgm:t>
    </dgm:pt>
    <dgm:pt modelId="{6745B4DB-E6BE-4E63-9C57-194F2C3D34A6}" type="sibTrans" cxnId="{E54AE1C0-4B28-479C-B0FA-704605551269}">
      <dgm:prSet/>
      <dgm:spPr/>
      <dgm:t>
        <a:bodyPr/>
        <a:lstStyle/>
        <a:p>
          <a:endParaRPr lang="en-ZA"/>
        </a:p>
      </dgm:t>
    </dgm:pt>
    <dgm:pt modelId="{D87F1229-8E58-428B-B5F5-D84A75E86C09}" type="pres">
      <dgm:prSet presAssocID="{B48119DE-7B45-4211-9611-D6DC5003E17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ABA5F684-10DC-4423-A575-7F2F173545B7}" type="pres">
      <dgm:prSet presAssocID="{B48119DE-7B45-4211-9611-D6DC5003E179}" presName="diamond" presStyleLbl="bgShp" presStyleIdx="0" presStyleCn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ZA"/>
        </a:p>
      </dgm:t>
    </dgm:pt>
    <dgm:pt modelId="{8459ABF9-474C-44AB-BD18-E9E54F9245EE}" type="pres">
      <dgm:prSet presAssocID="{B48119DE-7B45-4211-9611-D6DC5003E179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2453021-5BBC-45E6-B2E0-FCCF6CFAF36A}" type="pres">
      <dgm:prSet presAssocID="{B48119DE-7B45-4211-9611-D6DC5003E179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2F416B4B-2B67-416E-8E5D-F2027C1E696E}" type="pres">
      <dgm:prSet presAssocID="{B48119DE-7B45-4211-9611-D6DC5003E179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F7029028-6190-4AEF-A5AD-4DF034384E6C}" type="pres">
      <dgm:prSet presAssocID="{B48119DE-7B45-4211-9611-D6DC5003E179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65FB5E96-D089-490D-B85A-83EE8FEC7035}" type="presOf" srcId="{B48119DE-7B45-4211-9611-D6DC5003E179}" destId="{D87F1229-8E58-428B-B5F5-D84A75E86C09}" srcOrd="0" destOrd="0" presId="urn:microsoft.com/office/officeart/2005/8/layout/matrix3"/>
    <dgm:cxn modelId="{111BB405-FD8C-4144-9640-809991A89CB8}" srcId="{B48119DE-7B45-4211-9611-D6DC5003E179}" destId="{88E58717-4FBD-4DC4-BCDD-8B3BB58DF72A}" srcOrd="2" destOrd="0" parTransId="{8CF7E9C8-C4AC-473D-9399-1DE0122E81B0}" sibTransId="{6212F61C-B50C-429F-BB4F-2F159CD178C7}"/>
    <dgm:cxn modelId="{F05F90C3-57D7-4A61-90B5-CE78891F1541}" type="presOf" srcId="{88E58717-4FBD-4DC4-BCDD-8B3BB58DF72A}" destId="{2F416B4B-2B67-416E-8E5D-F2027C1E696E}" srcOrd="0" destOrd="0" presId="urn:microsoft.com/office/officeart/2005/8/layout/matrix3"/>
    <dgm:cxn modelId="{2D333F99-C649-4C0C-8B2B-D23E5E33007D}" type="presOf" srcId="{940933F8-7A53-4BCF-A439-5FB91CA80143}" destId="{F7029028-6190-4AEF-A5AD-4DF034384E6C}" srcOrd="0" destOrd="0" presId="urn:microsoft.com/office/officeart/2005/8/layout/matrix3"/>
    <dgm:cxn modelId="{E54AE1C0-4B28-479C-B0FA-704605551269}" srcId="{B48119DE-7B45-4211-9611-D6DC5003E179}" destId="{940933F8-7A53-4BCF-A439-5FB91CA80143}" srcOrd="3" destOrd="0" parTransId="{005600CF-9D4B-426B-855F-D266CF5AF08A}" sibTransId="{6745B4DB-E6BE-4E63-9C57-194F2C3D34A6}"/>
    <dgm:cxn modelId="{421DD620-A2CA-483C-8C9F-B000F7D878F8}" type="presOf" srcId="{90830A26-9C2B-45B8-9DEA-EEBFA84365A6}" destId="{62453021-5BBC-45E6-B2E0-FCCF6CFAF36A}" srcOrd="0" destOrd="0" presId="urn:microsoft.com/office/officeart/2005/8/layout/matrix3"/>
    <dgm:cxn modelId="{8384F727-27BE-4049-9E68-2C648B9FBEB7}" srcId="{B48119DE-7B45-4211-9611-D6DC5003E179}" destId="{CD92BEC1-A4E2-43FB-9B52-4A4D290650BB}" srcOrd="0" destOrd="0" parTransId="{E59A5F65-67DA-49C6-B52F-612DFDD6D278}" sibTransId="{87065C91-9E03-4583-8C4D-276632AF8A3D}"/>
    <dgm:cxn modelId="{6F6768F7-2253-45B5-9DE2-016A679F2DA0}" type="presOf" srcId="{CD92BEC1-A4E2-43FB-9B52-4A4D290650BB}" destId="{8459ABF9-474C-44AB-BD18-E9E54F9245EE}" srcOrd="0" destOrd="0" presId="urn:microsoft.com/office/officeart/2005/8/layout/matrix3"/>
    <dgm:cxn modelId="{7FAA8BFF-56E7-4D0B-B491-D90C3DA14ECA}" srcId="{B48119DE-7B45-4211-9611-D6DC5003E179}" destId="{90830A26-9C2B-45B8-9DEA-EEBFA84365A6}" srcOrd="1" destOrd="0" parTransId="{E8830BD0-CC1E-407D-9F78-70763B4EDA82}" sibTransId="{409F504A-1ABD-4469-AF86-920BC5434CEF}"/>
    <dgm:cxn modelId="{036B09D4-BC34-4811-9BF5-86AC3E61FC63}" type="presParOf" srcId="{D87F1229-8E58-428B-B5F5-D84A75E86C09}" destId="{ABA5F684-10DC-4423-A575-7F2F173545B7}" srcOrd="0" destOrd="0" presId="urn:microsoft.com/office/officeart/2005/8/layout/matrix3"/>
    <dgm:cxn modelId="{155F5676-368F-48BD-A923-21C53F6ED1AF}" type="presParOf" srcId="{D87F1229-8E58-428B-B5F5-D84A75E86C09}" destId="{8459ABF9-474C-44AB-BD18-E9E54F9245EE}" srcOrd="1" destOrd="0" presId="urn:microsoft.com/office/officeart/2005/8/layout/matrix3"/>
    <dgm:cxn modelId="{62B1ACEF-4D30-428F-A0AE-E870A4550098}" type="presParOf" srcId="{D87F1229-8E58-428B-B5F5-D84A75E86C09}" destId="{62453021-5BBC-45E6-B2E0-FCCF6CFAF36A}" srcOrd="2" destOrd="0" presId="urn:microsoft.com/office/officeart/2005/8/layout/matrix3"/>
    <dgm:cxn modelId="{E5D130A8-F643-4B00-8CE0-C09C4F0B3AC6}" type="presParOf" srcId="{D87F1229-8E58-428B-B5F5-D84A75E86C09}" destId="{2F416B4B-2B67-416E-8E5D-F2027C1E696E}" srcOrd="3" destOrd="0" presId="urn:microsoft.com/office/officeart/2005/8/layout/matrix3"/>
    <dgm:cxn modelId="{987BBBE3-C5AD-4C76-B663-A2FB6F565FF9}" type="presParOf" srcId="{D87F1229-8E58-428B-B5F5-D84A75E86C09}" destId="{F7029028-6190-4AEF-A5AD-4DF034384E6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28AF31-E070-434D-9C24-484DCA8D32E1}">
      <dsp:nvSpPr>
        <dsp:cNvPr id="0" name=""/>
        <dsp:cNvSpPr/>
      </dsp:nvSpPr>
      <dsp:spPr>
        <a:xfrm>
          <a:off x="0" y="31930"/>
          <a:ext cx="8407400" cy="9734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</a:schemeClr>
            </a:gs>
            <a:gs pos="90000">
              <a:schemeClr val="accent4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>
              <a:latin typeface="+mn-lt"/>
            </a:rPr>
            <a:t>Concepts and Context</a:t>
          </a:r>
          <a:endParaRPr lang="en-ZA" sz="2400" kern="1200" dirty="0">
            <a:latin typeface="+mn-lt"/>
          </a:endParaRPr>
        </a:p>
      </dsp:txBody>
      <dsp:txXfrm>
        <a:off x="47519" y="79449"/>
        <a:ext cx="8312362" cy="878402"/>
      </dsp:txXfrm>
    </dsp:sp>
    <dsp:sp modelId="{40C49917-FB33-49CD-B61B-8E4667354BA0}">
      <dsp:nvSpPr>
        <dsp:cNvPr id="0" name=""/>
        <dsp:cNvSpPr/>
      </dsp:nvSpPr>
      <dsp:spPr>
        <a:xfrm>
          <a:off x="0" y="1155130"/>
          <a:ext cx="8407400" cy="973440"/>
        </a:xfrm>
        <a:prstGeom prst="roundRect">
          <a:avLst/>
        </a:prstGeom>
        <a:gradFill rotWithShape="0">
          <a:gsLst>
            <a:gs pos="0">
              <a:schemeClr val="accent4">
                <a:hueOff val="419994"/>
                <a:satOff val="6467"/>
                <a:lumOff val="-1046"/>
                <a:alphaOff val="0"/>
              </a:schemeClr>
            </a:gs>
            <a:gs pos="90000">
              <a:schemeClr val="accent4">
                <a:hueOff val="419994"/>
                <a:satOff val="6467"/>
                <a:lumOff val="-1046"/>
                <a:alphaOff val="0"/>
                <a:shade val="100000"/>
              </a:schemeClr>
            </a:gs>
            <a:gs pos="100000">
              <a:schemeClr val="accent4">
                <a:hueOff val="419994"/>
                <a:satOff val="6467"/>
                <a:lumOff val="-1046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>
              <a:latin typeface="+mn-lt"/>
            </a:rPr>
            <a:t>Software Platform: Walk-through</a:t>
          </a:r>
          <a:endParaRPr lang="en-ZA" sz="2400" kern="1200" dirty="0">
            <a:latin typeface="+mn-lt"/>
          </a:endParaRPr>
        </a:p>
      </dsp:txBody>
      <dsp:txXfrm>
        <a:off x="47519" y="1202649"/>
        <a:ext cx="8312362" cy="878402"/>
      </dsp:txXfrm>
    </dsp:sp>
    <dsp:sp modelId="{D5033F1A-2832-4CB0-A5AA-FEC9E267130B}">
      <dsp:nvSpPr>
        <dsp:cNvPr id="0" name=""/>
        <dsp:cNvSpPr/>
      </dsp:nvSpPr>
      <dsp:spPr>
        <a:xfrm>
          <a:off x="0" y="2278330"/>
          <a:ext cx="8407400" cy="973440"/>
        </a:xfrm>
        <a:prstGeom prst="roundRect">
          <a:avLst/>
        </a:prstGeom>
        <a:gradFill rotWithShape="0">
          <a:gsLst>
            <a:gs pos="0">
              <a:schemeClr val="accent4">
                <a:hueOff val="839988"/>
                <a:satOff val="12935"/>
                <a:lumOff val="-2091"/>
                <a:alphaOff val="0"/>
              </a:schemeClr>
            </a:gs>
            <a:gs pos="90000">
              <a:schemeClr val="accent4">
                <a:hueOff val="839988"/>
                <a:satOff val="12935"/>
                <a:lumOff val="-2091"/>
                <a:alphaOff val="0"/>
                <a:shade val="100000"/>
              </a:schemeClr>
            </a:gs>
            <a:gs pos="100000">
              <a:schemeClr val="accent4">
                <a:hueOff val="839988"/>
                <a:satOff val="12935"/>
                <a:lumOff val="-2091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>
              <a:latin typeface="+mn-lt"/>
            </a:rPr>
            <a:t>Current and Future Data Sets</a:t>
          </a:r>
          <a:endParaRPr lang="en-ZA" sz="2400" kern="1200" dirty="0">
            <a:latin typeface="+mn-lt"/>
          </a:endParaRPr>
        </a:p>
      </dsp:txBody>
      <dsp:txXfrm>
        <a:off x="47519" y="2325849"/>
        <a:ext cx="8312362" cy="878402"/>
      </dsp:txXfrm>
    </dsp:sp>
    <dsp:sp modelId="{667A0F97-ED0B-4C2A-87C4-915BD015D18E}">
      <dsp:nvSpPr>
        <dsp:cNvPr id="0" name=""/>
        <dsp:cNvSpPr/>
      </dsp:nvSpPr>
      <dsp:spPr>
        <a:xfrm>
          <a:off x="0" y="3401530"/>
          <a:ext cx="8407400" cy="973440"/>
        </a:xfrm>
        <a:prstGeom prst="roundRect">
          <a:avLst/>
        </a:prstGeom>
        <a:gradFill rotWithShape="0">
          <a:gsLst>
            <a:gs pos="0">
              <a:schemeClr val="accent4">
                <a:hueOff val="1259982"/>
                <a:satOff val="19402"/>
                <a:lumOff val="-3137"/>
                <a:alphaOff val="0"/>
              </a:schemeClr>
            </a:gs>
            <a:gs pos="90000">
              <a:schemeClr val="accent4">
                <a:hueOff val="1259982"/>
                <a:satOff val="19402"/>
                <a:lumOff val="-3137"/>
                <a:alphaOff val="0"/>
                <a:shade val="100000"/>
              </a:schemeClr>
            </a:gs>
            <a:gs pos="100000">
              <a:schemeClr val="accent4">
                <a:hueOff val="1259982"/>
                <a:satOff val="19402"/>
                <a:lumOff val="-3137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>
              <a:latin typeface="+mn-lt"/>
            </a:rPr>
            <a:t>Three Areas of Potential Cooperation</a:t>
          </a:r>
          <a:endParaRPr lang="en-ZA" sz="2400" kern="1200" dirty="0">
            <a:latin typeface="+mn-lt"/>
          </a:endParaRPr>
        </a:p>
      </dsp:txBody>
      <dsp:txXfrm>
        <a:off x="47519" y="3449049"/>
        <a:ext cx="8312362" cy="8784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A5F684-10DC-4423-A575-7F2F173545B7}">
      <dsp:nvSpPr>
        <dsp:cNvPr id="0" name=""/>
        <dsp:cNvSpPr/>
      </dsp:nvSpPr>
      <dsp:spPr>
        <a:xfrm>
          <a:off x="1851818" y="0"/>
          <a:ext cx="4525963" cy="4525963"/>
        </a:xfrm>
        <a:prstGeom prst="diamond">
          <a:avLst/>
        </a:prstGeom>
        <a:gradFill rotWithShape="1">
          <a:gsLst>
            <a:gs pos="0">
              <a:schemeClr val="accent4"/>
            </a:gs>
            <a:gs pos="90000">
              <a:schemeClr val="accent4">
                <a:shade val="100000"/>
              </a:schemeClr>
            </a:gs>
            <a:gs pos="100000">
              <a:schemeClr val="accent4"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"/>
        </a:scene3d>
        <a:sp3d extrusionH="12700" contourW="25400" prstMaterial="flat">
          <a:bevelT w="63500" h="152400" prst="angle"/>
          <a:contourClr>
            <a:schemeClr val="accent4">
              <a:shade val="30000"/>
            </a:schemeClr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</dsp:sp>
    <dsp:sp modelId="{8459ABF9-474C-44AB-BD18-E9E54F9245EE}">
      <dsp:nvSpPr>
        <dsp:cNvPr id="0" name=""/>
        <dsp:cNvSpPr/>
      </dsp:nvSpPr>
      <dsp:spPr>
        <a:xfrm>
          <a:off x="2281784" y="429966"/>
          <a:ext cx="1765125" cy="17651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90000">
              <a:schemeClr val="accent2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"/>
        </a:scene3d>
        <a:sp3d extrusionH="12700" contourW="25400" prstMaterial="flat">
          <a:bevelT w="63500" h="152400" prst="angle"/>
          <a:contourClr>
            <a:schemeClr val="accent2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900" kern="1200" dirty="0" smtClean="0"/>
            <a:t>Sharing of Data and Publications</a:t>
          </a:r>
          <a:endParaRPr lang="en-ZA" sz="1900" kern="1200" dirty="0"/>
        </a:p>
      </dsp:txBody>
      <dsp:txXfrm>
        <a:off x="2367950" y="516132"/>
        <a:ext cx="1592793" cy="1592793"/>
      </dsp:txXfrm>
    </dsp:sp>
    <dsp:sp modelId="{62453021-5BBC-45E6-B2E0-FCCF6CFAF36A}">
      <dsp:nvSpPr>
        <dsp:cNvPr id="0" name=""/>
        <dsp:cNvSpPr/>
      </dsp:nvSpPr>
      <dsp:spPr>
        <a:xfrm>
          <a:off x="4182689" y="429966"/>
          <a:ext cx="1765125" cy="1765125"/>
        </a:xfrm>
        <a:prstGeom prst="roundRect">
          <a:avLst/>
        </a:prstGeom>
        <a:gradFill rotWithShape="0">
          <a:gsLst>
            <a:gs pos="0">
              <a:schemeClr val="accent2">
                <a:hueOff val="173969"/>
                <a:satOff val="-11205"/>
                <a:lumOff val="-654"/>
                <a:alphaOff val="0"/>
              </a:schemeClr>
            </a:gs>
            <a:gs pos="90000">
              <a:schemeClr val="accent2">
                <a:hueOff val="173969"/>
                <a:satOff val="-11205"/>
                <a:lumOff val="-654"/>
                <a:alphaOff val="0"/>
                <a:shade val="100000"/>
              </a:schemeClr>
            </a:gs>
            <a:gs pos="100000">
              <a:schemeClr val="accent2">
                <a:hueOff val="173969"/>
                <a:satOff val="-11205"/>
                <a:lumOff val="-654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"/>
        </a:scene3d>
        <a:sp3d extrusionH="12700" contourW="25400" prstMaterial="flat">
          <a:bevelT w="63500" h="152400" prst="angle"/>
          <a:contourClr>
            <a:schemeClr val="accent2">
              <a:hueOff val="173969"/>
              <a:satOff val="-11205"/>
              <a:lumOff val="-654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900" kern="1200" dirty="0" smtClean="0"/>
            <a:t>Discovery and Visualisation of Data</a:t>
          </a:r>
          <a:endParaRPr lang="en-ZA" sz="1900" kern="1200" dirty="0"/>
        </a:p>
      </dsp:txBody>
      <dsp:txXfrm>
        <a:off x="4268855" y="516132"/>
        <a:ext cx="1592793" cy="1592793"/>
      </dsp:txXfrm>
    </dsp:sp>
    <dsp:sp modelId="{2F416B4B-2B67-416E-8E5D-F2027C1E696E}">
      <dsp:nvSpPr>
        <dsp:cNvPr id="0" name=""/>
        <dsp:cNvSpPr/>
      </dsp:nvSpPr>
      <dsp:spPr>
        <a:xfrm>
          <a:off x="2281784" y="2330870"/>
          <a:ext cx="1765125" cy="1765125"/>
        </a:xfrm>
        <a:prstGeom prst="roundRect">
          <a:avLst/>
        </a:prstGeom>
        <a:gradFill rotWithShape="0">
          <a:gsLst>
            <a:gs pos="0">
              <a:schemeClr val="accent2">
                <a:hueOff val="347938"/>
                <a:satOff val="-22411"/>
                <a:lumOff val="-1307"/>
                <a:alphaOff val="0"/>
              </a:schemeClr>
            </a:gs>
            <a:gs pos="90000">
              <a:schemeClr val="accent2">
                <a:hueOff val="347938"/>
                <a:satOff val="-22411"/>
                <a:lumOff val="-1307"/>
                <a:alphaOff val="0"/>
                <a:shade val="100000"/>
              </a:schemeClr>
            </a:gs>
            <a:gs pos="100000">
              <a:schemeClr val="accent2">
                <a:hueOff val="347938"/>
                <a:satOff val="-22411"/>
                <a:lumOff val="-1307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"/>
        </a:scene3d>
        <a:sp3d extrusionH="12700" contourW="25400" prstMaterial="flat">
          <a:bevelT w="63500" h="152400" prst="angle"/>
          <a:contourClr>
            <a:schemeClr val="accent2">
              <a:hueOff val="347938"/>
              <a:satOff val="-22411"/>
              <a:lumOff val="-1307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900" kern="1200" dirty="0" smtClean="0"/>
            <a:t>Content Management</a:t>
          </a:r>
          <a:endParaRPr lang="en-ZA" sz="1900" kern="1200" dirty="0"/>
        </a:p>
      </dsp:txBody>
      <dsp:txXfrm>
        <a:off x="2367950" y="2417036"/>
        <a:ext cx="1592793" cy="1592793"/>
      </dsp:txXfrm>
    </dsp:sp>
    <dsp:sp modelId="{F7029028-6190-4AEF-A5AD-4DF034384E6C}">
      <dsp:nvSpPr>
        <dsp:cNvPr id="0" name=""/>
        <dsp:cNvSpPr/>
      </dsp:nvSpPr>
      <dsp:spPr>
        <a:xfrm>
          <a:off x="4182689" y="2330870"/>
          <a:ext cx="1765125" cy="1765125"/>
        </a:xfrm>
        <a:prstGeom prst="roundRect">
          <a:avLst/>
        </a:prstGeom>
        <a:gradFill rotWithShape="0">
          <a:gsLst>
            <a:gs pos="0">
              <a:schemeClr val="accent2">
                <a:hueOff val="521907"/>
                <a:satOff val="-33616"/>
                <a:lumOff val="-1961"/>
                <a:alphaOff val="0"/>
              </a:schemeClr>
            </a:gs>
            <a:gs pos="90000">
              <a:schemeClr val="accent2">
                <a:hueOff val="521907"/>
                <a:satOff val="-33616"/>
                <a:lumOff val="-1961"/>
                <a:alphaOff val="0"/>
                <a:shade val="100000"/>
              </a:schemeClr>
            </a:gs>
            <a:gs pos="100000">
              <a:schemeClr val="accent2">
                <a:hueOff val="521907"/>
                <a:satOff val="-33616"/>
                <a:lumOff val="-1961"/>
                <a:alphaOff val="0"/>
                <a:shade val="8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"/>
        </a:scene3d>
        <a:sp3d extrusionH="12700" contourW="25400" prstMaterial="flat">
          <a:bevelT w="63500" h="152400" prst="angle"/>
          <a:contourClr>
            <a:schemeClr val="accent2">
              <a:hueOff val="521907"/>
              <a:satOff val="-33616"/>
              <a:lumOff val="-1961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900" kern="1200" dirty="0" smtClean="0"/>
            <a:t>Collaborative Development and Value Addition</a:t>
          </a:r>
          <a:endParaRPr lang="en-ZA" sz="1900" kern="1200" dirty="0"/>
        </a:p>
      </dsp:txBody>
      <dsp:txXfrm>
        <a:off x="4268855" y="2417036"/>
        <a:ext cx="1592793" cy="1592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63D77A55-60EF-42A7-8BCF-167FD9B794B3}" type="datetimeFigureOut">
              <a:rPr lang="en-ZA"/>
              <a:pPr>
                <a:defRPr/>
              </a:pPr>
              <a:t>2011/02/24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3C4EEDFC-6376-478B-9D68-EA3DE83B6689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905694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ZA" dirty="0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97CE7F-F3C2-4EE1-BC90-BB063C3C1E66}" type="slidenum">
              <a:rPr lang="en-ZA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Z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ZA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0464A8-4D1D-4E02-A985-DDA3E3290261}" type="slidenum">
              <a:rPr lang="en-ZA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Z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4742A-F8E5-406A-AA21-9509473F4C20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ED00D-D950-4EDC-B6E7-0D007547A5E5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87533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29547-1D91-4290-A939-A4C295C8026D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98CE0-6960-4870-BBE4-5FDAA5D446A5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0504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40C00-89F6-4AB1-B2C5-BC450FB3A5B1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50D90-6096-4DB5-AD9B-EEDDCAD68D38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1746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9FB2E-F93F-4110-9B49-1D24EA8375AD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A744C-4238-40E5-AF4B-C2B2F01120A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39419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9F9DE-BFBD-454A-824D-6235AB5DC2EC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D4A5C-E7F7-4945-A760-FCDA26770000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20750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6E2F0-4BD3-4574-98D0-29D10C50E14F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BF74B-C4AD-4487-9EA4-60AA7626237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4107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15E98-9D98-4D3D-8AF3-D8A36F4262B7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E80B1-9C1A-4CA3-BCDA-089DF658B9B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97509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D8F56-6F14-4696-B586-DCD17B5F05B8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A3349-C513-4604-9BBA-20763174D388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8044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FC92E-B84C-45D6-80A4-B3D3B038E2B1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A900A-F544-4817-B663-034D11493FE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204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EEA71-3B3E-4F20-B8D5-63D17B221C1F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C0590-283A-4C86-8EEF-C03D94E1E4F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32098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14EA1-E3E3-4B44-8B06-EDE59799D310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AABF1-BAF1-4984-9729-A6473E7A1780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68055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0DDDB-EFBF-4644-B01C-49EF231F1EE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348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3236E-BA88-4C1B-8EA7-8AFA61B36F13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49BA5-2CEE-45A1-9389-4C9064E703C9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5940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14B8B-EC61-4F55-805E-94E9A03A40CD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35012-6022-49CD-9DFF-B96FABA4A1C8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04126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29A16-8743-4565-B686-687446933EBA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5FA36-09BE-43E2-B5FF-0C9E013EB88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286372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64A12-5465-425B-BE3A-25B971C4BF4C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46CC1-EFF9-4F66-96DF-582CA0EA0A44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913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A5285-8BD2-4909-8DE7-A9A005E926EA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0EA10-B83D-4138-B6A4-F865C4A0D53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302370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6629F-F58F-4953-B730-407A1AC9BA43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530AA-C774-4C52-B8E3-0FAE2589C6C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20040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51DD7-AF97-41B7-BB03-64AD694E4ACB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C30A8-F95E-4F28-A4B1-01AD61E1BF60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62040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EC05A-F12B-471D-8064-C5C11F62FA19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629AF-6C53-47EC-B459-7611F4DC465A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034728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DA118-DA09-4BBC-8414-1FD0315EC06C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14936-A9C5-44A9-B560-036C995C089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763027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A327B-5306-4CAB-917F-656ADCE95475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4D366-4D12-4C80-AA89-0E54C0B2918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888665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F94742A-F8E5-406A-AA21-9509473F4C20}" type="datetimeFigureOut">
              <a:rPr lang="en-US" smtClean="0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2AED00D-D950-4EDC-B6E7-0D007547A5E5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329547-1D91-4290-A939-A4C295C8026D}" type="datetimeFigureOut">
              <a:rPr lang="en-US" smtClean="0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D98CE0-6960-4870-BBE4-5FDAA5D446A5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E940C00-89F6-4AB1-B2C5-BC450FB3A5B1}" type="datetimeFigureOut">
              <a:rPr lang="en-US" smtClean="0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CB50D90-6096-4DB5-AD9B-EEDDCAD68D38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79FB2E-F93F-4110-9B49-1D24EA8375AD}" type="datetimeFigureOut">
              <a:rPr lang="en-US" smtClean="0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9A744C-4238-40E5-AF4B-C2B2F01120AC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79F9DE-BFBD-454A-824D-6235AB5DC2EC}" type="datetimeFigureOut">
              <a:rPr lang="en-US" smtClean="0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D4A5C-E7F7-4945-A760-FCDA26770000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06E2F0-4BD3-4574-98D0-29D10C50E14F}" type="datetimeFigureOut">
              <a:rPr lang="en-US" smtClean="0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BF74B-C4AD-4487-9EA4-60AA7626237C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315E98-9D98-4D3D-8AF3-D8A36F4262B7}" type="datetimeFigureOut">
              <a:rPr lang="en-US" smtClean="0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6E80B1-9C1A-4CA3-BCDA-089DF658B9BC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0D8F56-6F14-4696-B586-DCD17B5F05B8}" type="datetimeFigureOut">
              <a:rPr lang="en-US" smtClean="0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40A3349-C513-4604-9BBA-20763174D388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AFC92E-B84C-45D6-80A4-B3D3B038E2B1}" type="datetimeFigureOut">
              <a:rPr lang="en-US" smtClean="0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FA900A-F544-4817-B663-034D11493FEC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1EEA71-3B3E-4F20-B8D5-63D17B221C1F}" type="datetimeFigureOut">
              <a:rPr lang="en-US" smtClean="0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DC0590-283A-4C86-8EEF-C03D94E1E4F3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614EA1-E3E3-4B44-8B06-EDE59799D310}" type="datetimeFigureOut">
              <a:rPr lang="en-US" smtClean="0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7EBAABF1-BAF1-4984-9729-A6473E7A1780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953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E5F8F98-6406-4ED4-91E5-7A636D7B9851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1F5170-577A-46CA-A080-B6D72E6BFBA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3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953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E84EBB-7511-4854-99E0-F86F26CDE8D6}" type="datetimeFigureOut">
              <a:rPr lang="en-US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71247F-B3D9-4CAE-9E47-359AA69FF1D4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4F6228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4F6228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4F6228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4F6228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4F6228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4F6228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4F6228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4F6228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4F6228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151EA53-2243-45D6-B215-D7DB68F06BE0}" type="datetimeFigureOut">
              <a:rPr lang="en-US" smtClean="0"/>
              <a:pPr>
                <a:defRPr/>
              </a:pPr>
              <a:t>2/24/2011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09BF17D-E245-4209-8FB3-86DFF9A26908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8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ZA" dirty="0" smtClean="0"/>
              <a:t>Discussion Notes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ZA" dirty="0" smtClean="0"/>
              <a:t>SG/ NSIF </a:t>
            </a:r>
            <a:r>
              <a:rPr lang="en-ZA" dirty="0" smtClean="0"/>
              <a:t>–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ZA" dirty="0" smtClean="0"/>
              <a:t>24 Feb 2011</a:t>
            </a:r>
            <a:endParaRPr lang="en-ZA" dirty="0"/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ZA" sz="2400" cap="none" dirty="0" smtClean="0">
                <a:latin typeface="Copperplate Gothic Bold" pitchFamily="34" charset="0"/>
              </a:rPr>
              <a:t>SAEOS</a:t>
            </a:r>
          </a:p>
        </p:txBody>
      </p:sp>
      <p:pic>
        <p:nvPicPr>
          <p:cNvPr id="5131" name="Picture 11" descr="http://t2.gstatic.com/images?q=tbn:ANd9GcQshUtizsBKV997TUTk9q_X6iaD7ojkXGOVJA9FX6U3bcWDEn5UOAYOLnKf8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030" y="3631363"/>
            <a:ext cx="1817957" cy="146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2586185"/>
              </p:ext>
            </p:extLst>
          </p:nvPr>
        </p:nvGraphicFramePr>
        <p:xfrm>
          <a:off x="341530" y="1898830"/>
          <a:ext cx="8407400" cy="4406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ZA" dirty="0" smtClean="0"/>
              <a:t>Scope of DISCUSSION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ZA"/>
          </a:p>
        </p:txBody>
      </p:sp>
      <p:sp>
        <p:nvSpPr>
          <p:cNvPr id="8194" name="Title 3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ZA" smtClean="0"/>
              <a:t>Context and Concepts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smtClean="0"/>
              <a:t>The Bigger Picture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36095" y="1663555"/>
            <a:ext cx="8476365" cy="4825785"/>
            <a:chOff x="79270" y="642938"/>
            <a:chExt cx="8921855" cy="6205995"/>
          </a:xfrm>
        </p:grpSpPr>
        <p:sp>
          <p:nvSpPr>
            <p:cNvPr id="4" name="Rectangle 3"/>
            <p:cNvSpPr/>
            <p:nvPr/>
          </p:nvSpPr>
          <p:spPr>
            <a:xfrm>
              <a:off x="360626" y="714374"/>
              <a:ext cx="1643063" cy="78581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CoSAMP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(SAEON, CSIR)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2005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2289439" y="714374"/>
              <a:ext cx="1643062" cy="78581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CoGIS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(SAEON, CSIR)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2007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2289439" y="1714500"/>
              <a:ext cx="1643062" cy="78581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Meta-Data I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(SAEON, CSIR)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2008/9</a:t>
              </a:r>
            </a:p>
          </p:txBody>
        </p:sp>
        <p:cxnSp>
          <p:nvCxnSpPr>
            <p:cNvPr id="8" name="Elbow Connector 7"/>
            <p:cNvCxnSpPr>
              <a:stCxn id="4" idx="3"/>
              <a:endCxn id="5" idx="1"/>
            </p:cNvCxnSpPr>
            <p:nvPr/>
          </p:nvCxnSpPr>
          <p:spPr>
            <a:xfrm>
              <a:off x="2003689" y="1107282"/>
              <a:ext cx="285750" cy="16332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lbow Connector 9"/>
            <p:cNvCxnSpPr>
              <a:stCxn id="5" idx="2"/>
              <a:endCxn id="6" idx="0"/>
            </p:cNvCxnSpPr>
            <p:nvPr/>
          </p:nvCxnSpPr>
          <p:spPr>
            <a:xfrm rot="5400000">
              <a:off x="3003815" y="1608826"/>
              <a:ext cx="214312" cy="13367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071938" y="2392422"/>
              <a:ext cx="1643062" cy="1000127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Spatial Extensions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(SAEON, SAEOS, </a:t>
              </a:r>
              <a:r>
                <a:rPr lang="en-US" sz="1200" dirty="0" smtClean="0"/>
                <a:t>WDC, </a:t>
              </a:r>
              <a:r>
                <a:rPr lang="en-US" sz="1200" dirty="0"/>
                <a:t>R&amp;VA)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smtClean="0"/>
                <a:t>2009/10</a:t>
              </a:r>
              <a:endParaRPr lang="en-US" sz="1200" dirty="0"/>
            </a:p>
          </p:txBody>
        </p:sp>
        <p:cxnSp>
          <p:nvCxnSpPr>
            <p:cNvPr id="13" name="Elbow Connector 12"/>
            <p:cNvCxnSpPr>
              <a:stCxn id="5" idx="3"/>
              <a:endCxn id="11" idx="0"/>
            </p:cNvCxnSpPr>
            <p:nvPr/>
          </p:nvCxnSpPr>
          <p:spPr>
            <a:xfrm>
              <a:off x="3932501" y="1107282"/>
              <a:ext cx="960967" cy="1285141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hape 17"/>
            <p:cNvCxnSpPr>
              <a:stCxn id="6" idx="2"/>
              <a:endCxn id="11" idx="1"/>
            </p:cNvCxnSpPr>
            <p:nvPr/>
          </p:nvCxnSpPr>
          <p:spPr>
            <a:xfrm rot="16200000" flipH="1">
              <a:off x="3395367" y="2215916"/>
              <a:ext cx="392173" cy="960967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4071938" y="3591655"/>
              <a:ext cx="1643062" cy="12660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Image Extensions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Admin Extensions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(SAEON, SAEOS)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smtClean="0"/>
                <a:t>2010/11</a:t>
              </a:r>
              <a:endParaRPr lang="en-US" sz="1200" dirty="0"/>
            </a:p>
          </p:txBody>
        </p:sp>
        <p:cxnSp>
          <p:nvCxnSpPr>
            <p:cNvPr id="21" name="Elbow Connector 20"/>
            <p:cNvCxnSpPr>
              <a:stCxn id="11" idx="2"/>
              <a:endCxn id="19" idx="0"/>
            </p:cNvCxnSpPr>
            <p:nvPr/>
          </p:nvCxnSpPr>
          <p:spPr>
            <a:xfrm rot="5400000">
              <a:off x="4793916" y="3493584"/>
              <a:ext cx="199106" cy="13367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2289439" y="4857750"/>
              <a:ext cx="1643062" cy="107066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Meta-Data II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(SAEON, SAEOS, WDS, R&amp;VA)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2009/10</a:t>
              </a:r>
            </a:p>
          </p:txBody>
        </p:sp>
        <p:cxnSp>
          <p:nvCxnSpPr>
            <p:cNvPr id="24" name="Elbow Connector 23"/>
            <p:cNvCxnSpPr>
              <a:stCxn id="6" idx="2"/>
              <a:endCxn id="22" idx="0"/>
            </p:cNvCxnSpPr>
            <p:nvPr/>
          </p:nvCxnSpPr>
          <p:spPr>
            <a:xfrm rot="5400000">
              <a:off x="1932252" y="3680514"/>
              <a:ext cx="2357437" cy="13367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6072188" y="2392422"/>
              <a:ext cx="1643062" cy="1000127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Structured Data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(SAEON, SAEOS, WDS)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2009/10</a:t>
              </a:r>
            </a:p>
          </p:txBody>
        </p:sp>
        <p:cxnSp>
          <p:nvCxnSpPr>
            <p:cNvPr id="27" name="Shape 26"/>
            <p:cNvCxnSpPr>
              <a:stCxn id="5" idx="3"/>
              <a:endCxn id="25" idx="0"/>
            </p:cNvCxnSpPr>
            <p:nvPr/>
          </p:nvCxnSpPr>
          <p:spPr>
            <a:xfrm>
              <a:off x="3932501" y="1107282"/>
              <a:ext cx="2961218" cy="1285141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7358063" y="6063121"/>
              <a:ext cx="1643062" cy="785812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Knowledge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(CSIR, SAEON)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smtClean="0"/>
                <a:t>2011</a:t>
              </a:r>
              <a:endParaRPr lang="en-US" sz="1200" dirty="0"/>
            </a:p>
          </p:txBody>
        </p:sp>
        <p:cxnSp>
          <p:nvCxnSpPr>
            <p:cNvPr id="30" name="Shape 29"/>
            <p:cNvCxnSpPr>
              <a:stCxn id="4" idx="2"/>
              <a:endCxn id="28" idx="1"/>
            </p:cNvCxnSpPr>
            <p:nvPr/>
          </p:nvCxnSpPr>
          <p:spPr>
            <a:xfrm rot="16200000" flipH="1">
              <a:off x="1792191" y="890154"/>
              <a:ext cx="4955839" cy="6175905"/>
            </a:xfrm>
            <a:prstGeom prst="bentConnector2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hape 31"/>
            <p:cNvCxnSpPr>
              <a:stCxn id="25" idx="2"/>
              <a:endCxn id="59" idx="0"/>
            </p:cNvCxnSpPr>
            <p:nvPr/>
          </p:nvCxnSpPr>
          <p:spPr>
            <a:xfrm rot="16200000" flipH="1">
              <a:off x="6797577" y="3488691"/>
              <a:ext cx="204984" cy="1270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hape 33"/>
            <p:cNvCxnSpPr>
              <a:stCxn id="19" idx="2"/>
              <a:endCxn id="28" idx="1"/>
            </p:cNvCxnSpPr>
            <p:nvPr/>
          </p:nvCxnSpPr>
          <p:spPr>
            <a:xfrm rot="16200000" flipH="1">
              <a:off x="5326627" y="4424590"/>
              <a:ext cx="1598277" cy="2464594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hape 35"/>
            <p:cNvCxnSpPr>
              <a:stCxn id="22" idx="2"/>
              <a:endCxn id="28" idx="1"/>
            </p:cNvCxnSpPr>
            <p:nvPr/>
          </p:nvCxnSpPr>
          <p:spPr>
            <a:xfrm rot="16200000" flipH="1">
              <a:off x="4970709" y="4068672"/>
              <a:ext cx="527614" cy="4247093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7358063" y="4991558"/>
              <a:ext cx="1643062" cy="785813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Process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(CSIR, SAEON)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smtClean="0"/>
                <a:t>2011</a:t>
              </a:r>
              <a:endParaRPr lang="en-US" sz="1200" dirty="0"/>
            </a:p>
          </p:txBody>
        </p:sp>
        <p:cxnSp>
          <p:nvCxnSpPr>
            <p:cNvPr id="29" name="Elbow Connector 28"/>
            <p:cNvCxnSpPr>
              <a:stCxn id="28" idx="0"/>
              <a:endCxn id="23" idx="2"/>
            </p:cNvCxnSpPr>
            <p:nvPr/>
          </p:nvCxnSpPr>
          <p:spPr>
            <a:xfrm rot="5400000" flipH="1" flipV="1">
              <a:off x="8036720" y="5921729"/>
              <a:ext cx="285750" cy="13367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hape 32"/>
            <p:cNvCxnSpPr>
              <a:stCxn id="25" idx="3"/>
              <a:endCxn id="23" idx="0"/>
            </p:cNvCxnSpPr>
            <p:nvPr/>
          </p:nvCxnSpPr>
          <p:spPr>
            <a:xfrm>
              <a:off x="7715250" y="2892486"/>
              <a:ext cx="464344" cy="2099071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Elbow Connector 36"/>
            <p:cNvCxnSpPr>
              <a:stCxn id="22" idx="3"/>
              <a:endCxn id="23" idx="1"/>
            </p:cNvCxnSpPr>
            <p:nvPr/>
          </p:nvCxnSpPr>
          <p:spPr>
            <a:xfrm flipV="1">
              <a:off x="3932501" y="5384465"/>
              <a:ext cx="3425562" cy="8616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7358063" y="642938"/>
              <a:ext cx="1643062" cy="78581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/>
                <a:t>Open Source</a:t>
              </a:r>
            </a:p>
          </p:txBody>
        </p:sp>
        <p:sp>
          <p:nvSpPr>
            <p:cNvPr id="39" name="Oval 38"/>
            <p:cNvSpPr/>
            <p:nvPr/>
          </p:nvSpPr>
          <p:spPr>
            <a:xfrm>
              <a:off x="7358063" y="1500188"/>
              <a:ext cx="1643062" cy="78581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/>
                <a:t>Local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/>
                <a:t>Capacity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9270" y="2357438"/>
              <a:ext cx="821531" cy="35718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URS I</a:t>
              </a:r>
              <a:endParaRPr lang="en-US" sz="12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70" y="2857501"/>
              <a:ext cx="821531" cy="35718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URS II</a:t>
              </a:r>
              <a:endParaRPr lang="en-US" sz="1200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9270" y="3357563"/>
              <a:ext cx="821531" cy="357187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URS III</a:t>
              </a:r>
              <a:endParaRPr lang="en-US" sz="1200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084888" y="3597533"/>
              <a:ext cx="1643062" cy="121749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Citations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Service Orientation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/>
                <a:t>(SAEON, SAEOS, R&amp;VA, </a:t>
              </a:r>
              <a:r>
                <a:rPr lang="en-US" sz="1200" dirty="0" smtClean="0"/>
                <a:t>WDC) 2010/11</a:t>
              </a:r>
              <a:endParaRPr lang="en-US" sz="1200" dirty="0"/>
            </a:p>
          </p:txBody>
        </p:sp>
        <p:cxnSp>
          <p:nvCxnSpPr>
            <p:cNvPr id="62" name="Shape 61"/>
            <p:cNvCxnSpPr>
              <a:stCxn id="59" idx="2"/>
              <a:endCxn id="28" idx="1"/>
            </p:cNvCxnSpPr>
            <p:nvPr/>
          </p:nvCxnSpPr>
          <p:spPr>
            <a:xfrm rot="16200000" flipH="1">
              <a:off x="6311744" y="5409707"/>
              <a:ext cx="1640996" cy="451644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1325033" y="3143249"/>
              <a:ext cx="1643062" cy="78581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 smtClean="0"/>
                <a:t>NSIF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 smtClean="0"/>
                <a:t>2008</a:t>
              </a:r>
              <a:endParaRPr lang="en-US" sz="1200" dirty="0"/>
            </a:p>
          </p:txBody>
        </p:sp>
      </p:grpSp>
      <p:cxnSp>
        <p:nvCxnSpPr>
          <p:cNvPr id="7" name="Elbow Connector 6"/>
          <p:cNvCxnSpPr>
            <a:stCxn id="6" idx="1"/>
            <a:endCxn id="41" idx="0"/>
          </p:cNvCxnSpPr>
          <p:nvPr/>
        </p:nvCxnSpPr>
        <p:spPr>
          <a:xfrm rot="10800000" flipV="1">
            <a:off x="2200165" y="2802326"/>
            <a:ext cx="135741" cy="80547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0999" y="1718810"/>
            <a:ext cx="8407893" cy="4995555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ZA" sz="2800" dirty="0" smtClean="0"/>
              <a:t>Meta-Data Driven Catalogues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ZA" sz="2400" dirty="0" smtClean="0"/>
              <a:t>Rely on widely adopted standards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ZA" sz="2400" dirty="0" smtClean="0"/>
              <a:t>Describes data for discovery </a:t>
            </a:r>
            <a:r>
              <a:rPr lang="en-ZA" sz="2400" i="1" dirty="0" smtClean="0"/>
              <a:t>and future application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ZA" sz="2400" i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ZA" sz="3000" dirty="0" smtClean="0"/>
              <a:t>Search and Discovery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ZA" sz="2600" dirty="0" smtClean="0"/>
              <a:t>Advanced Search Capabilities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ZA" sz="2600" dirty="0" smtClean="0"/>
              <a:t>GEO compliance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ZA" sz="26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ZA" sz="2800" dirty="0" smtClean="0"/>
              <a:t>Mapping, Charting, and Visualisation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ZA" sz="2400" dirty="0" smtClean="0"/>
              <a:t>Rely on web sources </a:t>
            </a:r>
            <a:r>
              <a:rPr lang="en-ZA" sz="2000" dirty="0" smtClean="0"/>
              <a:t>(WMS, WFS, KML, </a:t>
            </a:r>
            <a:r>
              <a:rPr lang="en-ZA" sz="2000" dirty="0" err="1" smtClean="0"/>
              <a:t>GeoRSS</a:t>
            </a:r>
            <a:r>
              <a:rPr lang="en-ZA" sz="2000" dirty="0" smtClean="0"/>
              <a:t>, …)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ZA" sz="2400" dirty="0" smtClean="0"/>
              <a:t>Allows map composition and persistence </a:t>
            </a:r>
            <a:r>
              <a:rPr lang="en-ZA" sz="2000" dirty="0" smtClean="0"/>
              <a:t>(Web Context)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ZA" sz="2400" dirty="0" smtClean="0"/>
              <a:t>Allows integration with portal search facilities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ZA" sz="2400" dirty="0" smtClean="0"/>
              <a:t>Visualisation and Informal Correlation</a:t>
            </a:r>
          </a:p>
          <a:p>
            <a:pPr marL="365760" lvl="1" indent="0" eaLnBrk="1" fontAlgn="auto" hangingPunct="1">
              <a:spcAft>
                <a:spcPts val="0"/>
              </a:spcAft>
              <a:buNone/>
              <a:defRPr/>
            </a:pPr>
            <a:endParaRPr lang="en-ZA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ZA" sz="2800" dirty="0" smtClean="0"/>
              <a:t>Structured Data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ZA" sz="2400" dirty="0" smtClean="0"/>
              <a:t>Visualisation and Informal Correlation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ZA" sz="2400" dirty="0"/>
          </a:p>
          <a:p>
            <a:pPr>
              <a:buFont typeface="Arial" pitchFamily="34" charset="0"/>
              <a:buChar char="•"/>
              <a:defRPr/>
            </a:pPr>
            <a:r>
              <a:rPr lang="en-ZA" sz="2800" dirty="0"/>
              <a:t>Admin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ZA" sz="2400" dirty="0"/>
              <a:t>Usage Statistics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ZA" sz="2400" dirty="0" smtClean="0"/>
              <a:t>Registration</a:t>
            </a:r>
            <a:endParaRPr lang="en-ZA" sz="2400" dirty="0"/>
          </a:p>
        </p:txBody>
      </p:sp>
      <p:sp>
        <p:nvSpPr>
          <p:cNvPr id="17410" name="Title 3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ZA" smtClean="0"/>
              <a:t>Broad Concept</a:t>
            </a:r>
          </a:p>
        </p:txBody>
      </p:sp>
    </p:spTree>
    <p:extLst>
      <p:ext uri="{BB962C8B-B14F-4D97-AF65-F5344CB8AC3E}">
        <p14:creationId xmlns:p14="http://schemas.microsoft.com/office/powerpoint/2010/main" val="25862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Mandates</a:t>
            </a:r>
            <a:endParaRPr lang="en-ZA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1544466"/>
              </p:ext>
            </p:extLst>
          </p:nvPr>
        </p:nvGraphicFramePr>
        <p:xfrm>
          <a:off x="386534" y="1853825"/>
          <a:ext cx="8235915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203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ZA" smtClean="0"/>
              <a:t>Software Platform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en-ZA" dirty="0" smtClean="0"/>
              <a:t>Portals and Platform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8925" y="1753116"/>
            <a:ext cx="8604250" cy="4860409"/>
            <a:chOff x="288925" y="908050"/>
            <a:chExt cx="8604250" cy="5705475"/>
          </a:xfrm>
        </p:grpSpPr>
        <p:sp>
          <p:nvSpPr>
            <p:cNvPr id="2" name="Rectangle 1"/>
            <p:cNvSpPr/>
            <p:nvPr/>
          </p:nvSpPr>
          <p:spPr>
            <a:xfrm>
              <a:off x="2533650" y="1519238"/>
              <a:ext cx="2160588" cy="4337050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sz="1600">
                <a:solidFill>
                  <a:schemeClr val="bg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454650" y="1519238"/>
              <a:ext cx="3427413" cy="435768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sz="1200" dirty="0">
                <a:solidFill>
                  <a:schemeClr val="bg1"/>
                </a:solidFill>
              </a:endParaRPr>
            </a:p>
          </p:txBody>
        </p:sp>
        <p:sp>
          <p:nvSpPr>
            <p:cNvPr id="5127" name="TextBox 5"/>
            <p:cNvSpPr txBox="1">
              <a:spLocks noChangeArrowheads="1"/>
            </p:cNvSpPr>
            <p:nvPr/>
          </p:nvSpPr>
          <p:spPr bwMode="auto">
            <a:xfrm>
              <a:off x="7050088" y="908050"/>
              <a:ext cx="67627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ZA" sz="1400"/>
                <a:t>Spatial</a:t>
              </a:r>
            </a:p>
            <a:p>
              <a:pPr algn="ctr"/>
              <a:r>
                <a:rPr lang="en-ZA" sz="1400"/>
                <a:t>Data</a:t>
              </a:r>
            </a:p>
          </p:txBody>
        </p:sp>
        <p:sp>
          <p:nvSpPr>
            <p:cNvPr id="5128" name="TextBox 9"/>
            <p:cNvSpPr txBox="1">
              <a:spLocks noChangeArrowheads="1"/>
            </p:cNvSpPr>
            <p:nvPr/>
          </p:nvSpPr>
          <p:spPr bwMode="auto">
            <a:xfrm>
              <a:off x="8142288" y="908050"/>
              <a:ext cx="611187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ZA" sz="1400"/>
                <a:t>Other</a:t>
              </a:r>
            </a:p>
            <a:p>
              <a:pPr algn="ctr"/>
              <a:r>
                <a:rPr lang="en-ZA" sz="1400"/>
                <a:t>Data</a:t>
              </a:r>
            </a:p>
          </p:txBody>
        </p:sp>
        <p:sp>
          <p:nvSpPr>
            <p:cNvPr id="5129" name="TextBox 12"/>
            <p:cNvSpPr txBox="1">
              <a:spLocks noChangeArrowheads="1"/>
            </p:cNvSpPr>
            <p:nvPr/>
          </p:nvSpPr>
          <p:spPr bwMode="auto">
            <a:xfrm>
              <a:off x="5454650" y="908050"/>
              <a:ext cx="138747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ZA" sz="1400"/>
                <a:t>Documents </a:t>
              </a:r>
            </a:p>
            <a:p>
              <a:pPr algn="ctr"/>
              <a:r>
                <a:rPr lang="en-ZA" sz="1400"/>
                <a:t>and Publications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784475" y="3968750"/>
              <a:ext cx="1630363" cy="760413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Meta-Data and Data Management Functions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784475" y="3071813"/>
              <a:ext cx="1630363" cy="76041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Content Visualisation and Presentation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784475" y="2205038"/>
              <a:ext cx="1630363" cy="76041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Data Analysis and Processing</a:t>
              </a:r>
            </a:p>
          </p:txBody>
        </p:sp>
        <p:sp>
          <p:nvSpPr>
            <p:cNvPr id="5133" name="TextBox 16"/>
            <p:cNvSpPr txBox="1">
              <a:spLocks noChangeArrowheads="1"/>
            </p:cNvSpPr>
            <p:nvPr/>
          </p:nvSpPr>
          <p:spPr bwMode="auto">
            <a:xfrm>
              <a:off x="2965450" y="908050"/>
              <a:ext cx="12319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ZA" sz="1400"/>
                <a:t>Main Platform</a:t>
              </a:r>
            </a:p>
            <a:p>
              <a:pPr algn="ctr"/>
              <a:r>
                <a:rPr lang="en-ZA" sz="1400"/>
                <a:t>Services</a:t>
              </a:r>
            </a:p>
          </p:txBody>
        </p:sp>
        <p:sp>
          <p:nvSpPr>
            <p:cNvPr id="5134" name="TextBox 23"/>
            <p:cNvSpPr txBox="1">
              <a:spLocks noChangeArrowheads="1"/>
            </p:cNvSpPr>
            <p:nvPr/>
          </p:nvSpPr>
          <p:spPr bwMode="auto">
            <a:xfrm>
              <a:off x="338138" y="908050"/>
              <a:ext cx="161925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ZA" sz="1400"/>
                <a:t>Main  Stakeholders </a:t>
              </a:r>
            </a:p>
            <a:p>
              <a:pPr algn="ctr"/>
              <a:r>
                <a:rPr lang="en-ZA" sz="1400"/>
                <a:t>and Initiatives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88925" y="2260600"/>
              <a:ext cx="1660525" cy="62865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SAEOS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Portal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88925" y="5984875"/>
              <a:ext cx="1660525" cy="62865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NSIF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Application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88925" y="1519238"/>
              <a:ext cx="1660525" cy="62865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b="1" dirty="0">
                  <a:solidFill>
                    <a:schemeClr val="bg1"/>
                  </a:solidFill>
                </a:rPr>
                <a:t>SAEON  Nodes and Initiatives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88925" y="4486275"/>
              <a:ext cx="1660525" cy="627063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CSIR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88925" y="3744913"/>
              <a:ext cx="1660525" cy="62706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Risk and Vulnerability Atlas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88925" y="3001963"/>
              <a:ext cx="1660525" cy="62865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World Data Centre for BHH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88925" y="5248275"/>
              <a:ext cx="1660525" cy="62865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Limpopo </a:t>
              </a:r>
              <a:r>
                <a:rPr lang="en-ZA" sz="1200" dirty="0" err="1">
                  <a:solidFill>
                    <a:schemeClr val="bg1"/>
                  </a:solidFill>
                </a:rPr>
                <a:t>GeoEconomic</a:t>
              </a:r>
              <a:r>
                <a:rPr lang="en-ZA" sz="1200" dirty="0">
                  <a:solidFill>
                    <a:schemeClr val="bg1"/>
                  </a:solidFill>
                </a:rPr>
                <a:t> Portal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454650" y="2260600"/>
              <a:ext cx="3427413" cy="62865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SAEOS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54650" y="3001963"/>
              <a:ext cx="3427413" cy="62865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WDC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050088" y="4486275"/>
              <a:ext cx="1831975" cy="627063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CSIR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454650" y="1519238"/>
              <a:ext cx="3427413" cy="62865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b="1" dirty="0">
                  <a:solidFill>
                    <a:schemeClr val="bg1"/>
                  </a:solidFill>
                </a:rPr>
                <a:t>SAEON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454650" y="3744913"/>
              <a:ext cx="3438525" cy="62706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RAVA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050088" y="5969000"/>
              <a:ext cx="915987" cy="628650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NSIF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050088" y="5237163"/>
              <a:ext cx="1831975" cy="628650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LGEP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784475" y="4873625"/>
              <a:ext cx="1630363" cy="760413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Meta-Data and Data Services</a:t>
              </a: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2000250" y="1833563"/>
              <a:ext cx="547688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1985963" y="2574925"/>
              <a:ext cx="547687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1985963" y="3316288"/>
              <a:ext cx="547687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>
              <a:off x="1985963" y="4057650"/>
              <a:ext cx="547687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1985963" y="4800600"/>
              <a:ext cx="547687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1985963" y="5541963"/>
              <a:ext cx="547687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1985963" y="6283325"/>
              <a:ext cx="547687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2547938" y="5969000"/>
              <a:ext cx="2160587" cy="625475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200" dirty="0">
                  <a:solidFill>
                    <a:schemeClr val="bg1"/>
                  </a:solidFill>
                </a:rPr>
                <a:t>NSIF Portal</a:t>
              </a:r>
            </a:p>
          </p:txBody>
        </p:sp>
        <p:cxnSp>
          <p:nvCxnSpPr>
            <p:cNvPr id="54" name="Straight Arrow Connector 53"/>
            <p:cNvCxnSpPr>
              <a:stCxn id="2" idx="3"/>
              <a:endCxn id="39" idx="1"/>
            </p:cNvCxnSpPr>
            <p:nvPr/>
          </p:nvCxnSpPr>
          <p:spPr>
            <a:xfrm>
              <a:off x="4694238" y="3687763"/>
              <a:ext cx="760412" cy="11112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endCxn id="35" idx="1"/>
            </p:cNvCxnSpPr>
            <p:nvPr/>
          </p:nvCxnSpPr>
          <p:spPr>
            <a:xfrm flipV="1">
              <a:off x="4708525" y="6283325"/>
              <a:ext cx="2341563" cy="15875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0" name="Straight Connector 59"/>
          <p:cNvCxnSpPr/>
          <p:nvPr/>
        </p:nvCxnSpPr>
        <p:spPr>
          <a:xfrm>
            <a:off x="6948488" y="1753116"/>
            <a:ext cx="0" cy="4828659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8027988" y="1753116"/>
            <a:ext cx="0" cy="4844534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38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2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ZA" dirty="0" smtClean="0"/>
              <a:t>Main Use Cases</a:t>
            </a:r>
            <a:br>
              <a:rPr lang="en-ZA" dirty="0" smtClean="0"/>
            </a:br>
            <a:r>
              <a:rPr lang="en-ZA" dirty="0" smtClean="0"/>
              <a:t>Phase 1: DISCOVERY AND VISUALISATION</a:t>
            </a: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595959"/>
              </a:clrFrom>
              <a:clrTo>
                <a:srgbClr val="59595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" t="2172" r="1644" b="7927"/>
          <a:stretch/>
        </p:blipFill>
        <p:spPr bwMode="auto">
          <a:xfrm>
            <a:off x="2392504" y="1853825"/>
            <a:ext cx="6589986" cy="480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2800" dirty="0" smtClean="0"/>
              <a:t>MAIN USE CASES</a:t>
            </a:r>
            <a:br>
              <a:rPr lang="en-ZA" sz="2800" dirty="0" smtClean="0"/>
            </a:br>
            <a:r>
              <a:rPr lang="en-ZA" sz="2800" dirty="0" smtClean="0"/>
              <a:t>Phase 2: Mediation and Collation</a:t>
            </a:r>
            <a:endParaRPr lang="en-ZA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595959"/>
              </a:clrFrom>
              <a:clrTo>
                <a:srgbClr val="59595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" t="2636"/>
          <a:stretch/>
        </p:blipFill>
        <p:spPr bwMode="auto">
          <a:xfrm>
            <a:off x="2411760" y="1709658"/>
            <a:ext cx="6558482" cy="4960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77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Platform Architecture: 2009-11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28625" y="1725524"/>
            <a:ext cx="8572500" cy="4989600"/>
            <a:chOff x="428625" y="849313"/>
            <a:chExt cx="8572500" cy="5865812"/>
          </a:xfrm>
        </p:grpSpPr>
        <p:sp>
          <p:nvSpPr>
            <p:cNvPr id="9219" name="Rectangle 17"/>
            <p:cNvSpPr>
              <a:spLocks noChangeArrowheads="1"/>
            </p:cNvSpPr>
            <p:nvPr/>
          </p:nvSpPr>
          <p:spPr bwMode="auto">
            <a:xfrm>
              <a:off x="428625" y="860425"/>
              <a:ext cx="2928938" cy="4926013"/>
            </a:xfrm>
            <a:prstGeom prst="rect">
              <a:avLst/>
            </a:prstGeom>
            <a:solidFill>
              <a:srgbClr val="FFFF00">
                <a:alpha val="29019"/>
              </a:srgbClr>
            </a:solidFill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en-US" sz="1200"/>
                <a:t>Data/ Primary Services Layer</a:t>
              </a:r>
            </a:p>
          </p:txBody>
        </p:sp>
        <p:sp>
          <p:nvSpPr>
            <p:cNvPr id="9220" name="Rectangle 12"/>
            <p:cNvSpPr>
              <a:spLocks noChangeArrowheads="1"/>
            </p:cNvSpPr>
            <p:nvPr/>
          </p:nvSpPr>
          <p:spPr bwMode="auto">
            <a:xfrm>
              <a:off x="3786188" y="860425"/>
              <a:ext cx="1785937" cy="4711700"/>
            </a:xfrm>
            <a:prstGeom prst="rect">
              <a:avLst/>
            </a:prstGeom>
            <a:solidFill>
              <a:srgbClr val="FFFF00">
                <a:alpha val="29019"/>
              </a:srgbClr>
            </a:solidFill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en-US" sz="1200"/>
                <a:t>Application Layer</a:t>
              </a:r>
            </a:p>
          </p:txBody>
        </p:sp>
        <p:sp>
          <p:nvSpPr>
            <p:cNvPr id="3" name="Rectangle 4"/>
            <p:cNvSpPr>
              <a:spLocks noChangeArrowheads="1"/>
            </p:cNvSpPr>
            <p:nvPr/>
          </p:nvSpPr>
          <p:spPr bwMode="auto">
            <a:xfrm>
              <a:off x="1928813" y="125095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Catalogue and Related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Services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1928813" y="1982788"/>
              <a:ext cx="1217612" cy="6096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Search Capabilities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5" name="Rectangle 25"/>
            <p:cNvSpPr>
              <a:spLocks noChangeArrowheads="1"/>
            </p:cNvSpPr>
            <p:nvPr/>
          </p:nvSpPr>
          <p:spPr bwMode="auto">
            <a:xfrm>
              <a:off x="642938" y="1250950"/>
              <a:ext cx="1214437" cy="134143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>
                  <a:latin typeface="Trebuchet MS" pitchFamily="34" charset="0"/>
                </a:rPr>
                <a:t>Meta-Data Repository</a:t>
              </a:r>
            </a:p>
          </p:txBody>
        </p:sp>
        <p:sp>
          <p:nvSpPr>
            <p:cNvPr id="7" name="Rectangle 16"/>
            <p:cNvSpPr>
              <a:spLocks noChangeArrowheads="1"/>
            </p:cNvSpPr>
            <p:nvPr/>
          </p:nvSpPr>
          <p:spPr bwMode="auto">
            <a:xfrm>
              <a:off x="1928813" y="3324225"/>
              <a:ext cx="1217612" cy="6080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Exchange/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Query Services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642938" y="3324225"/>
              <a:ext cx="1217612" cy="127317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Data Repositories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1928813" y="3994150"/>
              <a:ext cx="1217612" cy="6096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Aggregation Services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4071938" y="125095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Meta-Data Result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4071938" y="2725738"/>
              <a:ext cx="1214437" cy="6111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Data Referral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12" name="Rectangle 4"/>
            <p:cNvSpPr>
              <a:spLocks noChangeArrowheads="1"/>
            </p:cNvSpPr>
            <p:nvPr/>
          </p:nvSpPr>
          <p:spPr bwMode="auto">
            <a:xfrm>
              <a:off x="4071938" y="3675063"/>
              <a:ext cx="1214437" cy="6111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Data Result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(Spatial/ Structured)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4071938" y="600075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 dirty="0">
                  <a:latin typeface="Trebuchet MS" pitchFamily="34" charset="0"/>
                </a:rPr>
                <a:t>Dynamically Linked Content</a:t>
              </a:r>
              <a:endParaRPr lang="en-US" sz="1100" dirty="0">
                <a:latin typeface="Trebuchet MS" pitchFamily="34" charset="0"/>
              </a:endParaRPr>
            </a:p>
          </p:txBody>
        </p: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642938" y="600075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 dirty="0">
                  <a:latin typeface="Trebuchet MS" pitchFamily="34" charset="0"/>
                </a:rPr>
                <a:t>Large Variety of Services (RSS, CSW, …)</a:t>
              </a:r>
              <a:endParaRPr lang="en-US" sz="1100" dirty="0">
                <a:latin typeface="Trebuchet MS" pitchFamily="34" charset="0"/>
              </a:endParaRPr>
            </a:p>
          </p:txBody>
        </p:sp>
        <p:cxnSp>
          <p:nvCxnSpPr>
            <p:cNvPr id="9232" name="Elbow Connector 16"/>
            <p:cNvCxnSpPr>
              <a:cxnSpLocks noChangeShapeType="1"/>
              <a:stCxn id="15" idx="3"/>
              <a:endCxn id="14" idx="1"/>
            </p:cNvCxnSpPr>
            <p:nvPr/>
          </p:nvCxnSpPr>
          <p:spPr bwMode="auto">
            <a:xfrm>
              <a:off x="1857375" y="6305550"/>
              <a:ext cx="2214563" cy="1588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00206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3" name="Elbow Connector 22"/>
            <p:cNvCxnSpPr>
              <a:cxnSpLocks noChangeShapeType="1"/>
              <a:stCxn id="9" idx="3"/>
              <a:endCxn id="12" idx="1"/>
            </p:cNvCxnSpPr>
            <p:nvPr/>
          </p:nvCxnSpPr>
          <p:spPr bwMode="auto">
            <a:xfrm flipV="1">
              <a:off x="3146425" y="3981450"/>
              <a:ext cx="925513" cy="317500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00206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4" name="Elbow Connector 24"/>
            <p:cNvCxnSpPr>
              <a:cxnSpLocks noChangeShapeType="1"/>
              <a:stCxn id="7" idx="3"/>
              <a:endCxn id="12" idx="1"/>
            </p:cNvCxnSpPr>
            <p:nvPr/>
          </p:nvCxnSpPr>
          <p:spPr bwMode="auto">
            <a:xfrm>
              <a:off x="3146425" y="3629025"/>
              <a:ext cx="925513" cy="352425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00206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5" name="Shape 26"/>
            <p:cNvCxnSpPr>
              <a:cxnSpLocks noChangeShapeType="1"/>
              <a:endCxn id="11" idx="1"/>
            </p:cNvCxnSpPr>
            <p:nvPr/>
          </p:nvCxnSpPr>
          <p:spPr bwMode="auto">
            <a:xfrm rot="5400000" flipH="1" flipV="1">
              <a:off x="2549525" y="1733550"/>
              <a:ext cx="223838" cy="2820988"/>
            </a:xfrm>
            <a:prstGeom prst="bentConnector2">
              <a:avLst/>
            </a:prstGeom>
            <a:noFill/>
            <a:ln w="38100" algn="ctr">
              <a:solidFill>
                <a:srgbClr val="00206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6" name="Elbow Connector 28"/>
            <p:cNvCxnSpPr>
              <a:cxnSpLocks noChangeShapeType="1"/>
              <a:stCxn id="4" idx="3"/>
              <a:endCxn id="11" idx="1"/>
            </p:cNvCxnSpPr>
            <p:nvPr/>
          </p:nvCxnSpPr>
          <p:spPr bwMode="auto">
            <a:xfrm>
              <a:off x="3146425" y="2287588"/>
              <a:ext cx="925513" cy="744537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00206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7" name="Elbow Connector 34"/>
            <p:cNvCxnSpPr>
              <a:cxnSpLocks noChangeShapeType="1"/>
              <a:stCxn id="4" idx="3"/>
              <a:endCxn id="10" idx="1"/>
            </p:cNvCxnSpPr>
            <p:nvPr/>
          </p:nvCxnSpPr>
          <p:spPr bwMode="auto">
            <a:xfrm flipV="1">
              <a:off x="3146425" y="1557338"/>
              <a:ext cx="925513" cy="730250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00206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8" name="Elbow Connector 36"/>
            <p:cNvCxnSpPr>
              <a:cxnSpLocks noChangeShapeType="1"/>
              <a:stCxn id="3" idx="3"/>
              <a:endCxn id="10" idx="1"/>
            </p:cNvCxnSpPr>
            <p:nvPr/>
          </p:nvCxnSpPr>
          <p:spPr bwMode="auto">
            <a:xfrm>
              <a:off x="3143250" y="1557338"/>
              <a:ext cx="928688" cy="1587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00206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39" name="Rectangle 37"/>
            <p:cNvSpPr>
              <a:spLocks noChangeArrowheads="1"/>
            </p:cNvSpPr>
            <p:nvPr/>
          </p:nvSpPr>
          <p:spPr bwMode="auto">
            <a:xfrm>
              <a:off x="6000750" y="849313"/>
              <a:ext cx="3000375" cy="4722812"/>
            </a:xfrm>
            <a:prstGeom prst="rect">
              <a:avLst/>
            </a:prstGeom>
            <a:solidFill>
              <a:srgbClr val="FFFF00">
                <a:alpha val="29019"/>
              </a:srgbClr>
            </a:solidFill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en-US" sz="1200"/>
                <a:t>Client Layer</a:t>
              </a:r>
            </a:p>
          </p:txBody>
        </p:sp>
        <p:sp>
          <p:nvSpPr>
            <p:cNvPr id="39" name="Rectangle 4"/>
            <p:cNvSpPr>
              <a:spLocks noChangeArrowheads="1"/>
            </p:cNvSpPr>
            <p:nvPr/>
          </p:nvSpPr>
          <p:spPr bwMode="auto">
            <a:xfrm>
              <a:off x="6215063" y="125095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Meta-Data View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40" name="Rectangle 4"/>
            <p:cNvSpPr>
              <a:spLocks noChangeArrowheads="1"/>
            </p:cNvSpPr>
            <p:nvPr/>
          </p:nvSpPr>
          <p:spPr bwMode="auto">
            <a:xfrm>
              <a:off x="7643813" y="125095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Home/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Static Links/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Guides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41" name="Rectangle 4"/>
            <p:cNvSpPr>
              <a:spLocks noChangeArrowheads="1"/>
            </p:cNvSpPr>
            <p:nvPr/>
          </p:nvSpPr>
          <p:spPr bwMode="auto">
            <a:xfrm>
              <a:off x="6215063" y="2725738"/>
              <a:ext cx="1214437" cy="6111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Data Acquisition View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42" name="Rectangle 4"/>
            <p:cNvSpPr>
              <a:spLocks noChangeArrowheads="1"/>
            </p:cNvSpPr>
            <p:nvPr/>
          </p:nvSpPr>
          <p:spPr bwMode="auto">
            <a:xfrm>
              <a:off x="6215063" y="342900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Structured Data View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43" name="Rectangle 4"/>
            <p:cNvSpPr>
              <a:spLocks noChangeArrowheads="1"/>
            </p:cNvSpPr>
            <p:nvPr/>
          </p:nvSpPr>
          <p:spPr bwMode="auto">
            <a:xfrm>
              <a:off x="6215063" y="4143375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Spatial Data View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44" name="Rectangle 4"/>
            <p:cNvSpPr>
              <a:spLocks noChangeArrowheads="1"/>
            </p:cNvSpPr>
            <p:nvPr/>
          </p:nvSpPr>
          <p:spPr bwMode="auto">
            <a:xfrm>
              <a:off x="7643813" y="197485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Themes and Predefined Searches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45" name="Rectangle 4"/>
            <p:cNvSpPr>
              <a:spLocks noChangeArrowheads="1"/>
            </p:cNvSpPr>
            <p:nvPr/>
          </p:nvSpPr>
          <p:spPr bwMode="auto">
            <a:xfrm>
              <a:off x="6215063" y="197485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Search Result View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46" name="Rectangle 4"/>
            <p:cNvSpPr>
              <a:spLocks noChangeArrowheads="1"/>
            </p:cNvSpPr>
            <p:nvPr/>
          </p:nvSpPr>
          <p:spPr bwMode="auto">
            <a:xfrm>
              <a:off x="4071938" y="197485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Meta-Data Search Result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47" name="Rectangle 4"/>
            <p:cNvSpPr>
              <a:spLocks noChangeArrowheads="1"/>
            </p:cNvSpPr>
            <p:nvPr/>
          </p:nvSpPr>
          <p:spPr bwMode="auto">
            <a:xfrm>
              <a:off x="7643813" y="2725738"/>
              <a:ext cx="1214437" cy="6111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Resources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Partner Links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Publications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48" name="Rectangle 4"/>
            <p:cNvSpPr>
              <a:spLocks noChangeArrowheads="1"/>
            </p:cNvSpPr>
            <p:nvPr/>
          </p:nvSpPr>
          <p:spPr bwMode="auto">
            <a:xfrm>
              <a:off x="7643813" y="342900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Maps and Data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(Browse, Gallery, …)</a:t>
              </a:r>
              <a:endParaRPr lang="en-US" sz="1100">
                <a:latin typeface="Trebuchet MS" pitchFamily="34" charset="0"/>
              </a:endParaRPr>
            </a:p>
          </p:txBody>
        </p:sp>
        <p:cxnSp>
          <p:nvCxnSpPr>
            <p:cNvPr id="9250" name="Shape 49"/>
            <p:cNvCxnSpPr>
              <a:cxnSpLocks noChangeShapeType="1"/>
              <a:stCxn id="14" idx="3"/>
              <a:endCxn id="9239" idx="2"/>
            </p:cNvCxnSpPr>
            <p:nvPr/>
          </p:nvCxnSpPr>
          <p:spPr bwMode="auto">
            <a:xfrm flipV="1">
              <a:off x="5286375" y="5572125"/>
              <a:ext cx="2214563" cy="733425"/>
            </a:xfrm>
            <a:prstGeom prst="bentConnector2">
              <a:avLst/>
            </a:prstGeom>
            <a:noFill/>
            <a:ln w="38100" algn="ctr">
              <a:solidFill>
                <a:srgbClr val="00B0F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Rectangle 4"/>
            <p:cNvSpPr>
              <a:spLocks noChangeArrowheads="1"/>
            </p:cNvSpPr>
            <p:nvPr/>
          </p:nvSpPr>
          <p:spPr bwMode="auto">
            <a:xfrm>
              <a:off x="6072188" y="5910263"/>
              <a:ext cx="1500187" cy="804862"/>
            </a:xfrm>
            <a:prstGeom prst="ellipse">
              <a:avLst/>
            </a:prstGeom>
            <a:solidFill>
              <a:srgbClr val="CCFF99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>
                  <a:latin typeface="Trebuchet MS" pitchFamily="34" charset="0"/>
                </a:rPr>
                <a:t>Medium Client</a:t>
              </a:r>
              <a:endParaRPr lang="en-US" sz="1100">
                <a:latin typeface="Trebuchet MS" pitchFamily="34" charset="0"/>
              </a:endParaRPr>
            </a:p>
          </p:txBody>
        </p:sp>
        <p:sp>
          <p:nvSpPr>
            <p:cNvPr id="56" name="Rectangle 4"/>
            <p:cNvSpPr>
              <a:spLocks noChangeArrowheads="1"/>
            </p:cNvSpPr>
            <p:nvPr/>
          </p:nvSpPr>
          <p:spPr bwMode="auto">
            <a:xfrm>
              <a:off x="7643813" y="4143375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 dirty="0">
                  <a:latin typeface="Trebuchet MS" pitchFamily="34" charset="0"/>
                </a:rPr>
                <a:t>“Packager”</a:t>
              </a:r>
              <a:endParaRPr lang="en-US" sz="1100" dirty="0">
                <a:latin typeface="Trebuchet MS" pitchFamily="34" charset="0"/>
              </a:endParaRPr>
            </a:p>
          </p:txBody>
        </p:sp>
        <p:cxnSp>
          <p:nvCxnSpPr>
            <p:cNvPr id="9253" name="Shape 57"/>
            <p:cNvCxnSpPr>
              <a:cxnSpLocks noChangeShapeType="1"/>
              <a:stCxn id="56" idx="2"/>
              <a:endCxn id="52" idx="6"/>
            </p:cNvCxnSpPr>
            <p:nvPr/>
          </p:nvCxnSpPr>
          <p:spPr bwMode="auto">
            <a:xfrm rot="5400000">
              <a:off x="7132637" y="5194301"/>
              <a:ext cx="1558925" cy="679450"/>
            </a:xfrm>
            <a:prstGeom prst="bentConnector2">
              <a:avLst/>
            </a:prstGeom>
            <a:noFill/>
            <a:ln w="381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4" name="Elbow Connector 61"/>
            <p:cNvCxnSpPr>
              <a:cxnSpLocks noChangeShapeType="1"/>
              <a:stCxn id="12" idx="3"/>
              <a:endCxn id="42" idx="1"/>
            </p:cNvCxnSpPr>
            <p:nvPr/>
          </p:nvCxnSpPr>
          <p:spPr bwMode="auto">
            <a:xfrm flipV="1">
              <a:off x="5286375" y="3733800"/>
              <a:ext cx="928688" cy="247650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00B0F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5" name="Elbow Connector 63"/>
            <p:cNvCxnSpPr>
              <a:cxnSpLocks noChangeShapeType="1"/>
              <a:stCxn id="11" idx="3"/>
              <a:endCxn id="41" idx="1"/>
            </p:cNvCxnSpPr>
            <p:nvPr/>
          </p:nvCxnSpPr>
          <p:spPr bwMode="auto">
            <a:xfrm>
              <a:off x="5286375" y="3032125"/>
              <a:ext cx="928688" cy="1588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00B0F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6" name="Elbow Connector 65"/>
            <p:cNvCxnSpPr>
              <a:cxnSpLocks noChangeShapeType="1"/>
              <a:stCxn id="46" idx="3"/>
              <a:endCxn id="45" idx="1"/>
            </p:cNvCxnSpPr>
            <p:nvPr/>
          </p:nvCxnSpPr>
          <p:spPr bwMode="auto">
            <a:xfrm>
              <a:off x="5286375" y="2281238"/>
              <a:ext cx="928688" cy="1587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00B0F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7" name="Elbow Connector 53"/>
            <p:cNvCxnSpPr>
              <a:cxnSpLocks noChangeShapeType="1"/>
              <a:stCxn id="12" idx="3"/>
              <a:endCxn id="52" idx="2"/>
            </p:cNvCxnSpPr>
            <p:nvPr/>
          </p:nvCxnSpPr>
          <p:spPr bwMode="auto">
            <a:xfrm>
              <a:off x="5286375" y="3981450"/>
              <a:ext cx="785813" cy="2332038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8" name="Elbow Connector 59"/>
            <p:cNvCxnSpPr>
              <a:cxnSpLocks noChangeShapeType="1"/>
              <a:stCxn id="12" idx="3"/>
              <a:endCxn id="43" idx="1"/>
            </p:cNvCxnSpPr>
            <p:nvPr/>
          </p:nvCxnSpPr>
          <p:spPr bwMode="auto">
            <a:xfrm>
              <a:off x="5286375" y="3981450"/>
              <a:ext cx="928688" cy="466725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00B0F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9" name="Elbow Connector 68"/>
            <p:cNvCxnSpPr>
              <a:cxnSpLocks noChangeShapeType="1"/>
              <a:stCxn id="10" idx="3"/>
              <a:endCxn id="39" idx="1"/>
            </p:cNvCxnSpPr>
            <p:nvPr/>
          </p:nvCxnSpPr>
          <p:spPr bwMode="auto">
            <a:xfrm>
              <a:off x="5286375" y="1557338"/>
              <a:ext cx="928688" cy="1587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00B0F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0" name="Elbow Connector 50"/>
            <p:cNvCxnSpPr>
              <a:cxnSpLocks noChangeShapeType="1"/>
              <a:stCxn id="4" idx="3"/>
              <a:endCxn id="46" idx="1"/>
            </p:cNvCxnSpPr>
            <p:nvPr/>
          </p:nvCxnSpPr>
          <p:spPr bwMode="auto">
            <a:xfrm flipV="1">
              <a:off x="3146425" y="2281238"/>
              <a:ext cx="925513" cy="6350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00206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Rectangle 4"/>
            <p:cNvSpPr>
              <a:spLocks noChangeArrowheads="1"/>
            </p:cNvSpPr>
            <p:nvPr/>
          </p:nvSpPr>
          <p:spPr bwMode="auto">
            <a:xfrm>
              <a:off x="642938" y="485775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 dirty="0">
                  <a:latin typeface="Trebuchet MS" pitchFamily="34" charset="0"/>
                </a:rPr>
                <a:t>Processing Services</a:t>
              </a:r>
              <a:endParaRPr lang="en-US" sz="1100" dirty="0">
                <a:latin typeface="Trebuchet MS" pitchFamily="34" charset="0"/>
              </a:endParaRPr>
            </a:p>
          </p:txBody>
        </p:sp>
        <p:cxnSp>
          <p:nvCxnSpPr>
            <p:cNvPr id="63" name="Elbow Connector 62"/>
            <p:cNvCxnSpPr>
              <a:stCxn id="49" idx="1"/>
              <a:endCxn id="8" idx="1"/>
            </p:cNvCxnSpPr>
            <p:nvPr/>
          </p:nvCxnSpPr>
          <p:spPr>
            <a:xfrm rot="10800000">
              <a:off x="642938" y="3960813"/>
              <a:ext cx="1587" cy="1201737"/>
            </a:xfrm>
            <a:prstGeom prst="bentConnector3">
              <a:avLst>
                <a:gd name="adj1" fmla="val 27286910"/>
              </a:avLst>
            </a:prstGeom>
            <a:ln w="38100">
              <a:solidFill>
                <a:schemeClr val="accent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4"/>
            <p:cNvSpPr>
              <a:spLocks noChangeArrowheads="1"/>
            </p:cNvSpPr>
            <p:nvPr/>
          </p:nvSpPr>
          <p:spPr bwMode="auto">
            <a:xfrm>
              <a:off x="4071938" y="485775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 dirty="0">
                  <a:latin typeface="Trebuchet MS" pitchFamily="34" charset="0"/>
                </a:rPr>
                <a:t>Analysis Result/ Synchronisation</a:t>
              </a:r>
              <a:endParaRPr lang="en-US" sz="1100" dirty="0">
                <a:latin typeface="Trebuchet MS" pitchFamily="34" charset="0"/>
              </a:endParaRPr>
            </a:p>
          </p:txBody>
        </p:sp>
        <p:sp>
          <p:nvSpPr>
            <p:cNvPr id="73" name="Rectangle 4"/>
            <p:cNvSpPr>
              <a:spLocks noChangeArrowheads="1"/>
            </p:cNvSpPr>
            <p:nvPr/>
          </p:nvSpPr>
          <p:spPr bwMode="auto">
            <a:xfrm>
              <a:off x="6215063" y="4857750"/>
              <a:ext cx="1214437" cy="6111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 dirty="0">
                  <a:latin typeface="Trebuchet MS" pitchFamily="34" charset="0"/>
                </a:rPr>
                <a:t>Analysis Request</a:t>
              </a:r>
              <a:endParaRPr lang="en-US" sz="1100" dirty="0">
                <a:latin typeface="Trebuchet MS" pitchFamily="34" charset="0"/>
              </a:endParaRPr>
            </a:p>
          </p:txBody>
        </p:sp>
        <p:cxnSp>
          <p:nvCxnSpPr>
            <p:cNvPr id="77" name="Elbow Connector 76"/>
            <p:cNvCxnSpPr>
              <a:stCxn id="72" idx="3"/>
              <a:endCxn id="73" idx="1"/>
            </p:cNvCxnSpPr>
            <p:nvPr/>
          </p:nvCxnSpPr>
          <p:spPr>
            <a:xfrm>
              <a:off x="5286375" y="5162550"/>
              <a:ext cx="928688" cy="1588"/>
            </a:xfrm>
            <a:prstGeom prst="bentConnector3">
              <a:avLst>
                <a:gd name="adj1" fmla="val 50000"/>
              </a:avLst>
            </a:prstGeom>
            <a:ln w="38100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Elbow Connector 78"/>
            <p:cNvCxnSpPr>
              <a:stCxn id="73" idx="2"/>
              <a:endCxn id="52" idx="0"/>
            </p:cNvCxnSpPr>
            <p:nvPr/>
          </p:nvCxnSpPr>
          <p:spPr>
            <a:xfrm rot="5400000">
              <a:off x="6600826" y="5689600"/>
              <a:ext cx="442912" cy="1587"/>
            </a:xfrm>
            <a:prstGeom prst="bentConnector3">
              <a:avLst>
                <a:gd name="adj1" fmla="val 50000"/>
              </a:avLst>
            </a:prstGeom>
            <a:ln w="38100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Elbow Connector 84"/>
            <p:cNvCxnSpPr>
              <a:stCxn id="49" idx="3"/>
              <a:endCxn id="72" idx="1"/>
            </p:cNvCxnSpPr>
            <p:nvPr/>
          </p:nvCxnSpPr>
          <p:spPr>
            <a:xfrm>
              <a:off x="1857375" y="5162550"/>
              <a:ext cx="2214563" cy="1588"/>
            </a:xfrm>
            <a:prstGeom prst="bentConnector3">
              <a:avLst>
                <a:gd name="adj1" fmla="val 50000"/>
              </a:avLst>
            </a:prstGeom>
            <a:ln w="38100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Elbow Connector 89"/>
            <p:cNvCxnSpPr>
              <a:stCxn id="8" idx="1"/>
              <a:endCxn id="5" idx="1"/>
            </p:cNvCxnSpPr>
            <p:nvPr/>
          </p:nvCxnSpPr>
          <p:spPr>
            <a:xfrm rot="10800000">
              <a:off x="642938" y="1922463"/>
              <a:ext cx="1587" cy="2038350"/>
            </a:xfrm>
            <a:prstGeom prst="bentConnector3">
              <a:avLst>
                <a:gd name="adj1" fmla="val 27286973"/>
              </a:avLst>
            </a:prstGeom>
            <a:ln w="38100">
              <a:solidFill>
                <a:schemeClr val="accent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177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 smtClean="0"/>
              <a:t>Meta-Data</a:t>
            </a:r>
          </a:p>
          <a:p>
            <a:r>
              <a:rPr lang="en-ZA" dirty="0" smtClean="0"/>
              <a:t>Searches</a:t>
            </a:r>
          </a:p>
          <a:p>
            <a:r>
              <a:rPr lang="en-ZA" dirty="0" smtClean="0"/>
              <a:t>Themes</a:t>
            </a:r>
          </a:p>
          <a:p>
            <a:r>
              <a:rPr lang="en-ZA" dirty="0" smtClean="0"/>
              <a:t>Maps</a:t>
            </a:r>
          </a:p>
          <a:p>
            <a:r>
              <a:rPr lang="en-ZA" dirty="0" smtClean="0"/>
              <a:t>Services</a:t>
            </a:r>
            <a:endParaRPr lang="en-ZA" dirty="0"/>
          </a:p>
        </p:txBody>
      </p:sp>
      <p:sp>
        <p:nvSpPr>
          <p:cNvPr id="21506" name="Title 3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ZA" dirty="0" smtClean="0"/>
              <a:t>Walk-Through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2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ZA" smtClean="0"/>
              <a:t>Main Functions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45713605"/>
              </p:ext>
            </p:extLst>
          </p:nvPr>
        </p:nvGraphicFramePr>
        <p:xfrm>
          <a:off x="476545" y="198884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ZA" dirty="0" smtClean="0"/>
              <a:t>CSAG</a:t>
            </a:r>
          </a:p>
          <a:p>
            <a:r>
              <a:rPr lang="en-ZA" dirty="0" smtClean="0"/>
              <a:t>BGIS</a:t>
            </a:r>
          </a:p>
          <a:p>
            <a:r>
              <a:rPr lang="en-ZA" dirty="0" smtClean="0"/>
              <a:t>TIP</a:t>
            </a:r>
          </a:p>
          <a:p>
            <a:endParaRPr lang="en-ZA" dirty="0"/>
          </a:p>
          <a:p>
            <a:r>
              <a:rPr lang="en-ZA" dirty="0" smtClean="0"/>
              <a:t>External Sources</a:t>
            </a:r>
            <a:endParaRPr lang="en-ZA" dirty="0"/>
          </a:p>
        </p:txBody>
      </p:sp>
      <p:sp>
        <p:nvSpPr>
          <p:cNvPr id="24578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ZA" smtClean="0"/>
              <a:t>Data Status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ZA" dirty="0" smtClean="0"/>
              <a:t>State of Meta-Data</a:t>
            </a:r>
          </a:p>
        </p:txBody>
      </p:sp>
      <p:pic>
        <p:nvPicPr>
          <p:cNvPr id="1024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0" y="1628801"/>
            <a:ext cx="8784000" cy="4993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151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ZA" smtClean="0"/>
              <a:t>State of Meta-Data (2)</a:t>
            </a:r>
          </a:p>
        </p:txBody>
      </p:sp>
      <p:pic>
        <p:nvPicPr>
          <p:cNvPr id="1126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"/>
          <a:stretch>
            <a:fillRect/>
          </a:stretch>
        </p:blipFill>
        <p:spPr bwMode="auto">
          <a:xfrm>
            <a:off x="161510" y="1628801"/>
            <a:ext cx="8784000" cy="5019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883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ZA" smtClean="0"/>
              <a:t>State of Meta-Data (3)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0" y="136372"/>
            <a:ext cx="8784000" cy="6668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54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en-ZA" dirty="0" smtClean="0"/>
              <a:t>Meta-Data and Data Management Strategy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73100" y="1790160"/>
            <a:ext cx="7715250" cy="4609170"/>
            <a:chOff x="673100" y="1052736"/>
            <a:chExt cx="7715250" cy="5113114"/>
          </a:xfrm>
        </p:grpSpPr>
        <p:sp>
          <p:nvSpPr>
            <p:cNvPr id="4" name="Rectangle 3"/>
            <p:cNvSpPr/>
            <p:nvPr/>
          </p:nvSpPr>
          <p:spPr>
            <a:xfrm>
              <a:off x="673100" y="2022475"/>
              <a:ext cx="1571625" cy="928688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Obtain Meta-Data (M)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73100" y="3594100"/>
              <a:ext cx="1571625" cy="928688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Automate Meta-Data</a:t>
              </a:r>
            </a:p>
          </p:txBody>
        </p:sp>
        <p:cxnSp>
          <p:nvCxnSpPr>
            <p:cNvPr id="7" name="Elbow Connector 6"/>
            <p:cNvCxnSpPr>
              <a:stCxn id="4" idx="2"/>
              <a:endCxn id="5" idx="0"/>
            </p:cNvCxnSpPr>
            <p:nvPr/>
          </p:nvCxnSpPr>
          <p:spPr>
            <a:xfrm rot="5400000">
              <a:off x="1138238" y="3271838"/>
              <a:ext cx="642937" cy="1587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673100" y="5237163"/>
              <a:ext cx="1571625" cy="928687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Optimise and Improve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Meta-Data</a:t>
              </a:r>
            </a:p>
          </p:txBody>
        </p:sp>
        <p:cxnSp>
          <p:nvCxnSpPr>
            <p:cNvPr id="10" name="Elbow Connector 9"/>
            <p:cNvCxnSpPr>
              <a:stCxn id="5" idx="2"/>
              <a:endCxn id="8" idx="0"/>
            </p:cNvCxnSpPr>
            <p:nvPr/>
          </p:nvCxnSpPr>
          <p:spPr>
            <a:xfrm rot="5400000">
              <a:off x="1102519" y="4879182"/>
              <a:ext cx="714375" cy="1587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3673475" y="2879725"/>
              <a:ext cx="1571625" cy="928688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Meta-Data Catalogues</a:t>
              </a:r>
            </a:p>
          </p:txBody>
        </p:sp>
        <p:cxnSp>
          <p:nvCxnSpPr>
            <p:cNvPr id="13" name="Elbow Connector 12"/>
            <p:cNvCxnSpPr>
              <a:stCxn id="4" idx="3"/>
              <a:endCxn id="11" idx="1"/>
            </p:cNvCxnSpPr>
            <p:nvPr/>
          </p:nvCxnSpPr>
          <p:spPr>
            <a:xfrm>
              <a:off x="2244725" y="2486025"/>
              <a:ext cx="1428750" cy="85725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" name="Elbow Connector 14"/>
            <p:cNvCxnSpPr>
              <a:stCxn id="5" idx="3"/>
              <a:endCxn id="11" idx="1"/>
            </p:cNvCxnSpPr>
            <p:nvPr/>
          </p:nvCxnSpPr>
          <p:spPr>
            <a:xfrm flipV="1">
              <a:off x="2244725" y="3343275"/>
              <a:ext cx="1428750" cy="714375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" name="Elbow Connector 16"/>
            <p:cNvCxnSpPr>
              <a:stCxn id="8" idx="3"/>
              <a:endCxn id="11" idx="1"/>
            </p:cNvCxnSpPr>
            <p:nvPr/>
          </p:nvCxnSpPr>
          <p:spPr>
            <a:xfrm flipV="1">
              <a:off x="2244725" y="3343275"/>
              <a:ext cx="1428750" cy="235743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3673475" y="4379913"/>
              <a:ext cx="1571625" cy="92868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Assess Data Risks</a:t>
              </a:r>
            </a:p>
          </p:txBody>
        </p:sp>
        <p:cxnSp>
          <p:nvCxnSpPr>
            <p:cNvPr id="29" name="Elbow Connector 28"/>
            <p:cNvCxnSpPr>
              <a:stCxn id="11" idx="2"/>
              <a:endCxn id="27" idx="0"/>
            </p:cNvCxnSpPr>
            <p:nvPr/>
          </p:nvCxnSpPr>
          <p:spPr>
            <a:xfrm rot="5400000">
              <a:off x="4174332" y="4093369"/>
              <a:ext cx="571500" cy="1587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6816725" y="2022475"/>
              <a:ext cx="1571625" cy="928688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Obtain Data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816725" y="3594100"/>
              <a:ext cx="1571625" cy="928688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Standardise Formats and Structures</a:t>
              </a:r>
            </a:p>
          </p:txBody>
        </p:sp>
        <p:cxnSp>
          <p:nvCxnSpPr>
            <p:cNvPr id="32" name="Elbow Connector 31"/>
            <p:cNvCxnSpPr>
              <a:stCxn id="30" idx="2"/>
              <a:endCxn id="31" idx="0"/>
            </p:cNvCxnSpPr>
            <p:nvPr/>
          </p:nvCxnSpPr>
          <p:spPr>
            <a:xfrm rot="5400000">
              <a:off x="7281863" y="3271838"/>
              <a:ext cx="642937" cy="1587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6816725" y="5237163"/>
              <a:ext cx="1571625" cy="928687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Transfer to Archive</a:t>
              </a:r>
            </a:p>
          </p:txBody>
        </p:sp>
        <p:cxnSp>
          <p:nvCxnSpPr>
            <p:cNvPr id="34" name="Elbow Connector 33"/>
            <p:cNvCxnSpPr>
              <a:stCxn id="31" idx="2"/>
              <a:endCxn id="33" idx="0"/>
            </p:cNvCxnSpPr>
            <p:nvPr/>
          </p:nvCxnSpPr>
          <p:spPr>
            <a:xfrm rot="5400000">
              <a:off x="7246144" y="4879182"/>
              <a:ext cx="714375" cy="1587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6" name="Elbow Connector 35"/>
            <p:cNvCxnSpPr>
              <a:stCxn id="27" idx="3"/>
              <a:endCxn id="30" idx="1"/>
            </p:cNvCxnSpPr>
            <p:nvPr/>
          </p:nvCxnSpPr>
          <p:spPr>
            <a:xfrm flipV="1">
              <a:off x="5245100" y="2486025"/>
              <a:ext cx="1571625" cy="235743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" name="Elbow Connector 5"/>
            <p:cNvCxnSpPr>
              <a:stCxn id="4" idx="0"/>
              <a:endCxn id="30" idx="0"/>
            </p:cNvCxnSpPr>
            <p:nvPr/>
          </p:nvCxnSpPr>
          <p:spPr>
            <a:xfrm rot="5400000" flipH="1" flipV="1">
              <a:off x="4530726" y="-1049338"/>
              <a:ext cx="12700" cy="6143625"/>
            </a:xfrm>
            <a:prstGeom prst="bentConnector3">
              <a:avLst>
                <a:gd name="adj1" fmla="val 3763638"/>
              </a:avLst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3707904" y="1052736"/>
              <a:ext cx="1512887" cy="1007889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 smtClean="0">
                  <a:solidFill>
                    <a:schemeClr val="bg1"/>
                  </a:solidFill>
                </a:rPr>
                <a:t>Pointers </a:t>
              </a:r>
              <a:r>
                <a:rPr lang="en-ZA" sz="1400" dirty="0">
                  <a:solidFill>
                    <a:schemeClr val="bg1"/>
                  </a:solidFill>
                </a:rPr>
                <a:t>to </a:t>
              </a:r>
              <a:r>
                <a:rPr lang="en-ZA" sz="1400" dirty="0" smtClean="0">
                  <a:solidFill>
                    <a:schemeClr val="bg1"/>
                  </a:solidFill>
                </a:rPr>
                <a:t>Services</a:t>
              </a:r>
              <a:endParaRPr lang="en-ZA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038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010400" y="2708920"/>
            <a:ext cx="1981200" cy="3780420"/>
          </a:xfrm>
        </p:spPr>
        <p:txBody>
          <a:bodyPr anchor="t">
            <a:normAutofit/>
          </a:bodyPr>
          <a:lstStyle/>
          <a:p>
            <a:pPr>
              <a:defRPr/>
            </a:pPr>
            <a:r>
              <a:rPr lang="en-ZA" dirty="0" smtClean="0"/>
              <a:t>Meta-Data Exchange</a:t>
            </a:r>
          </a:p>
          <a:p>
            <a:pPr>
              <a:defRPr/>
            </a:pPr>
            <a:endParaRPr lang="en-ZA" dirty="0" smtClean="0"/>
          </a:p>
          <a:p>
            <a:pPr>
              <a:defRPr/>
            </a:pPr>
            <a:r>
              <a:rPr lang="en-ZA" dirty="0" smtClean="0"/>
              <a:t>Meta-Data Acquisition</a:t>
            </a:r>
            <a:endParaRPr lang="en-ZA" dirty="0"/>
          </a:p>
          <a:p>
            <a:pPr>
              <a:defRPr/>
            </a:pPr>
            <a:endParaRPr lang="en-ZA" dirty="0" smtClean="0"/>
          </a:p>
          <a:p>
            <a:pPr>
              <a:defRPr/>
            </a:pPr>
            <a:r>
              <a:rPr lang="en-ZA" dirty="0" smtClean="0"/>
              <a:t>Platform Collaboration</a:t>
            </a:r>
          </a:p>
          <a:p>
            <a:pPr>
              <a:defRPr/>
            </a:pPr>
            <a:endParaRPr lang="en-ZA" dirty="0"/>
          </a:p>
          <a:p>
            <a:pPr>
              <a:defRPr/>
            </a:pPr>
            <a:endParaRPr lang="en-ZA" dirty="0"/>
          </a:p>
        </p:txBody>
      </p:sp>
      <p:sp>
        <p:nvSpPr>
          <p:cNvPr id="29698" name="Title 3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ZA" dirty="0" smtClean="0"/>
              <a:t>Discussion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ZA" sz="2400" dirty="0"/>
              <a:t>The shared platform and the NSIF software share a common origin, and have a similar approach to meta-data harvesting. </a:t>
            </a:r>
            <a:endParaRPr lang="en-ZA" sz="2400" dirty="0" smtClean="0"/>
          </a:p>
          <a:p>
            <a:pPr lvl="1"/>
            <a:endParaRPr lang="en-ZA" sz="2400" dirty="0" smtClean="0"/>
          </a:p>
          <a:p>
            <a:pPr lvl="1"/>
            <a:r>
              <a:rPr lang="en-ZA" sz="2400" dirty="0" smtClean="0"/>
              <a:t>Exchange </a:t>
            </a:r>
            <a:r>
              <a:rPr lang="en-ZA" sz="2400" dirty="0"/>
              <a:t>and synchronisation of meta-data need to be tested and </a:t>
            </a:r>
            <a:r>
              <a:rPr lang="en-ZA" sz="2400" dirty="0" err="1"/>
              <a:t>operationalised</a:t>
            </a:r>
            <a:r>
              <a:rPr lang="en-ZA" sz="2400" dirty="0" smtClean="0"/>
              <a:t>.</a:t>
            </a:r>
          </a:p>
          <a:p>
            <a:pPr lvl="1"/>
            <a:endParaRPr lang="en-ZA" sz="2400" dirty="0"/>
          </a:p>
          <a:p>
            <a:pPr lvl="1"/>
            <a:r>
              <a:rPr lang="en-ZA" sz="2400" dirty="0"/>
              <a:t>The platform serves as a conduit for meta-data to the NSIF.</a:t>
            </a:r>
          </a:p>
          <a:p>
            <a:endParaRPr lang="en-Z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Meta-Data Exchange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901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ZA" sz="2400" dirty="0"/>
              <a:t>The shared platform, in each of its initiatives, have opportunity and instruction to engage with data providers in respect of meta-data acquisition and data archiving or hosting, where required. </a:t>
            </a:r>
            <a:endParaRPr lang="en-ZA" sz="2400" dirty="0" smtClean="0"/>
          </a:p>
          <a:p>
            <a:pPr lvl="1"/>
            <a:endParaRPr lang="en-ZA" sz="2400" dirty="0"/>
          </a:p>
          <a:p>
            <a:pPr lvl="1"/>
            <a:r>
              <a:rPr lang="en-ZA" sz="2400" dirty="0"/>
              <a:t>The overlaps and duplication from this, in relation to NSIF work programmes, need to be </a:t>
            </a:r>
            <a:r>
              <a:rPr lang="en-ZA" sz="2400" dirty="0" smtClean="0"/>
              <a:t>eliminated</a:t>
            </a:r>
            <a:r>
              <a:rPr lang="en-ZA" sz="2400" dirty="0"/>
              <a:t> </a:t>
            </a:r>
            <a:r>
              <a:rPr lang="en-ZA" sz="2400" dirty="0" smtClean="0"/>
              <a:t>– alignment of initiatives.</a:t>
            </a:r>
          </a:p>
          <a:p>
            <a:pPr lvl="1"/>
            <a:endParaRPr lang="en-ZA" sz="2400" dirty="0"/>
          </a:p>
          <a:p>
            <a:pPr lvl="1"/>
            <a:r>
              <a:rPr lang="en-ZA" sz="2400" dirty="0" smtClean="0"/>
              <a:t>Opportunities for shared benefits must be exploited.</a:t>
            </a:r>
            <a:endParaRPr lang="en-ZA" sz="2400" dirty="0"/>
          </a:p>
          <a:p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Meta-Data Acquisition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0324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en-ZA" sz="2600" dirty="0"/>
              <a:t>The shared platform and the NSIF share a common origin</a:t>
            </a:r>
            <a:r>
              <a:rPr lang="en-ZA" sz="2600" dirty="0" smtClean="0"/>
              <a:t>,</a:t>
            </a:r>
          </a:p>
          <a:p>
            <a:pPr lvl="1"/>
            <a:endParaRPr lang="en-ZA" sz="2600" dirty="0"/>
          </a:p>
          <a:p>
            <a:pPr lvl="1"/>
            <a:r>
              <a:rPr lang="en-ZA" sz="2600" dirty="0"/>
              <a:t>The shared platform has a well-defined and vibrant development programme, aligning the requirements of several stakeholders</a:t>
            </a:r>
            <a:r>
              <a:rPr lang="en-ZA" sz="2600" dirty="0" smtClean="0"/>
              <a:t>;</a:t>
            </a:r>
          </a:p>
          <a:p>
            <a:pPr lvl="1"/>
            <a:endParaRPr lang="en-ZA" sz="2600" dirty="0"/>
          </a:p>
          <a:p>
            <a:pPr lvl="1"/>
            <a:r>
              <a:rPr lang="en-ZA" sz="2600" dirty="0"/>
              <a:t>We foresee a ‘directed open source’ project in which the systems engineering functions are aligned and development priorities are set</a:t>
            </a:r>
            <a:r>
              <a:rPr lang="en-ZA" sz="2600" dirty="0" smtClean="0"/>
              <a:t>;</a:t>
            </a:r>
          </a:p>
          <a:p>
            <a:pPr lvl="1"/>
            <a:endParaRPr lang="en-ZA" sz="2600" dirty="0"/>
          </a:p>
          <a:p>
            <a:pPr lvl="1"/>
            <a:r>
              <a:rPr lang="en-ZA" sz="2600" dirty="0"/>
              <a:t>Agreement on standards </a:t>
            </a:r>
            <a:r>
              <a:rPr lang="en-ZA" sz="2600" dirty="0" smtClean="0"/>
              <a:t>will </a:t>
            </a:r>
            <a:r>
              <a:rPr lang="en-ZA" sz="2600" dirty="0"/>
              <a:t>lead to a growing pool of re-usable components</a:t>
            </a:r>
            <a:r>
              <a:rPr lang="en-ZA" sz="2600" dirty="0" smtClean="0"/>
              <a:t>;</a:t>
            </a:r>
          </a:p>
          <a:p>
            <a:pPr lvl="1"/>
            <a:endParaRPr lang="en-ZA" sz="2600" dirty="0"/>
          </a:p>
          <a:p>
            <a:pPr lvl="1"/>
            <a:r>
              <a:rPr lang="en-ZA" sz="2600" dirty="0"/>
              <a:t>Ideally, these components should be offered to GEOSS.</a:t>
            </a:r>
          </a:p>
          <a:p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JOINT PLATFORM DEVELOPMENT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9342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6036</TotalTime>
  <Words>674</Words>
  <Application>Microsoft Office PowerPoint</Application>
  <PresentationFormat>On-screen Show (4:3)</PresentationFormat>
  <Paragraphs>206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1_Custom Design</vt:lpstr>
      <vt:lpstr>Custom Design</vt:lpstr>
      <vt:lpstr>Grid</vt:lpstr>
      <vt:lpstr>SAEOS</vt:lpstr>
      <vt:lpstr>Scope of DISCUSSION</vt:lpstr>
      <vt:lpstr>Context and Concepts</vt:lpstr>
      <vt:lpstr>The Bigger Picture</vt:lpstr>
      <vt:lpstr>Broad Concept</vt:lpstr>
      <vt:lpstr>Mandates</vt:lpstr>
      <vt:lpstr>Software Platform</vt:lpstr>
      <vt:lpstr>Portals and Platform </vt:lpstr>
      <vt:lpstr>Main Use Cases Phase 1: DISCOVERY AND VISUALISATION</vt:lpstr>
      <vt:lpstr>MAIN USE CASES Phase 2: Mediation and Collation</vt:lpstr>
      <vt:lpstr>Platform Architecture: 2009-11</vt:lpstr>
      <vt:lpstr>Walk-Through</vt:lpstr>
      <vt:lpstr>Main Functions</vt:lpstr>
      <vt:lpstr>Data Status</vt:lpstr>
      <vt:lpstr>State of Meta-Data</vt:lpstr>
      <vt:lpstr>State of Meta-Data (2)</vt:lpstr>
      <vt:lpstr>State of Meta-Data (3)</vt:lpstr>
      <vt:lpstr>Meta-Data and Data Management Strategy</vt:lpstr>
      <vt:lpstr>Discussion</vt:lpstr>
      <vt:lpstr>Meta-Data Exchange</vt:lpstr>
      <vt:lpstr>Meta-Data Acquisition</vt:lpstr>
      <vt:lpstr>JOINT PLATFORM DEVELOPMENT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120</cp:revision>
  <dcterms:created xsi:type="dcterms:W3CDTF">2009-10-19T13:09:11Z</dcterms:created>
  <dcterms:modified xsi:type="dcterms:W3CDTF">2011-02-24T10:04:10Z</dcterms:modified>
</cp:coreProperties>
</file>