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64" r:id="rId4"/>
    <p:sldId id="265" r:id="rId5"/>
    <p:sldId id="270" r:id="rId6"/>
    <p:sldId id="271" r:id="rId7"/>
    <p:sldId id="276" r:id="rId8"/>
    <p:sldId id="272" r:id="rId9"/>
    <p:sldId id="273" r:id="rId10"/>
    <p:sldId id="274" r:id="rId11"/>
    <p:sldId id="275" r:id="rId12"/>
    <p:sldId id="257" r:id="rId13"/>
    <p:sldId id="258" r:id="rId14"/>
    <p:sldId id="259" r:id="rId15"/>
    <p:sldId id="260" r:id="rId16"/>
    <p:sldId id="261" r:id="rId17"/>
    <p:sldId id="268" r:id="rId18"/>
    <p:sldId id="269" r:id="rId19"/>
    <p:sldId id="266" r:id="rId20"/>
    <p:sldId id="262" r:id="rId21"/>
    <p:sldId id="267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779B5-97A7-4C55-BBF8-20BF979A1DA3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C1C99-388A-4214-9D6D-1EC0C834D8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588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C1C99-388A-4214-9D6D-1EC0C834D8C1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967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C1C99-388A-4214-9D6D-1EC0C834D8C1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9672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31A085-9A50-429F-B0FA-1766464DBAFF}" type="slidenum">
              <a:rPr lang="en-ZA" smtClean="0">
                <a:latin typeface="Calibri" pitchFamily="34" charset="0"/>
              </a:rPr>
              <a:pPr eaLnBrk="1" hangingPunct="1"/>
              <a:t>20</a:t>
            </a:fld>
            <a:endParaRPr lang="en-Z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883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67598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063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484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7144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8394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122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562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936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943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625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CB2BA-ABBA-43EA-ABD2-BB5FC00AFEE6}" type="datetimeFigureOut">
              <a:rPr lang="en-ZA" smtClean="0"/>
              <a:t>2011/08/27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75FE-E4DD-4F49-8C7A-A3E3E1DD5B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53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ZA" dirty="0" smtClean="0"/>
              <a:t>Infrastructure/ Platform Report Back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GEO </a:t>
            </a:r>
            <a:r>
              <a:rPr lang="en-ZA" dirty="0" err="1" smtClean="0"/>
              <a:t>Workplan</a:t>
            </a:r>
            <a:r>
              <a:rPr lang="en-ZA" dirty="0" smtClean="0"/>
              <a:t> Workshop</a:t>
            </a:r>
          </a:p>
          <a:p>
            <a:r>
              <a:rPr lang="en-ZA" dirty="0" smtClean="0"/>
              <a:t>23 August 2011</a:t>
            </a:r>
          </a:p>
          <a:p>
            <a:r>
              <a:rPr lang="en-ZA" dirty="0" smtClean="0"/>
              <a:t>Wim Hugo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200" y="569074"/>
            <a:ext cx="29527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/>
              <a:t>P</a:t>
            </a:r>
            <a:r>
              <a:rPr lang="en-ZA" dirty="0" smtClean="0"/>
              <a:t>hase 1: DISCOVERY AND VISUALISATION</a:t>
            </a:r>
          </a:p>
        </p:txBody>
      </p:sp>
      <p:pic>
        <p:nvPicPr>
          <p:cNvPr id="16387" name="Picture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95959"/>
              </a:clrFrom>
              <a:clrTo>
                <a:srgbClr val="59595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" t="2171" r="1643" b="7927"/>
          <a:stretch>
            <a:fillRect/>
          </a:stretch>
        </p:blipFill>
        <p:spPr bwMode="auto">
          <a:xfrm>
            <a:off x="0" y="1061633"/>
            <a:ext cx="8010475" cy="584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0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Phase 2: Mediation and Collation</a:t>
            </a:r>
            <a:endParaRPr lang="en-ZA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95959"/>
              </a:clrFrom>
              <a:clrTo>
                <a:srgbClr val="59595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2637"/>
          <a:stretch>
            <a:fillRect/>
          </a:stretch>
        </p:blipFill>
        <p:spPr bwMode="auto">
          <a:xfrm>
            <a:off x="0" y="976956"/>
            <a:ext cx="7812360" cy="590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1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Phase 3: AUTOMATED PROCESS CHAINING</a:t>
            </a:r>
            <a:endParaRPr lang="en-ZA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95959"/>
              </a:clrFrom>
              <a:clrTo>
                <a:srgbClr val="59595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2637"/>
          <a:stretch>
            <a:fillRect/>
          </a:stretch>
        </p:blipFill>
        <p:spPr bwMode="auto">
          <a:xfrm>
            <a:off x="0" y="1025980"/>
            <a:ext cx="7711331" cy="583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909311" y="2889237"/>
            <a:ext cx="771209" cy="720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4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1578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Discovery Tools</a:t>
            </a:r>
            <a:endParaRPr lang="en-ZA" dirty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5725"/>
            <a:ext cx="9144000" cy="550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17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Search Results</a:t>
            </a:r>
            <a:endParaRPr lang="en-ZA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5725"/>
            <a:ext cx="9144000" cy="550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0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Advanced Mapping Tools and Support</a:t>
            </a:r>
            <a:endParaRPr lang="en-ZA" dirty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366838"/>
            <a:ext cx="9156700" cy="551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9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Integrated with Portal Searches…</a:t>
            </a:r>
            <a:endParaRPr lang="en-ZA" dirty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3663"/>
            <a:ext cx="9144000" cy="550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73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Search Result Displayed</a:t>
            </a:r>
            <a:endParaRPr lang="en-ZA" dirty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5725"/>
            <a:ext cx="9144000" cy="550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76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… Collation…</a:t>
            </a:r>
            <a:endParaRPr lang="en-ZA" dirty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1350963"/>
            <a:ext cx="9151938" cy="550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5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.. And MEDIATION: Saved as a Web Context</a:t>
            </a:r>
            <a:endParaRPr lang="en-ZA" dirty="0"/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8900"/>
            <a:ext cx="913765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90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Physical Infrastructure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Multiple Virtual Servers</a:t>
            </a:r>
          </a:p>
          <a:p>
            <a:pPr algn="ctr"/>
            <a:r>
              <a:rPr lang="en-ZA" dirty="0" smtClean="0"/>
              <a:t>50TB immediate storage</a:t>
            </a:r>
          </a:p>
          <a:p>
            <a:pPr algn="ctr"/>
            <a:r>
              <a:rPr lang="en-ZA" dirty="0" smtClean="0"/>
              <a:t>Scalable to 1.2 PB</a:t>
            </a:r>
          </a:p>
          <a:p>
            <a:pPr algn="ctr"/>
            <a:r>
              <a:rPr lang="en-ZA" dirty="0" smtClean="0"/>
              <a:t>SANReN Access </a:t>
            </a:r>
            <a:r>
              <a:rPr lang="en-ZA" dirty="0" smtClean="0">
                <a:sym typeface="Wingdings" pitchFamily="2" charset="2"/>
              </a:rPr>
              <a:t>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442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Physical Infrastructure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3" name="Rectangle 2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5" name="Rectangular Callout 4"/>
          <p:cNvSpPr/>
          <p:nvPr/>
        </p:nvSpPr>
        <p:spPr>
          <a:xfrm>
            <a:off x="5148064" y="1484784"/>
            <a:ext cx="2088232" cy="1512168"/>
          </a:xfrm>
          <a:prstGeom prst="wedgeRectCallout">
            <a:avLst>
              <a:gd name="adj1" fmla="val -160442"/>
              <a:gd name="adj2" fmla="val 141742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Request a Server on Demand for Modelling or Hosting a Project/ Initiative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1448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Software Infrastructure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678157" y="2780928"/>
            <a:ext cx="7200800" cy="129614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Content Management, Security, and Publication Life Cycles</a:t>
            </a:r>
          </a:p>
          <a:p>
            <a:pPr algn="ctr"/>
            <a:r>
              <a:rPr lang="en-ZA" dirty="0" smtClean="0"/>
              <a:t>Meta-Data Management Capabilities</a:t>
            </a:r>
          </a:p>
          <a:p>
            <a:pPr algn="ctr"/>
            <a:r>
              <a:rPr lang="en-ZA" dirty="0" smtClean="0"/>
              <a:t>Data Archiving, Preservation, and Discovery Capabilities</a:t>
            </a:r>
          </a:p>
          <a:p>
            <a:pPr algn="ctr"/>
            <a:r>
              <a:rPr lang="en-ZA" dirty="0" smtClean="0"/>
              <a:t>Data Visualisation, Process Mediation, ….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2182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Software Infrastructure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678157" y="2780928"/>
            <a:ext cx="7200800" cy="129614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Service-Oriented Software Architecture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1835696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0" name="Rectangle 9"/>
          <p:cNvSpPr/>
          <p:nvPr/>
        </p:nvSpPr>
        <p:spPr>
          <a:xfrm>
            <a:off x="3203848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Spatial 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1" name="Rectangle 10"/>
          <p:cNvSpPr/>
          <p:nvPr/>
        </p:nvSpPr>
        <p:spPr>
          <a:xfrm>
            <a:off x="4580384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NetCDF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2" name="Rectangle 11"/>
          <p:cNvSpPr/>
          <p:nvPr/>
        </p:nvSpPr>
        <p:spPr>
          <a:xfrm>
            <a:off x="5956920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SensorWeb Data Sources</a:t>
            </a:r>
            <a:endParaRPr lang="en-ZA" sz="1600" dirty="0"/>
          </a:p>
        </p:txBody>
      </p:sp>
      <p:sp>
        <p:nvSpPr>
          <p:cNvPr id="14" name="Rectangular Callout 13"/>
          <p:cNvSpPr/>
          <p:nvPr/>
        </p:nvSpPr>
        <p:spPr>
          <a:xfrm>
            <a:off x="5292079" y="1196752"/>
            <a:ext cx="3586877" cy="1440160"/>
          </a:xfrm>
          <a:prstGeom prst="wedgeRectCallout">
            <a:avLst>
              <a:gd name="adj1" fmla="val -82763"/>
              <a:gd name="adj2" fmla="val 69464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 sz="1600" dirty="0" smtClean="0"/>
          </a:p>
          <a:p>
            <a:pPr algn="ctr"/>
            <a:r>
              <a:rPr lang="en-ZA" sz="1600" dirty="0" smtClean="0"/>
              <a:t>Use as required, with 2 mandatory requirements:</a:t>
            </a:r>
          </a:p>
          <a:p>
            <a:pPr marL="342900" indent="-342900" algn="ctr">
              <a:buAutoNum type="arabicParenBoth"/>
            </a:pPr>
            <a:r>
              <a:rPr lang="en-ZA" sz="1600" dirty="0" smtClean="0"/>
              <a:t>Standards-compliant meta-data repository with CSW services</a:t>
            </a:r>
          </a:p>
          <a:p>
            <a:pPr marL="342900" indent="-342900" algn="ctr">
              <a:buAutoNum type="arabicParenBoth"/>
            </a:pPr>
            <a:r>
              <a:rPr lang="en-ZA" sz="1600" dirty="0" smtClean="0"/>
              <a:t>Standards-compliant data sources</a:t>
            </a:r>
          </a:p>
          <a:p>
            <a:pPr algn="ctr"/>
            <a:endParaRPr lang="en-ZA" sz="1600" dirty="0"/>
          </a:p>
        </p:txBody>
      </p:sp>
      <p:sp>
        <p:nvSpPr>
          <p:cNvPr id="15" name="Rectangle 14"/>
          <p:cNvSpPr/>
          <p:nvPr/>
        </p:nvSpPr>
        <p:spPr>
          <a:xfrm>
            <a:off x="3249328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594740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5940152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…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660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Direct Support for Distributed Operation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678157" y="2780928"/>
            <a:ext cx="7200800" cy="129614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Service-Oriented Software Architecture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1835696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0" name="Rectangle 9"/>
          <p:cNvSpPr/>
          <p:nvPr/>
        </p:nvSpPr>
        <p:spPr>
          <a:xfrm>
            <a:off x="3203848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Spatial 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1" name="Rectangle 10"/>
          <p:cNvSpPr/>
          <p:nvPr/>
        </p:nvSpPr>
        <p:spPr>
          <a:xfrm>
            <a:off x="4580384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NetCDF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2" name="Rectangle 11"/>
          <p:cNvSpPr/>
          <p:nvPr/>
        </p:nvSpPr>
        <p:spPr>
          <a:xfrm>
            <a:off x="5956920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SensorWeb Data Sources</a:t>
            </a:r>
            <a:endParaRPr lang="en-ZA" sz="1600" dirty="0"/>
          </a:p>
        </p:txBody>
      </p:sp>
      <p:sp>
        <p:nvSpPr>
          <p:cNvPr id="14" name="Rectangular Callout 13"/>
          <p:cNvSpPr/>
          <p:nvPr/>
        </p:nvSpPr>
        <p:spPr>
          <a:xfrm>
            <a:off x="5292079" y="728700"/>
            <a:ext cx="3586877" cy="1908212"/>
          </a:xfrm>
          <a:prstGeom prst="wedgeRectCallout">
            <a:avLst>
              <a:gd name="adj1" fmla="val -127661"/>
              <a:gd name="adj2" fmla="val 17253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Any standards-compliant meta-data store can be harvested.</a:t>
            </a:r>
          </a:p>
          <a:p>
            <a:pPr algn="ctr"/>
            <a:endParaRPr lang="en-ZA" sz="1600" dirty="0"/>
          </a:p>
          <a:p>
            <a:pPr algn="ctr"/>
            <a:r>
              <a:rPr lang="en-ZA" sz="1600" dirty="0" smtClean="0"/>
              <a:t>Standards compliant data:</a:t>
            </a:r>
          </a:p>
          <a:p>
            <a:pPr marL="342900" indent="-342900" algn="ctr">
              <a:buAutoNum type="arabicPeriod"/>
            </a:pPr>
            <a:r>
              <a:rPr lang="en-ZA" sz="1600" dirty="0" smtClean="0"/>
              <a:t>Distributed  visualisation</a:t>
            </a:r>
          </a:p>
          <a:p>
            <a:pPr marL="342900" indent="-342900" algn="ctr">
              <a:buAutoNum type="arabicPeriod"/>
            </a:pPr>
            <a:r>
              <a:rPr lang="en-ZA" sz="1600" dirty="0" smtClean="0"/>
              <a:t>Distributed  analysis and processing</a:t>
            </a:r>
          </a:p>
          <a:p>
            <a:pPr marL="342900" indent="-342900" algn="ctr">
              <a:buAutoNum type="arabicPeriod"/>
            </a:pPr>
            <a:endParaRPr lang="en-ZA" sz="1600" dirty="0"/>
          </a:p>
        </p:txBody>
      </p:sp>
      <p:sp>
        <p:nvSpPr>
          <p:cNvPr id="15" name="Rectangle 14"/>
          <p:cNvSpPr/>
          <p:nvPr/>
        </p:nvSpPr>
        <p:spPr>
          <a:xfrm>
            <a:off x="3249328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594740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5940152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…</a:t>
            </a:r>
            <a:endParaRPr lang="en-ZA" dirty="0"/>
          </a:p>
        </p:txBody>
      </p:sp>
      <p:sp>
        <p:nvSpPr>
          <p:cNvPr id="22" name="Rectangle 21"/>
          <p:cNvSpPr/>
          <p:nvPr/>
        </p:nvSpPr>
        <p:spPr>
          <a:xfrm>
            <a:off x="251520" y="5805264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Compliant Data Repositories</a:t>
            </a:r>
            <a:endParaRPr lang="en-ZA" sz="1600" dirty="0"/>
          </a:p>
        </p:txBody>
      </p:sp>
      <p:cxnSp>
        <p:nvCxnSpPr>
          <p:cNvPr id="4" name="Elbow Connector 3"/>
          <p:cNvCxnSpPr>
            <a:endCxn id="22" idx="0"/>
          </p:cNvCxnSpPr>
          <p:nvPr/>
        </p:nvCxnSpPr>
        <p:spPr>
          <a:xfrm rot="5400000">
            <a:off x="143508" y="3501008"/>
            <a:ext cx="3024336" cy="1584176"/>
          </a:xfrm>
          <a:prstGeom prst="bentConnector3">
            <a:avLst>
              <a:gd name="adj1" fmla="val -3122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67598" y="2996952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8" name="Rectangle 17"/>
          <p:cNvSpPr/>
          <p:nvPr/>
        </p:nvSpPr>
        <p:spPr>
          <a:xfrm>
            <a:off x="251520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Repositories</a:t>
            </a:r>
            <a:endParaRPr lang="en-ZA" sz="1600" dirty="0"/>
          </a:p>
        </p:txBody>
      </p:sp>
      <p:sp>
        <p:nvSpPr>
          <p:cNvPr id="21" name="Rectangle 20"/>
          <p:cNvSpPr/>
          <p:nvPr/>
        </p:nvSpPr>
        <p:spPr>
          <a:xfrm>
            <a:off x="367598" y="4449098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20" name="Rectangle 19"/>
          <p:cNvSpPr/>
          <p:nvPr/>
        </p:nvSpPr>
        <p:spPr>
          <a:xfrm>
            <a:off x="251520" y="4581128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7675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Governance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678157" y="2780928"/>
            <a:ext cx="7200800" cy="129614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Service-Oriented Software Architecture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1835696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0" name="Rectangle 9"/>
          <p:cNvSpPr/>
          <p:nvPr/>
        </p:nvSpPr>
        <p:spPr>
          <a:xfrm>
            <a:off x="3203848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Spatial 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1" name="Rectangle 10"/>
          <p:cNvSpPr/>
          <p:nvPr/>
        </p:nvSpPr>
        <p:spPr>
          <a:xfrm>
            <a:off x="4580384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NetCDF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2" name="Rectangle 11"/>
          <p:cNvSpPr/>
          <p:nvPr/>
        </p:nvSpPr>
        <p:spPr>
          <a:xfrm>
            <a:off x="5956920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SensorWeb Data Sources</a:t>
            </a:r>
            <a:endParaRPr lang="en-ZA" sz="1600" dirty="0"/>
          </a:p>
        </p:txBody>
      </p:sp>
      <p:sp>
        <p:nvSpPr>
          <p:cNvPr id="15" name="Rectangle 14"/>
          <p:cNvSpPr/>
          <p:nvPr/>
        </p:nvSpPr>
        <p:spPr>
          <a:xfrm>
            <a:off x="3249328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594740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5940152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…</a:t>
            </a:r>
            <a:endParaRPr lang="en-ZA" dirty="0"/>
          </a:p>
        </p:txBody>
      </p:sp>
      <p:sp>
        <p:nvSpPr>
          <p:cNvPr id="23" name="Rectangle 22"/>
          <p:cNvSpPr/>
          <p:nvPr/>
        </p:nvSpPr>
        <p:spPr>
          <a:xfrm>
            <a:off x="1692840" y="5561856"/>
            <a:ext cx="7200800" cy="129614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Governance</a:t>
            </a:r>
          </a:p>
          <a:p>
            <a:pPr algn="ctr"/>
            <a:r>
              <a:rPr lang="en-ZA" dirty="0" smtClean="0"/>
              <a:t>Technical</a:t>
            </a:r>
          </a:p>
          <a:p>
            <a:pPr algn="ctr"/>
            <a:r>
              <a:rPr lang="en-ZA" dirty="0" smtClean="0"/>
              <a:t>Institutional</a:t>
            </a:r>
          </a:p>
          <a:p>
            <a:pPr algn="ctr"/>
            <a:r>
              <a:rPr lang="en-ZA" dirty="0" smtClean="0"/>
              <a:t>Financial</a:t>
            </a:r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1835696" y="5948959"/>
            <a:ext cx="1224136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Guidance</a:t>
            </a:r>
            <a:endParaRPr lang="en-ZA" dirty="0"/>
          </a:p>
        </p:txBody>
      </p:sp>
      <p:sp>
        <p:nvSpPr>
          <p:cNvPr id="25" name="Rectangle 24"/>
          <p:cNvSpPr/>
          <p:nvPr/>
        </p:nvSpPr>
        <p:spPr>
          <a:xfrm>
            <a:off x="251520" y="5948959"/>
            <a:ext cx="1224136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TDR &amp;</a:t>
            </a:r>
          </a:p>
          <a:p>
            <a:pPr algn="ctr"/>
            <a:r>
              <a:rPr lang="en-ZA" dirty="0" smtClean="0"/>
              <a:t>WDS</a:t>
            </a:r>
            <a:endParaRPr lang="en-ZA" dirty="0"/>
          </a:p>
        </p:txBody>
      </p:sp>
      <p:sp>
        <p:nvSpPr>
          <p:cNvPr id="26" name="Rectangular Callout 25"/>
          <p:cNvSpPr/>
          <p:nvPr/>
        </p:nvSpPr>
        <p:spPr>
          <a:xfrm>
            <a:off x="229039" y="908720"/>
            <a:ext cx="3586877" cy="1600718"/>
          </a:xfrm>
          <a:prstGeom prst="wedgeRectCallout">
            <a:avLst>
              <a:gd name="adj1" fmla="val 79707"/>
              <a:gd name="adj2" fmla="val 56412"/>
            </a:avLst>
          </a:prstGeom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SAGEO</a:t>
            </a:r>
          </a:p>
          <a:p>
            <a:pPr algn="ctr"/>
            <a:endParaRPr lang="en-ZA" sz="1600" dirty="0"/>
          </a:p>
          <a:p>
            <a:pPr algn="ctr"/>
            <a:r>
              <a:rPr lang="en-ZA" sz="1600" dirty="0" smtClean="0"/>
              <a:t>Risk and Vulnerability Atlas</a:t>
            </a:r>
          </a:p>
          <a:p>
            <a:pPr algn="ctr"/>
            <a:endParaRPr lang="en-ZA" sz="1600" dirty="0"/>
          </a:p>
          <a:p>
            <a:pPr algn="ctr"/>
            <a:r>
              <a:rPr lang="en-ZA" sz="1600" dirty="0" smtClean="0"/>
              <a:t>SAEOS Architecture C.O.P.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31903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4221088"/>
            <a:ext cx="7200800" cy="129614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Hardware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VLDB and Improved User-Directed Tools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678157" y="2780928"/>
            <a:ext cx="7200800" cy="129614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smtClean="0"/>
              <a:t>Service-Oriented Software Architecture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1835696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1835696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Meta-Data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0" name="Rectangle 9"/>
          <p:cNvSpPr/>
          <p:nvPr/>
        </p:nvSpPr>
        <p:spPr>
          <a:xfrm>
            <a:off x="3203848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Spatial Data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1" name="Rectangle 10"/>
          <p:cNvSpPr/>
          <p:nvPr/>
        </p:nvSpPr>
        <p:spPr>
          <a:xfrm>
            <a:off x="4580384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NetCDF</a:t>
            </a:r>
          </a:p>
          <a:p>
            <a:pPr algn="ctr"/>
            <a:r>
              <a:rPr lang="en-ZA" sz="1600" dirty="0" smtClean="0"/>
              <a:t>Repository</a:t>
            </a:r>
            <a:endParaRPr lang="en-ZA" sz="1600" dirty="0"/>
          </a:p>
        </p:txBody>
      </p:sp>
      <p:sp>
        <p:nvSpPr>
          <p:cNvPr id="12" name="Rectangle 11"/>
          <p:cNvSpPr/>
          <p:nvPr/>
        </p:nvSpPr>
        <p:spPr>
          <a:xfrm>
            <a:off x="5956920" y="3140968"/>
            <a:ext cx="1224136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 SensorWeb Data Sources</a:t>
            </a:r>
            <a:endParaRPr lang="en-ZA" sz="1600" dirty="0"/>
          </a:p>
        </p:txBody>
      </p:sp>
      <p:sp>
        <p:nvSpPr>
          <p:cNvPr id="15" name="Rectangle 14"/>
          <p:cNvSpPr/>
          <p:nvPr/>
        </p:nvSpPr>
        <p:spPr>
          <a:xfrm>
            <a:off x="3249328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594740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Virtual Server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5940152" y="4509120"/>
            <a:ext cx="1224136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…</a:t>
            </a:r>
            <a:endParaRPr lang="en-ZA" dirty="0"/>
          </a:p>
        </p:txBody>
      </p:sp>
      <p:sp>
        <p:nvSpPr>
          <p:cNvPr id="23" name="Rectangle 22"/>
          <p:cNvSpPr/>
          <p:nvPr/>
        </p:nvSpPr>
        <p:spPr>
          <a:xfrm>
            <a:off x="1692840" y="5561856"/>
            <a:ext cx="7200800" cy="129614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Governance</a:t>
            </a:r>
          </a:p>
          <a:p>
            <a:pPr algn="ctr"/>
            <a:r>
              <a:rPr lang="en-ZA" dirty="0" smtClean="0"/>
              <a:t>Technical</a:t>
            </a:r>
          </a:p>
          <a:p>
            <a:pPr algn="ctr"/>
            <a:r>
              <a:rPr lang="en-ZA" dirty="0" smtClean="0"/>
              <a:t>Institutional</a:t>
            </a:r>
          </a:p>
          <a:p>
            <a:pPr algn="ctr"/>
            <a:r>
              <a:rPr lang="en-ZA" dirty="0" smtClean="0"/>
              <a:t>Financial</a:t>
            </a:r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1835696" y="5948959"/>
            <a:ext cx="1224136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Guidance</a:t>
            </a:r>
            <a:endParaRPr lang="en-ZA" dirty="0"/>
          </a:p>
        </p:txBody>
      </p:sp>
      <p:sp>
        <p:nvSpPr>
          <p:cNvPr id="19" name="Rectangle 18"/>
          <p:cNvSpPr/>
          <p:nvPr/>
        </p:nvSpPr>
        <p:spPr>
          <a:xfrm>
            <a:off x="1664240" y="1340768"/>
            <a:ext cx="7200800" cy="129614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ZA" dirty="0" err="1" smtClean="0"/>
              <a:t>Meso</a:t>
            </a:r>
            <a:r>
              <a:rPr lang="en-ZA" dirty="0" smtClean="0"/>
              <a:t>-Database</a:t>
            </a:r>
            <a:endParaRPr lang="en-ZA" dirty="0"/>
          </a:p>
        </p:txBody>
      </p:sp>
      <p:sp>
        <p:nvSpPr>
          <p:cNvPr id="20" name="Rectangle 19"/>
          <p:cNvSpPr/>
          <p:nvPr/>
        </p:nvSpPr>
        <p:spPr>
          <a:xfrm>
            <a:off x="1835696" y="1700808"/>
            <a:ext cx="1224136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Statistics</a:t>
            </a:r>
            <a:endParaRPr lang="en-ZA" sz="1600" dirty="0"/>
          </a:p>
        </p:txBody>
      </p:sp>
      <p:sp>
        <p:nvSpPr>
          <p:cNvPr id="21" name="Rectangle 20"/>
          <p:cNvSpPr/>
          <p:nvPr/>
        </p:nvSpPr>
        <p:spPr>
          <a:xfrm>
            <a:off x="3203848" y="1690054"/>
            <a:ext cx="1224136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Quality</a:t>
            </a:r>
            <a:endParaRPr lang="en-ZA" sz="1600" dirty="0"/>
          </a:p>
        </p:txBody>
      </p:sp>
      <p:sp>
        <p:nvSpPr>
          <p:cNvPr id="22" name="Rectangle 21"/>
          <p:cNvSpPr/>
          <p:nvPr/>
        </p:nvSpPr>
        <p:spPr>
          <a:xfrm>
            <a:off x="4572000" y="1661883"/>
            <a:ext cx="1224136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 smtClean="0"/>
              <a:t>Overviews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410917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4732540" y="692696"/>
            <a:ext cx="1999700" cy="561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400" dirty="0" smtClean="0">
                <a:solidFill>
                  <a:schemeClr val="tx1"/>
                </a:solidFill>
              </a:rPr>
              <a:t>Standardised Catalogue Services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692696"/>
            <a:ext cx="2163739" cy="2750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400" dirty="0" smtClean="0">
                <a:solidFill>
                  <a:schemeClr val="tx1"/>
                </a:solidFill>
              </a:rPr>
              <a:t>Distributed Web Folders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00292" y="692696"/>
            <a:ext cx="2143716" cy="561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400" dirty="0" smtClean="0">
                <a:solidFill>
                  <a:schemeClr val="tx1"/>
                </a:solidFill>
              </a:rPr>
              <a:t>Standardised Data Services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713" y="5711734"/>
            <a:ext cx="2162404" cy="5975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ZA" sz="1400" dirty="0" smtClean="0">
                <a:solidFill>
                  <a:schemeClr val="tx1"/>
                </a:solidFill>
              </a:rPr>
              <a:t>SHP, TIFF, etc.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3623502"/>
            <a:ext cx="2163739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400" dirty="0" smtClean="0">
                <a:solidFill>
                  <a:schemeClr val="tx1"/>
                </a:solidFill>
              </a:rPr>
              <a:t>Relational Spatial DB - OGC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0" algn="l"/>
              </a:tabLst>
            </a:pPr>
            <a:r>
              <a:rPr lang="en-ZA" dirty="0" smtClean="0"/>
              <a:t>Updated </a:t>
            </a:r>
            <a:r>
              <a:rPr lang="en-ZA" i="1" dirty="0" smtClean="0"/>
              <a:t>Distributed </a:t>
            </a:r>
            <a:r>
              <a:rPr lang="en-ZA" dirty="0" smtClean="0"/>
              <a:t>Standards Architecture</a:t>
            </a:r>
            <a:endParaRPr lang="en-ZA" dirty="0"/>
          </a:p>
        </p:txBody>
      </p:sp>
      <p:sp>
        <p:nvSpPr>
          <p:cNvPr id="3" name="Rectangle 2"/>
          <p:cNvSpPr/>
          <p:nvPr/>
        </p:nvSpPr>
        <p:spPr>
          <a:xfrm>
            <a:off x="554877" y="1340768"/>
            <a:ext cx="1368152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err="1" smtClean="0"/>
              <a:t>NetCDF</a:t>
            </a:r>
            <a:endParaRPr lang="en-ZA" dirty="0" smtClean="0"/>
          </a:p>
          <a:p>
            <a:pPr algn="ctr"/>
            <a:r>
              <a:rPr lang="en-ZA" i="1" dirty="0" err="1" smtClean="0"/>
              <a:t>n</a:t>
            </a:r>
            <a:r>
              <a:rPr lang="en-ZA" dirty="0" err="1" smtClean="0"/>
              <a:t>DTM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554877" y="3933056"/>
            <a:ext cx="1368152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O&amp;M Schema</a:t>
            </a:r>
          </a:p>
          <a:p>
            <a:pPr algn="ctr"/>
            <a:r>
              <a:rPr lang="en-ZA" dirty="0" smtClean="0"/>
              <a:t>3DTM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543881" y="4941168"/>
            <a:ext cx="1368152" cy="9468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Typical Spatial Data</a:t>
            </a:r>
          </a:p>
          <a:p>
            <a:pPr algn="ctr"/>
            <a:r>
              <a:rPr lang="en-ZA" dirty="0" smtClean="0"/>
              <a:t>2DM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539552" y="2420888"/>
            <a:ext cx="1368152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Other Objects</a:t>
            </a:r>
            <a:endParaRPr lang="en-ZA" dirty="0"/>
          </a:p>
        </p:txBody>
      </p:sp>
      <p:sp>
        <p:nvSpPr>
          <p:cNvPr id="10" name="Rectangle 9"/>
          <p:cNvSpPr/>
          <p:nvPr/>
        </p:nvSpPr>
        <p:spPr>
          <a:xfrm>
            <a:off x="2915816" y="1340768"/>
            <a:ext cx="1512168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err="1" smtClean="0"/>
              <a:t>OPeNDAP</a:t>
            </a:r>
            <a:endParaRPr lang="en-ZA" dirty="0" smtClean="0"/>
          </a:p>
          <a:p>
            <a:pPr algn="ctr"/>
            <a:r>
              <a:rPr lang="en-ZA" dirty="0" smtClean="0"/>
              <a:t>Server</a:t>
            </a:r>
            <a:endParaRPr lang="en-ZA" dirty="0"/>
          </a:p>
        </p:txBody>
      </p:sp>
      <p:sp>
        <p:nvSpPr>
          <p:cNvPr id="11" name="Rectangle 10"/>
          <p:cNvSpPr/>
          <p:nvPr/>
        </p:nvSpPr>
        <p:spPr>
          <a:xfrm>
            <a:off x="2915816" y="3933056"/>
            <a:ext cx="1512168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Sensor Observation Service</a:t>
            </a:r>
            <a:endParaRPr lang="en-ZA" dirty="0"/>
          </a:p>
        </p:txBody>
      </p:sp>
      <p:sp>
        <p:nvSpPr>
          <p:cNvPr id="12" name="Rectangle 11"/>
          <p:cNvSpPr/>
          <p:nvPr/>
        </p:nvSpPr>
        <p:spPr>
          <a:xfrm>
            <a:off x="2915816" y="4941168"/>
            <a:ext cx="1512168" cy="93610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OGC Map Services</a:t>
            </a:r>
            <a:endParaRPr lang="en-ZA" dirty="0"/>
          </a:p>
        </p:txBody>
      </p:sp>
      <p:cxnSp>
        <p:nvCxnSpPr>
          <p:cNvPr id="15" name="Straight Arrow Connector 14"/>
          <p:cNvCxnSpPr>
            <a:stCxn id="3" idx="3"/>
            <a:endCxn id="10" idx="1"/>
          </p:cNvCxnSpPr>
          <p:nvPr/>
        </p:nvCxnSpPr>
        <p:spPr>
          <a:xfrm>
            <a:off x="1923029" y="1772816"/>
            <a:ext cx="9927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940815" y="2420888"/>
            <a:ext cx="1512168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JSON/ Atom</a:t>
            </a:r>
          </a:p>
          <a:p>
            <a:pPr algn="ctr"/>
            <a:r>
              <a:rPr lang="en-ZA" dirty="0" smtClean="0"/>
              <a:t>RSS</a:t>
            </a:r>
          </a:p>
          <a:p>
            <a:pPr algn="ctr"/>
            <a:r>
              <a:rPr lang="en-ZA" dirty="0" smtClean="0"/>
              <a:t>RDF Services</a:t>
            </a:r>
            <a:endParaRPr lang="en-ZA" dirty="0"/>
          </a:p>
        </p:txBody>
      </p:sp>
      <p:sp>
        <p:nvSpPr>
          <p:cNvPr id="26" name="Rectangle 25"/>
          <p:cNvSpPr/>
          <p:nvPr/>
        </p:nvSpPr>
        <p:spPr>
          <a:xfrm>
            <a:off x="5004048" y="1340768"/>
            <a:ext cx="1296144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THREDDS</a:t>
            </a:r>
          </a:p>
          <a:p>
            <a:pPr algn="ctr"/>
            <a:r>
              <a:rPr lang="en-ZA" dirty="0" smtClean="0"/>
              <a:t>Server</a:t>
            </a:r>
            <a:endParaRPr lang="en-ZA" dirty="0"/>
          </a:p>
        </p:txBody>
      </p:sp>
      <p:cxnSp>
        <p:nvCxnSpPr>
          <p:cNvPr id="38" name="Straight Arrow Connector 37"/>
          <p:cNvCxnSpPr>
            <a:endCxn id="25" idx="1"/>
          </p:cNvCxnSpPr>
          <p:nvPr/>
        </p:nvCxnSpPr>
        <p:spPr>
          <a:xfrm flipV="1">
            <a:off x="1923029" y="2852936"/>
            <a:ext cx="1017786" cy="17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004048" y="2435269"/>
            <a:ext cx="1296144" cy="34527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OGC-CSW</a:t>
            </a:r>
          </a:p>
          <a:p>
            <a:pPr algn="ctr"/>
            <a:r>
              <a:rPr lang="en-ZA" dirty="0" smtClean="0"/>
              <a:t>OAI</a:t>
            </a:r>
            <a:endParaRPr lang="en-ZA" dirty="0"/>
          </a:p>
        </p:txBody>
      </p:sp>
      <p:cxnSp>
        <p:nvCxnSpPr>
          <p:cNvPr id="45" name="Elbow Connector 44"/>
          <p:cNvCxnSpPr>
            <a:stCxn id="3" idx="1"/>
          </p:cNvCxnSpPr>
          <p:nvPr/>
        </p:nvCxnSpPr>
        <p:spPr>
          <a:xfrm rot="10800000" flipH="1" flipV="1">
            <a:off x="554876" y="1772815"/>
            <a:ext cx="3117023" cy="4115217"/>
          </a:xfrm>
          <a:prstGeom prst="bentConnector4">
            <a:avLst>
              <a:gd name="adj1" fmla="val -14921"/>
              <a:gd name="adj2" fmla="val 115779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0" idx="3"/>
            <a:endCxn id="26" idx="1"/>
          </p:cNvCxnSpPr>
          <p:nvPr/>
        </p:nvCxnSpPr>
        <p:spPr>
          <a:xfrm>
            <a:off x="4427984" y="177281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3" idx="3"/>
          </p:cNvCxnSpPr>
          <p:nvPr/>
        </p:nvCxnSpPr>
        <p:spPr>
          <a:xfrm>
            <a:off x="4644008" y="3501008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6" idx="2"/>
          </p:cNvCxnSpPr>
          <p:nvPr/>
        </p:nvCxnSpPr>
        <p:spPr>
          <a:xfrm>
            <a:off x="5652120" y="22048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4" idx="3"/>
            <a:endCxn id="11" idx="1"/>
          </p:cNvCxnSpPr>
          <p:nvPr/>
        </p:nvCxnSpPr>
        <p:spPr>
          <a:xfrm>
            <a:off x="1923029" y="4365104"/>
            <a:ext cx="9927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" idx="3"/>
            <a:endCxn id="12" idx="1"/>
          </p:cNvCxnSpPr>
          <p:nvPr/>
        </p:nvCxnSpPr>
        <p:spPr>
          <a:xfrm flipV="1">
            <a:off x="1912033" y="5409220"/>
            <a:ext cx="1003783" cy="53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" idx="3"/>
          </p:cNvCxnSpPr>
          <p:nvPr/>
        </p:nvCxnSpPr>
        <p:spPr>
          <a:xfrm>
            <a:off x="1923029" y="4365104"/>
            <a:ext cx="992787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1907704" y="4595610"/>
            <a:ext cx="1008112" cy="813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6884640" y="694200"/>
            <a:ext cx="1999700" cy="561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400" dirty="0" smtClean="0">
                <a:solidFill>
                  <a:schemeClr val="tx1"/>
                </a:solidFill>
              </a:rPr>
              <a:t>User Interface Layer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236418" y="1340768"/>
            <a:ext cx="129614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Viewers</a:t>
            </a:r>
            <a:endParaRPr lang="en-ZA" dirty="0"/>
          </a:p>
        </p:txBody>
      </p:sp>
      <p:sp>
        <p:nvSpPr>
          <p:cNvPr id="83" name="Rectangle 82"/>
          <p:cNvSpPr/>
          <p:nvPr/>
        </p:nvSpPr>
        <p:spPr>
          <a:xfrm>
            <a:off x="7236418" y="2420888"/>
            <a:ext cx="129614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Mediators</a:t>
            </a:r>
            <a:endParaRPr lang="en-ZA" dirty="0"/>
          </a:p>
        </p:txBody>
      </p:sp>
      <p:sp>
        <p:nvSpPr>
          <p:cNvPr id="84" name="Rectangle 83"/>
          <p:cNvSpPr/>
          <p:nvPr/>
        </p:nvSpPr>
        <p:spPr>
          <a:xfrm>
            <a:off x="7236418" y="3502512"/>
            <a:ext cx="129614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Interfaces</a:t>
            </a:r>
            <a:endParaRPr lang="en-ZA" dirty="0"/>
          </a:p>
        </p:txBody>
      </p:sp>
      <p:sp>
        <p:nvSpPr>
          <p:cNvPr id="85" name="Rectangle 84"/>
          <p:cNvSpPr/>
          <p:nvPr/>
        </p:nvSpPr>
        <p:spPr>
          <a:xfrm>
            <a:off x="7236418" y="4550505"/>
            <a:ext cx="129614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Context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60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Portals and Platform </a:t>
            </a:r>
          </a:p>
        </p:txBody>
      </p:sp>
      <p:grpSp>
        <p:nvGrpSpPr>
          <p:cNvPr id="14339" name="Group 2"/>
          <p:cNvGrpSpPr>
            <a:grpSpLocks/>
          </p:cNvGrpSpPr>
          <p:nvPr/>
        </p:nvGrpSpPr>
        <p:grpSpPr bwMode="auto">
          <a:xfrm>
            <a:off x="237802" y="692696"/>
            <a:ext cx="8655373" cy="5832648"/>
            <a:chOff x="237802" y="908050"/>
            <a:chExt cx="8655373" cy="5705475"/>
          </a:xfrm>
        </p:grpSpPr>
        <p:sp>
          <p:nvSpPr>
            <p:cNvPr id="2" name="Rectangle 1"/>
            <p:cNvSpPr/>
            <p:nvPr/>
          </p:nvSpPr>
          <p:spPr>
            <a:xfrm>
              <a:off x="2533650" y="1519238"/>
              <a:ext cx="2160588" cy="433705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54650" y="1519238"/>
              <a:ext cx="3427413" cy="435768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sz="1400" dirty="0">
                <a:solidFill>
                  <a:schemeClr val="bg1"/>
                </a:solidFill>
              </a:endParaRPr>
            </a:p>
          </p:txBody>
        </p:sp>
        <p:sp>
          <p:nvSpPr>
            <p:cNvPr id="14344" name="TextBox 5"/>
            <p:cNvSpPr txBox="1">
              <a:spLocks noChangeArrowheads="1"/>
            </p:cNvSpPr>
            <p:nvPr/>
          </p:nvSpPr>
          <p:spPr bwMode="auto">
            <a:xfrm>
              <a:off x="7017130" y="908050"/>
              <a:ext cx="742191" cy="5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ZA" sz="1600">
                  <a:latin typeface="Calibri" pitchFamily="34" charset="0"/>
                </a:rPr>
                <a:t>Spatial</a:t>
              </a:r>
            </a:p>
            <a:p>
              <a:pPr algn="ctr" eaLnBrk="1" hangingPunct="1"/>
              <a:r>
                <a:rPr lang="en-ZA" sz="1600">
                  <a:latin typeface="Calibri" pitchFamily="34" charset="0"/>
                </a:rPr>
                <a:t>Data</a:t>
              </a:r>
            </a:p>
          </p:txBody>
        </p:sp>
        <p:sp>
          <p:nvSpPr>
            <p:cNvPr id="14345" name="TextBox 9"/>
            <p:cNvSpPr txBox="1">
              <a:spLocks noChangeArrowheads="1"/>
            </p:cNvSpPr>
            <p:nvPr/>
          </p:nvSpPr>
          <p:spPr bwMode="auto">
            <a:xfrm>
              <a:off x="8111892" y="908050"/>
              <a:ext cx="671980" cy="5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ZA" sz="1600">
                  <a:latin typeface="Calibri" pitchFamily="34" charset="0"/>
                </a:rPr>
                <a:t>Other</a:t>
              </a:r>
            </a:p>
            <a:p>
              <a:pPr algn="ctr" eaLnBrk="1" hangingPunct="1"/>
              <a:r>
                <a:rPr lang="en-ZA" sz="1600">
                  <a:latin typeface="Calibri" pitchFamily="34" charset="0"/>
                </a:rPr>
                <a:t>Data</a:t>
              </a:r>
            </a:p>
          </p:txBody>
        </p:sp>
        <p:sp>
          <p:nvSpPr>
            <p:cNvPr id="14346" name="TextBox 12"/>
            <p:cNvSpPr txBox="1">
              <a:spLocks noChangeArrowheads="1"/>
            </p:cNvSpPr>
            <p:nvPr/>
          </p:nvSpPr>
          <p:spPr bwMode="auto">
            <a:xfrm>
              <a:off x="5373400" y="908050"/>
              <a:ext cx="1549976" cy="5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ZA" sz="1600">
                  <a:latin typeface="Calibri" pitchFamily="34" charset="0"/>
                </a:rPr>
                <a:t>Documents </a:t>
              </a:r>
            </a:p>
            <a:p>
              <a:pPr algn="ctr" eaLnBrk="1" hangingPunct="1"/>
              <a:r>
                <a:rPr lang="en-ZA" sz="1600">
                  <a:latin typeface="Calibri" pitchFamily="34" charset="0"/>
                </a:rPr>
                <a:t>and Publications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84475" y="3968750"/>
              <a:ext cx="1630363" cy="760413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Meta-Data and Data Management Functions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84475" y="3071813"/>
              <a:ext cx="1630363" cy="7604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Content Visualisation and Presentation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84475" y="2205038"/>
              <a:ext cx="1630363" cy="7604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Data Analysis and Processing</a:t>
              </a:r>
            </a:p>
          </p:txBody>
        </p:sp>
        <p:sp>
          <p:nvSpPr>
            <p:cNvPr id="14350" name="TextBox 16"/>
            <p:cNvSpPr txBox="1">
              <a:spLocks noChangeArrowheads="1"/>
            </p:cNvSpPr>
            <p:nvPr/>
          </p:nvSpPr>
          <p:spPr bwMode="auto">
            <a:xfrm>
              <a:off x="2892654" y="908050"/>
              <a:ext cx="1377493" cy="5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ZA" sz="1600" dirty="0">
                  <a:latin typeface="Calibri" pitchFamily="34" charset="0"/>
                </a:rPr>
                <a:t>Main Platform</a:t>
              </a:r>
            </a:p>
            <a:p>
              <a:pPr algn="ctr" eaLnBrk="1" hangingPunct="1"/>
              <a:r>
                <a:rPr lang="en-ZA" sz="1600" dirty="0">
                  <a:latin typeface="Calibri" pitchFamily="34" charset="0"/>
                </a:rPr>
                <a:t>Services</a:t>
              </a:r>
            </a:p>
          </p:txBody>
        </p:sp>
        <p:sp>
          <p:nvSpPr>
            <p:cNvPr id="14351" name="TextBox 23"/>
            <p:cNvSpPr txBox="1">
              <a:spLocks noChangeArrowheads="1"/>
            </p:cNvSpPr>
            <p:nvPr/>
          </p:nvSpPr>
          <p:spPr bwMode="auto">
            <a:xfrm>
              <a:off x="237802" y="908050"/>
              <a:ext cx="1819922" cy="5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ZA" sz="1600">
                  <a:latin typeface="Calibri" pitchFamily="34" charset="0"/>
                </a:rPr>
                <a:t>Main  Stakeholders </a:t>
              </a:r>
            </a:p>
            <a:p>
              <a:pPr algn="ctr" eaLnBrk="1" hangingPunct="1"/>
              <a:r>
                <a:rPr lang="en-ZA" sz="1600">
                  <a:latin typeface="Calibri" pitchFamily="34" charset="0"/>
                </a:rPr>
                <a:t>and Initiatives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8925" y="2260600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SAEOS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Portal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8925" y="5984875"/>
              <a:ext cx="1660525" cy="62865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NSIF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8925" y="1519238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b="1" dirty="0">
                  <a:solidFill>
                    <a:schemeClr val="bg1"/>
                  </a:solidFill>
                </a:rPr>
                <a:t>SAEON  </a:t>
              </a:r>
              <a:endParaRPr lang="en-ZA" sz="1400" b="1" dirty="0" smtClean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b="1" dirty="0" smtClean="0">
                  <a:solidFill>
                    <a:schemeClr val="bg1"/>
                  </a:solidFill>
                </a:rPr>
                <a:t>Nodes </a:t>
              </a:r>
              <a:r>
                <a:rPr lang="en-ZA" sz="1400" b="1" dirty="0">
                  <a:solidFill>
                    <a:schemeClr val="bg1"/>
                  </a:solidFill>
                </a:rPr>
                <a:t>and Initiatives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88925" y="4486275"/>
              <a:ext cx="1660525" cy="627063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CSIR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88925" y="3744913"/>
              <a:ext cx="1660525" cy="62706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Risk and Vulnerability Atlas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88925" y="3001963"/>
              <a:ext cx="1660525" cy="6286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World Data Centre for BHH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88925" y="5248275"/>
              <a:ext cx="1660525" cy="62865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Limpopo </a:t>
              </a:r>
              <a:r>
                <a:rPr lang="en-ZA" sz="1400" dirty="0" err="1">
                  <a:solidFill>
                    <a:schemeClr val="bg1"/>
                  </a:solidFill>
                </a:rPr>
                <a:t>GeoEconomic</a:t>
              </a:r>
              <a:r>
                <a:rPr lang="en-ZA" sz="1400" dirty="0">
                  <a:solidFill>
                    <a:schemeClr val="bg1"/>
                  </a:solidFill>
                </a:rPr>
                <a:t> Portal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54650" y="2260600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SAEOS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54650" y="3001963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WDC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842126" y="4486275"/>
              <a:ext cx="2039938" cy="627063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 smtClean="0">
                  <a:solidFill>
                    <a:schemeClr val="bg1"/>
                  </a:solidFill>
                </a:rPr>
                <a:t>CSIR</a:t>
              </a:r>
              <a:endParaRPr lang="en-ZA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54650" y="1519238"/>
              <a:ext cx="3427413" cy="6286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2000" b="1" dirty="0" smtClean="0">
                  <a:solidFill>
                    <a:schemeClr val="bg1"/>
                  </a:solidFill>
                </a:rPr>
                <a:t>   SAEON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454650" y="3744913"/>
              <a:ext cx="3438525" cy="62706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RAVA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42126" y="5968999"/>
              <a:ext cx="1123950" cy="628650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NSIF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842126" y="5237163"/>
              <a:ext cx="2039938" cy="628650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/>
                  </a:solidFill>
                </a:rPr>
                <a:t>LGEP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784475" y="4873625"/>
              <a:ext cx="1630363" cy="760413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Meta-Data and Data Services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2000250" y="1834119"/>
              <a:ext cx="547688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1985963" y="2575719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1985963" y="3315455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1985963" y="4057055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1985963" y="4800519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1985963" y="5542119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1985963" y="6283719"/>
              <a:ext cx="547687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2547938" y="5969000"/>
              <a:ext cx="2160587" cy="62547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400" dirty="0">
                  <a:solidFill>
                    <a:schemeClr val="bg1"/>
                  </a:solidFill>
                </a:rPr>
                <a:t>NSIF Portal</a:t>
              </a:r>
            </a:p>
          </p:txBody>
        </p:sp>
        <p:cxnSp>
          <p:nvCxnSpPr>
            <p:cNvPr id="54" name="Straight Arrow Connector 53"/>
            <p:cNvCxnSpPr>
              <a:stCxn id="2" idx="3"/>
              <a:endCxn id="39" idx="1"/>
            </p:cNvCxnSpPr>
            <p:nvPr/>
          </p:nvCxnSpPr>
          <p:spPr>
            <a:xfrm>
              <a:off x="4694238" y="3688118"/>
              <a:ext cx="760412" cy="1118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endCxn id="35" idx="1"/>
            </p:cNvCxnSpPr>
            <p:nvPr/>
          </p:nvCxnSpPr>
          <p:spPr>
            <a:xfrm flipV="1">
              <a:off x="4708525" y="6283324"/>
              <a:ext cx="2133601" cy="1530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0" name="Straight Connector 59"/>
          <p:cNvCxnSpPr/>
          <p:nvPr/>
        </p:nvCxnSpPr>
        <p:spPr>
          <a:xfrm>
            <a:off x="6804248" y="1196752"/>
            <a:ext cx="0" cy="48291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7988" y="1196752"/>
            <a:ext cx="0" cy="484505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6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Initiatives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BioEnergy Atlas</a:t>
            </a:r>
          </a:p>
          <a:p>
            <a:r>
              <a:rPr lang="en-ZA" dirty="0" smtClean="0"/>
              <a:t>SAGHOS</a:t>
            </a:r>
          </a:p>
          <a:p>
            <a:r>
              <a:rPr lang="en-ZA" dirty="0" smtClean="0"/>
              <a:t>OceanSAfrica</a:t>
            </a:r>
          </a:p>
          <a:p>
            <a:r>
              <a:rPr lang="en-ZA" dirty="0" smtClean="0"/>
              <a:t>SensorWeb/ Meraka</a:t>
            </a:r>
          </a:p>
          <a:p>
            <a:r>
              <a:rPr lang="en-ZA" dirty="0" smtClean="0"/>
              <a:t>ACCESS</a:t>
            </a:r>
          </a:p>
          <a:p>
            <a:endParaRPr lang="en-ZA" dirty="0"/>
          </a:p>
          <a:p>
            <a:r>
              <a:rPr lang="en-ZA" dirty="0" smtClean="0"/>
              <a:t>WRC</a:t>
            </a:r>
          </a:p>
          <a:p>
            <a:r>
              <a:rPr lang="en-ZA" dirty="0" smtClean="0"/>
              <a:t>Department of Water Affairs</a:t>
            </a:r>
          </a:p>
          <a:p>
            <a:endParaRPr lang="en-ZA" dirty="0"/>
          </a:p>
          <a:p>
            <a:r>
              <a:rPr lang="en-ZA" dirty="0" smtClean="0"/>
              <a:t>Capacity Building</a:t>
            </a:r>
          </a:p>
          <a:p>
            <a:pPr lvl="1"/>
            <a:r>
              <a:rPr lang="en-ZA" dirty="0" smtClean="0"/>
              <a:t>Strategy Workshops?</a:t>
            </a:r>
          </a:p>
          <a:p>
            <a:pPr lvl="1"/>
            <a:r>
              <a:rPr lang="en-ZA" dirty="0" smtClean="0"/>
              <a:t>Technical Workshops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89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Liaisons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World Data System and ICSU</a:t>
            </a:r>
          </a:p>
          <a:p>
            <a:endParaRPr lang="en-ZA" dirty="0"/>
          </a:p>
          <a:p>
            <a:r>
              <a:rPr lang="en-ZA" dirty="0" smtClean="0"/>
              <a:t>JRC</a:t>
            </a:r>
          </a:p>
          <a:p>
            <a:endParaRPr lang="en-ZA" dirty="0"/>
          </a:p>
          <a:p>
            <a:r>
              <a:rPr lang="en-ZA" dirty="0" smtClean="0"/>
              <a:t>GEO BON</a:t>
            </a:r>
          </a:p>
          <a:p>
            <a:endParaRPr lang="en-ZA" dirty="0"/>
          </a:p>
          <a:p>
            <a:r>
              <a:rPr lang="en-ZA" dirty="0" smtClean="0"/>
              <a:t>CSI</a:t>
            </a:r>
          </a:p>
          <a:p>
            <a:endParaRPr lang="en-ZA" dirty="0"/>
          </a:p>
          <a:p>
            <a:r>
              <a:rPr lang="en-ZA" dirty="0" smtClean="0"/>
              <a:t>Eye on Earth (UNEP)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6890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Invitations and Requests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en-ZA" dirty="0" smtClean="0"/>
              <a:t>Air Quality Related (PM, Ozone, </a:t>
            </a:r>
            <a:r>
              <a:rPr lang="en-ZA" dirty="0" err="1" smtClean="0"/>
              <a:t>Nx</a:t>
            </a:r>
            <a:r>
              <a:rPr lang="en-ZA" dirty="0" smtClean="0"/>
              <a:t>, CO2)</a:t>
            </a:r>
          </a:p>
          <a:p>
            <a:endParaRPr lang="en-ZA" dirty="0"/>
          </a:p>
          <a:p>
            <a:r>
              <a:rPr lang="en-ZA" dirty="0" smtClean="0"/>
              <a:t>Health Related</a:t>
            </a:r>
          </a:p>
          <a:p>
            <a:pPr lvl="1"/>
            <a:r>
              <a:rPr lang="en-ZA" dirty="0" smtClean="0"/>
              <a:t>Malaria</a:t>
            </a:r>
          </a:p>
          <a:p>
            <a:pPr lvl="1"/>
            <a:r>
              <a:rPr lang="en-ZA" dirty="0" smtClean="0"/>
              <a:t>Rift Valley Fever</a:t>
            </a:r>
          </a:p>
          <a:p>
            <a:pPr lvl="1"/>
            <a:r>
              <a:rPr lang="en-ZA" dirty="0" smtClean="0"/>
              <a:t>Meningitis</a:t>
            </a:r>
          </a:p>
          <a:p>
            <a:endParaRPr lang="en-ZA" dirty="0"/>
          </a:p>
          <a:p>
            <a:r>
              <a:rPr lang="en-ZA" dirty="0" smtClean="0"/>
              <a:t>Please contact us and engage!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66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Notes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Gluster</a:t>
            </a:r>
            <a:r>
              <a:rPr lang="en-ZA" dirty="0" smtClean="0"/>
              <a:t> </a:t>
            </a:r>
            <a:r>
              <a:rPr lang="en-ZA" dirty="0" smtClean="0"/>
              <a:t>file systems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633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38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506</Words>
  <Application>Microsoft Office PowerPoint</Application>
  <PresentationFormat>On-screen Show (4:3)</PresentationFormat>
  <Paragraphs>223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Infrastructure/ Platform Report Back</vt:lpstr>
      <vt:lpstr>Phase 1: DISCOVERY AND VISUALISATION</vt:lpstr>
      <vt:lpstr>Phase 2: Mediation and Collation</vt:lpstr>
      <vt:lpstr>Phase 3: AUTOMATED PROCESS CHAINING</vt:lpstr>
      <vt:lpstr>Discovery Tools</vt:lpstr>
      <vt:lpstr>Search Results</vt:lpstr>
      <vt:lpstr>Advanced Mapping Tools and Support</vt:lpstr>
      <vt:lpstr>Integrated with Portal Searches…</vt:lpstr>
      <vt:lpstr>Search Result Displayed</vt:lpstr>
      <vt:lpstr>… Collation…</vt:lpstr>
      <vt:lpstr>.. And MEDIATION: Saved as a Web Context</vt:lpstr>
      <vt:lpstr>Physical Infrastructure</vt:lpstr>
      <vt:lpstr>Physical Infrastructure</vt:lpstr>
      <vt:lpstr>Software Infrastructure</vt:lpstr>
      <vt:lpstr>Software Infrastructure</vt:lpstr>
      <vt:lpstr>Direct Support for Distributed Operation</vt:lpstr>
      <vt:lpstr>Governance</vt:lpstr>
      <vt:lpstr>VLDB and Improved User-Directed Tools</vt:lpstr>
      <vt:lpstr>Updated Distributed Standards Architecture</vt:lpstr>
      <vt:lpstr>Portals and Platform </vt:lpstr>
      <vt:lpstr>Initiatives</vt:lpstr>
      <vt:lpstr>Liaisons</vt:lpstr>
      <vt:lpstr>Invitations and Requests</vt:lpstr>
      <vt:lpstr>Notes</vt:lpstr>
      <vt:lpstr>PowerPoint Presentation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Infrastructure/ Platform</dc:title>
  <dc:creator>WimHugo</dc:creator>
  <cp:lastModifiedBy>WimHugo</cp:lastModifiedBy>
  <cp:revision>21</cp:revision>
  <dcterms:created xsi:type="dcterms:W3CDTF">2011-08-23T07:27:28Z</dcterms:created>
  <dcterms:modified xsi:type="dcterms:W3CDTF">2011-08-27T10:49:01Z</dcterms:modified>
</cp:coreProperties>
</file>