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6" r:id="rId4"/>
    <p:sldId id="277" r:id="rId5"/>
    <p:sldId id="278" r:id="rId6"/>
    <p:sldId id="257" r:id="rId7"/>
    <p:sldId id="258" r:id="rId8"/>
    <p:sldId id="259" r:id="rId9"/>
    <p:sldId id="261" r:id="rId10"/>
    <p:sldId id="280" r:id="rId11"/>
    <p:sldId id="272" r:id="rId12"/>
    <p:sldId id="263" r:id="rId13"/>
    <p:sldId id="264" r:id="rId14"/>
    <p:sldId id="265" r:id="rId15"/>
    <p:sldId id="266" r:id="rId16"/>
    <p:sldId id="273" r:id="rId17"/>
    <p:sldId id="262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>
        <p:scale>
          <a:sx n="60" d="100"/>
          <a:sy n="60" d="100"/>
        </p:scale>
        <p:origin x="-151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35C6-4F84-4FDC-B18D-F49077BD7262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6CFEC-65D5-4C74-9D0E-E67AB56C0D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02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31A085-9A50-429F-B0FA-1766464DBAFF}" type="slidenum">
              <a:rPr lang="en-ZA" smtClean="0">
                <a:latin typeface="Calibri" pitchFamily="34" charset="0"/>
              </a:rPr>
              <a:pPr eaLnBrk="1" hangingPunct="1"/>
              <a:t>2</a:t>
            </a:fld>
            <a:endParaRPr lang="en-Z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934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753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313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977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329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874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718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779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33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480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335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9206-3AEC-4B61-9EBB-2DB59726F081}" type="datetimeFigureOut">
              <a:rPr lang="en-ZA" smtClean="0"/>
              <a:t>2012/03/04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22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SAEON Data Portal</a:t>
            </a:r>
            <a:br>
              <a:rPr lang="en-ZA" dirty="0" smtClean="0"/>
            </a:br>
            <a:r>
              <a:rPr lang="en-ZA" dirty="0" smtClean="0"/>
              <a:t>Quick Walkthrough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3 June 2011</a:t>
            </a:r>
          </a:p>
          <a:p>
            <a:r>
              <a:rPr lang="en-ZA" sz="2400" dirty="0" smtClean="0"/>
              <a:t>W Hugo</a:t>
            </a:r>
          </a:p>
          <a:p>
            <a:r>
              <a:rPr lang="en-ZA" sz="2400" dirty="0" smtClean="0"/>
              <a:t>G342.4.0.1 SDP Overview</a:t>
            </a:r>
            <a:endParaRPr lang="en-Z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10" y="5425777"/>
            <a:ext cx="29527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8397" cy="64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Typical Search Result</a:t>
            </a:r>
            <a:endParaRPr lang="en-ZA" dirty="0"/>
          </a:p>
        </p:txBody>
      </p:sp>
      <p:sp>
        <p:nvSpPr>
          <p:cNvPr id="4" name="Rectangular Callout 3"/>
          <p:cNvSpPr/>
          <p:nvPr/>
        </p:nvSpPr>
        <p:spPr>
          <a:xfrm>
            <a:off x="251520" y="1916832"/>
            <a:ext cx="1296144" cy="864096"/>
          </a:xfrm>
          <a:prstGeom prst="wedgeRectCallout">
            <a:avLst>
              <a:gd name="adj1" fmla="val 116051"/>
              <a:gd name="adj2" fmla="val 56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Results are returned</a:t>
            </a:r>
            <a:endParaRPr lang="en-ZA" sz="1600" dirty="0"/>
          </a:p>
        </p:txBody>
      </p:sp>
      <p:sp>
        <p:nvSpPr>
          <p:cNvPr id="5" name="Rectangular Callout 4"/>
          <p:cNvSpPr/>
          <p:nvPr/>
        </p:nvSpPr>
        <p:spPr>
          <a:xfrm>
            <a:off x="7816842" y="3393021"/>
            <a:ext cx="1296144" cy="864096"/>
          </a:xfrm>
          <a:prstGeom prst="wedgeRectCallout">
            <a:avLst>
              <a:gd name="adj1" fmla="val -89511"/>
              <a:gd name="adj2" fmla="val 926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Approximate</a:t>
            </a:r>
          </a:p>
          <a:p>
            <a:pPr algn="ctr"/>
            <a:r>
              <a:rPr lang="en-ZA" sz="1600" dirty="0" smtClean="0"/>
              <a:t>Location</a:t>
            </a:r>
            <a:endParaRPr lang="en-ZA" sz="1600" dirty="0"/>
          </a:p>
        </p:txBody>
      </p:sp>
      <p:sp>
        <p:nvSpPr>
          <p:cNvPr id="6" name="Rectangular Callout 5"/>
          <p:cNvSpPr/>
          <p:nvPr/>
        </p:nvSpPr>
        <p:spPr>
          <a:xfrm>
            <a:off x="251520" y="5098277"/>
            <a:ext cx="1296144" cy="864096"/>
          </a:xfrm>
          <a:prstGeom prst="wedgeRectCallout">
            <a:avLst>
              <a:gd name="adj1" fmla="val 81993"/>
              <a:gd name="adj2" fmla="val -9707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err="1" smtClean="0"/>
              <a:t>Appilcable</a:t>
            </a:r>
            <a:r>
              <a:rPr lang="en-ZA" sz="1600" dirty="0" smtClean="0"/>
              <a:t> Meta-Data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104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Individual Meta-Data Record</a:t>
            </a:r>
            <a:endParaRPr lang="en-ZA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02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520" y="4293096"/>
            <a:ext cx="1296144" cy="864096"/>
          </a:xfrm>
          <a:prstGeom prst="wedgeRectCallout">
            <a:avLst>
              <a:gd name="adj1" fmla="val 116051"/>
              <a:gd name="adj2" fmla="val 56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Individual Meta-Data Record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7493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8397" cy="64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Meta-Data can have multiple links</a:t>
            </a:r>
            <a:endParaRPr lang="en-ZA" dirty="0"/>
          </a:p>
        </p:txBody>
      </p:sp>
      <p:sp>
        <p:nvSpPr>
          <p:cNvPr id="5" name="Rectangular Callout 4"/>
          <p:cNvSpPr/>
          <p:nvPr/>
        </p:nvSpPr>
        <p:spPr>
          <a:xfrm>
            <a:off x="251520" y="4293096"/>
            <a:ext cx="1440160" cy="864096"/>
          </a:xfrm>
          <a:prstGeom prst="wedgeRectCallout">
            <a:avLst>
              <a:gd name="adj1" fmla="val 135512"/>
              <a:gd name="adj2" fmla="val 116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Multiple Data Links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7239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Data Preview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7092280" y="1628800"/>
            <a:ext cx="1800200" cy="864096"/>
          </a:xfrm>
          <a:prstGeom prst="wedgeRectCallout">
            <a:avLst>
              <a:gd name="adj1" fmla="val -177087"/>
              <a:gd name="adj2" fmla="val 21309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Standardised Data can be previewed</a:t>
            </a:r>
            <a:endParaRPr lang="en-ZA" sz="1600" dirty="0"/>
          </a:p>
        </p:txBody>
      </p:sp>
      <p:sp>
        <p:nvSpPr>
          <p:cNvPr id="6" name="Rectangular Callout 5"/>
          <p:cNvSpPr/>
          <p:nvPr/>
        </p:nvSpPr>
        <p:spPr>
          <a:xfrm>
            <a:off x="7077683" y="4149080"/>
            <a:ext cx="1800200" cy="1368152"/>
          </a:xfrm>
          <a:prstGeom prst="wedgeRectCallout">
            <a:avLst>
              <a:gd name="adj1" fmla="val -304949"/>
              <a:gd name="adj2" fmla="val 607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It can also be downloaded in a variety of formats – depending on the type of resource.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0115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Potentially multiple data </a:t>
            </a:r>
            <a:r>
              <a:rPr lang="en-ZA" dirty="0" smtClean="0"/>
              <a:t>layers in </a:t>
            </a:r>
            <a:r>
              <a:rPr lang="en-ZA" dirty="0" smtClean="0"/>
              <a:t>the same service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66" y="607459"/>
            <a:ext cx="9166366" cy="62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7164288" y="1628800"/>
            <a:ext cx="1656184" cy="864096"/>
          </a:xfrm>
          <a:prstGeom prst="wedgeRectCallout">
            <a:avLst>
              <a:gd name="adj1" fmla="val -387680"/>
              <a:gd name="adj2" fmla="val 19302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Select alternative layer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413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Alternative data layer at same service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10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020272" y="1628800"/>
            <a:ext cx="1800200" cy="864096"/>
          </a:xfrm>
          <a:prstGeom prst="wedgeRectCallout">
            <a:avLst>
              <a:gd name="adj1" fmla="val -175871"/>
              <a:gd name="adj2" fmla="val 15105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FAO Forest Cover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219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Packaging automated data for display</a:t>
            </a:r>
            <a:endParaRPr lang="en-Z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56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55576" y="1412776"/>
            <a:ext cx="1800200" cy="864096"/>
          </a:xfrm>
          <a:prstGeom prst="wedgeRectCallout">
            <a:avLst>
              <a:gd name="adj1" fmla="val 99119"/>
              <a:gd name="adj2" fmla="val 1674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Composite map from distributed data sources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0898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Custodian Landing Page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26" y="61840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84449" y="5013176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Detailed Custodian Page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5140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Communities of Practice </a:t>
            </a:r>
            <a:endParaRPr lang="en-Z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520" y="4725144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Community Pages</a:t>
            </a:r>
            <a:endParaRPr lang="en-ZA" sz="1600" dirty="0"/>
          </a:p>
        </p:txBody>
      </p:sp>
      <p:sp>
        <p:nvSpPr>
          <p:cNvPr id="5" name="Rectangular Callout 4"/>
          <p:cNvSpPr/>
          <p:nvPr/>
        </p:nvSpPr>
        <p:spPr>
          <a:xfrm>
            <a:off x="220506" y="3716060"/>
            <a:ext cx="1296144" cy="864096"/>
          </a:xfrm>
          <a:prstGeom prst="wedgeRectCallout">
            <a:avLst>
              <a:gd name="adj1" fmla="val 102671"/>
              <a:gd name="adj2" fmla="val 944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Node Communities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5128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Communities manage their own content …</a:t>
            </a:r>
            <a:endParaRPr lang="en-Z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" y="622795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520" y="4725144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Community Content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0407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>Portals and Platform 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88925" y="1808435"/>
            <a:ext cx="8604250" cy="4860925"/>
            <a:chOff x="288925" y="908050"/>
            <a:chExt cx="8604250" cy="5705475"/>
          </a:xfrm>
        </p:grpSpPr>
        <p:sp>
          <p:nvSpPr>
            <p:cNvPr id="2" name="Rectangle 1"/>
            <p:cNvSpPr/>
            <p:nvPr/>
          </p:nvSpPr>
          <p:spPr>
            <a:xfrm>
              <a:off x="2533650" y="1519238"/>
              <a:ext cx="2160588" cy="43370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60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54650" y="1519238"/>
              <a:ext cx="3427413" cy="435768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4344" name="TextBox 5"/>
            <p:cNvSpPr txBox="1">
              <a:spLocks noChangeArrowheads="1"/>
            </p:cNvSpPr>
            <p:nvPr/>
          </p:nvSpPr>
          <p:spPr bwMode="auto">
            <a:xfrm>
              <a:off x="7050088" y="908050"/>
              <a:ext cx="6762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400">
                  <a:latin typeface="Calibri" pitchFamily="34" charset="0"/>
                </a:rPr>
                <a:t>Spatial</a:t>
              </a:r>
            </a:p>
            <a:p>
              <a:pPr algn="ctr" eaLnBrk="1" hangingPunct="1"/>
              <a:r>
                <a:rPr lang="en-ZA" sz="1400">
                  <a:latin typeface="Calibri" pitchFamily="34" charset="0"/>
                </a:rPr>
                <a:t>Data</a:t>
              </a:r>
            </a:p>
          </p:txBody>
        </p:sp>
        <p:sp>
          <p:nvSpPr>
            <p:cNvPr id="14345" name="TextBox 9"/>
            <p:cNvSpPr txBox="1">
              <a:spLocks noChangeArrowheads="1"/>
            </p:cNvSpPr>
            <p:nvPr/>
          </p:nvSpPr>
          <p:spPr bwMode="auto">
            <a:xfrm>
              <a:off x="8142288" y="908050"/>
              <a:ext cx="6111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400">
                  <a:latin typeface="Calibri" pitchFamily="34" charset="0"/>
                </a:rPr>
                <a:t>Other</a:t>
              </a:r>
            </a:p>
            <a:p>
              <a:pPr algn="ctr" eaLnBrk="1" hangingPunct="1"/>
              <a:r>
                <a:rPr lang="en-ZA" sz="1400">
                  <a:latin typeface="Calibri" pitchFamily="34" charset="0"/>
                </a:rPr>
                <a:t>Data</a:t>
              </a:r>
            </a:p>
          </p:txBody>
        </p:sp>
        <p:sp>
          <p:nvSpPr>
            <p:cNvPr id="14346" name="TextBox 12"/>
            <p:cNvSpPr txBox="1">
              <a:spLocks noChangeArrowheads="1"/>
            </p:cNvSpPr>
            <p:nvPr/>
          </p:nvSpPr>
          <p:spPr bwMode="auto">
            <a:xfrm>
              <a:off x="5454650" y="908050"/>
              <a:ext cx="1387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400">
                  <a:latin typeface="Calibri" pitchFamily="34" charset="0"/>
                </a:rPr>
                <a:t>Documents </a:t>
              </a:r>
            </a:p>
            <a:p>
              <a:pPr algn="ctr" eaLnBrk="1" hangingPunct="1"/>
              <a:r>
                <a:rPr lang="en-ZA" sz="1400">
                  <a:latin typeface="Calibri" pitchFamily="34" charset="0"/>
                </a:rPr>
                <a:t>and Publications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4475" y="3968750"/>
              <a:ext cx="1630363" cy="76041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Meta-Data and Data Management Functions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84475" y="3071813"/>
              <a:ext cx="1630363" cy="7604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Content Visualisation and Presentation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84475" y="2205038"/>
              <a:ext cx="1630363" cy="7604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Data Analysis and Processing</a:t>
              </a:r>
            </a:p>
          </p:txBody>
        </p:sp>
        <p:sp>
          <p:nvSpPr>
            <p:cNvPr id="14350" name="TextBox 16"/>
            <p:cNvSpPr txBox="1">
              <a:spLocks noChangeArrowheads="1"/>
            </p:cNvSpPr>
            <p:nvPr/>
          </p:nvSpPr>
          <p:spPr bwMode="auto">
            <a:xfrm>
              <a:off x="2965450" y="908050"/>
              <a:ext cx="1231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400">
                  <a:latin typeface="Calibri" pitchFamily="34" charset="0"/>
                </a:rPr>
                <a:t>Main Platform</a:t>
              </a:r>
            </a:p>
            <a:p>
              <a:pPr algn="ctr" eaLnBrk="1" hangingPunct="1"/>
              <a:r>
                <a:rPr lang="en-ZA" sz="1400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14351" name="TextBox 23"/>
            <p:cNvSpPr txBox="1">
              <a:spLocks noChangeArrowheads="1"/>
            </p:cNvSpPr>
            <p:nvPr/>
          </p:nvSpPr>
          <p:spPr bwMode="auto">
            <a:xfrm>
              <a:off x="338138" y="908050"/>
              <a:ext cx="16192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400">
                  <a:latin typeface="Calibri" pitchFamily="34" charset="0"/>
                </a:rPr>
                <a:t>Main  Stakeholders </a:t>
              </a:r>
            </a:p>
            <a:p>
              <a:pPr algn="ctr" eaLnBrk="1" hangingPunct="1"/>
              <a:r>
                <a:rPr lang="en-ZA" sz="1400">
                  <a:latin typeface="Calibri" pitchFamily="34" charset="0"/>
                </a:rPr>
                <a:t>and Initiatives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8925" y="2260600"/>
              <a:ext cx="1660525" cy="628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SAEOS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Portal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8925" y="5984875"/>
              <a:ext cx="1660525" cy="62865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NSIF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8925" y="1519238"/>
              <a:ext cx="1660525" cy="628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b="1" dirty="0">
                  <a:solidFill>
                    <a:schemeClr val="bg1"/>
                  </a:solidFill>
                </a:rPr>
                <a:t>SAEON  </a:t>
              </a:r>
              <a:endParaRPr lang="en-ZA" sz="1200" b="1" dirty="0" smtClean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b="1" dirty="0" smtClean="0">
                  <a:solidFill>
                    <a:schemeClr val="bg1"/>
                  </a:solidFill>
                </a:rPr>
                <a:t>Nodes </a:t>
              </a:r>
              <a:r>
                <a:rPr lang="en-ZA" sz="1200" b="1" dirty="0">
                  <a:solidFill>
                    <a:schemeClr val="bg1"/>
                  </a:solidFill>
                </a:rPr>
                <a:t>and Initiatives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8925" y="4486275"/>
              <a:ext cx="1660525" cy="627063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CSIR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8925" y="3744913"/>
              <a:ext cx="1660525" cy="62706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Risk and Vulnerability Atlas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8925" y="3001963"/>
              <a:ext cx="1660525" cy="628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World Data Centre for BHH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8925" y="5248275"/>
              <a:ext cx="1660525" cy="62865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 smtClean="0">
                  <a:solidFill>
                    <a:schemeClr val="bg1"/>
                  </a:solidFill>
                </a:rPr>
                <a:t>BioEnergy Atlas for South Africa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54650" y="2260600"/>
              <a:ext cx="3427413" cy="6286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SAEOS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4650" y="3001963"/>
              <a:ext cx="3427413" cy="6286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WDC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42126" y="4486275"/>
              <a:ext cx="2039938" cy="627063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 smtClean="0">
                  <a:solidFill>
                    <a:schemeClr val="bg1"/>
                  </a:solidFill>
                </a:rPr>
                <a:t>CSIR</a:t>
              </a:r>
              <a:endParaRPr lang="en-ZA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54650" y="1519238"/>
              <a:ext cx="3427413" cy="6286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b="1" dirty="0">
                  <a:solidFill>
                    <a:schemeClr val="bg1"/>
                  </a:solidFill>
                </a:rPr>
                <a:t>SAEON</a:t>
              </a:r>
              <a:endParaRPr lang="en-Z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54650" y="3744913"/>
              <a:ext cx="3438525" cy="62706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RAVA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42126" y="5968999"/>
              <a:ext cx="1123950" cy="62865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NSIF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54650" y="5237163"/>
              <a:ext cx="3427414" cy="62865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 smtClean="0">
                  <a:solidFill>
                    <a:schemeClr val="bg1"/>
                  </a:solidFill>
                </a:rPr>
                <a:t>BEA</a:t>
              </a:r>
              <a:endParaRPr lang="en-ZA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84475" y="4873625"/>
              <a:ext cx="1630363" cy="76041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Meta-Data and Data Services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2000250" y="1834119"/>
              <a:ext cx="54768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985963" y="25757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985963" y="3315455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985963" y="4057055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985963" y="48005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985963" y="55421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985963" y="62837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2547938" y="5969000"/>
              <a:ext cx="2160587" cy="6254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200" dirty="0">
                  <a:solidFill>
                    <a:schemeClr val="bg1"/>
                  </a:solidFill>
                </a:rPr>
                <a:t>NSIF Portal</a:t>
              </a:r>
            </a:p>
          </p:txBody>
        </p:sp>
        <p:cxnSp>
          <p:nvCxnSpPr>
            <p:cNvPr id="54" name="Straight Arrow Connector 53"/>
            <p:cNvCxnSpPr>
              <a:stCxn id="2" idx="3"/>
              <a:endCxn id="39" idx="1"/>
            </p:cNvCxnSpPr>
            <p:nvPr/>
          </p:nvCxnSpPr>
          <p:spPr>
            <a:xfrm>
              <a:off x="4694238" y="3688118"/>
              <a:ext cx="760412" cy="111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35" idx="1"/>
            </p:cNvCxnSpPr>
            <p:nvPr/>
          </p:nvCxnSpPr>
          <p:spPr>
            <a:xfrm flipV="1">
              <a:off x="4708525" y="6283324"/>
              <a:ext cx="2133601" cy="153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6804248" y="1808435"/>
            <a:ext cx="0" cy="48291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27988" y="1808435"/>
            <a:ext cx="0" cy="48450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8926" y="836711"/>
            <a:ext cx="860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Multiple portals share the same platform – hardware, software, and networking infrastructure  that provides meta-data based data and content management facilities.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14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… and embed tools or systems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2709"/>
            <a:ext cx="9144001" cy="623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79512" y="4725144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Community Tools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5698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Main Use Cases</a:t>
            </a:r>
            <a:br>
              <a:rPr lang="en-ZA" dirty="0" smtClean="0"/>
            </a:br>
            <a:r>
              <a:rPr lang="en-ZA" dirty="0" smtClean="0"/>
              <a:t>Phase 1: Discovery and Visualisation</a:t>
            </a: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2171" r="3139" b="7927"/>
          <a:stretch/>
        </p:blipFill>
        <p:spPr bwMode="auto">
          <a:xfrm>
            <a:off x="740979" y="1040111"/>
            <a:ext cx="7756636" cy="584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Main Use Cases</a:t>
            </a:r>
            <a:br>
              <a:rPr lang="en-ZA" dirty="0" smtClean="0"/>
            </a:br>
            <a:r>
              <a:rPr lang="en-ZA" dirty="0" smtClean="0"/>
              <a:t>Phase 2: Mediation and Collation</a:t>
            </a:r>
            <a:endParaRPr lang="en-ZA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637"/>
          <a:stretch>
            <a:fillRect/>
          </a:stretch>
        </p:blipFill>
        <p:spPr bwMode="auto">
          <a:xfrm>
            <a:off x="755576" y="991258"/>
            <a:ext cx="7757241" cy="586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0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MAIN USE CASES</a:t>
            </a:r>
            <a:br>
              <a:rPr lang="en-ZA" dirty="0" smtClean="0"/>
            </a:br>
            <a:r>
              <a:rPr lang="en-ZA" dirty="0" smtClean="0"/>
              <a:t>Phase 3: AUTOMATED PROCESS CHAINING</a:t>
            </a:r>
            <a:endParaRPr lang="en-ZA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637"/>
          <a:stretch>
            <a:fillRect/>
          </a:stretch>
        </p:blipFill>
        <p:spPr bwMode="auto">
          <a:xfrm>
            <a:off x="755576" y="1053364"/>
            <a:ext cx="7711331" cy="583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664887" y="2916621"/>
            <a:ext cx="771209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51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Landing Page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88674"/>
              <a:gd name="adj2" fmla="val 1556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Immediately Searchable </a:t>
            </a:r>
            <a:endParaRPr lang="en-ZA" sz="1600" dirty="0"/>
          </a:p>
        </p:txBody>
      </p:sp>
      <p:sp>
        <p:nvSpPr>
          <p:cNvPr id="7" name="Rectangular Callout 6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487742"/>
              <a:gd name="adj2" fmla="val 4038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Immediately Searchable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2369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12"/>
            <a:ext cx="9684568" cy="62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Search Page</a:t>
            </a:r>
            <a:endParaRPr lang="en-ZA" dirty="0"/>
          </a:p>
        </p:txBody>
      </p:sp>
      <p:sp>
        <p:nvSpPr>
          <p:cNvPr id="5" name="Rectangular Callout 4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133243"/>
              <a:gd name="adj2" fmla="val -8362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Simple and Advanced Searches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1762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785320" cy="632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Keyword (Simple) Search</a:t>
            </a:r>
            <a:endParaRPr lang="en-ZA" dirty="0"/>
          </a:p>
        </p:txBody>
      </p:sp>
      <p:sp>
        <p:nvSpPr>
          <p:cNvPr id="5" name="Rectangular Callout 4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89074"/>
              <a:gd name="adj2" fmla="val 25186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Search on Keyword</a:t>
            </a:r>
            <a:endParaRPr lang="en-ZA" sz="1600" dirty="0"/>
          </a:p>
        </p:txBody>
      </p:sp>
      <p:sp>
        <p:nvSpPr>
          <p:cNvPr id="6" name="Rectangular Callout 5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146242"/>
              <a:gd name="adj2" fmla="val -1185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Search on Keyword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867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908398" cy="64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Advanced Search</a:t>
            </a:r>
            <a:endParaRPr lang="en-ZA" dirty="0"/>
          </a:p>
        </p:txBody>
      </p:sp>
      <p:sp>
        <p:nvSpPr>
          <p:cNvPr id="5" name="Rectangular Callout 4"/>
          <p:cNvSpPr/>
          <p:nvPr/>
        </p:nvSpPr>
        <p:spPr>
          <a:xfrm>
            <a:off x="251520" y="3284984"/>
            <a:ext cx="1440160" cy="864096"/>
          </a:xfrm>
          <a:prstGeom prst="wedgeRectCallout">
            <a:avLst>
              <a:gd name="adj1" fmla="val 142448"/>
              <a:gd name="adj2" fmla="val -6984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Advanced Search Facility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397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240</Words>
  <Application>Microsoft Office PowerPoint</Application>
  <PresentationFormat>On-screen Show (4:3)</PresentationFormat>
  <Paragraphs>80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SAEON Data Portal Quick Walkthrough</vt:lpstr>
      <vt:lpstr>Portals and Platform </vt:lpstr>
      <vt:lpstr> Main Use Cases Phase 1: Discovery and Visualisation</vt:lpstr>
      <vt:lpstr> Main Use Cases Phase 2: Mediation and Collation</vt:lpstr>
      <vt:lpstr> MAIN USE CASES Phase 3: AUTOMATED PROCESS CHAINING</vt:lpstr>
      <vt:lpstr>Landing Page</vt:lpstr>
      <vt:lpstr>Search Page</vt:lpstr>
      <vt:lpstr>Keyword (Simple) Search</vt:lpstr>
      <vt:lpstr>Advanced Search</vt:lpstr>
      <vt:lpstr>Typical Search Result</vt:lpstr>
      <vt:lpstr>Individual Meta-Data Record</vt:lpstr>
      <vt:lpstr>Meta-Data can have multiple links</vt:lpstr>
      <vt:lpstr>Data Preview</vt:lpstr>
      <vt:lpstr>Potentially multiple data layers in the same service</vt:lpstr>
      <vt:lpstr>Alternative data layer at same service</vt:lpstr>
      <vt:lpstr>Packaging automated data for display</vt:lpstr>
      <vt:lpstr>Custodian Landing Page</vt:lpstr>
      <vt:lpstr>Communities of Practice </vt:lpstr>
      <vt:lpstr>Communities manage their own content …</vt:lpstr>
      <vt:lpstr>… and embed tools or systems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WimHugo</dc:creator>
  <cp:lastModifiedBy>WimHugo</cp:lastModifiedBy>
  <cp:revision>20</cp:revision>
  <dcterms:created xsi:type="dcterms:W3CDTF">2011-06-03T03:50:32Z</dcterms:created>
  <dcterms:modified xsi:type="dcterms:W3CDTF">2012-03-05T02:39:40Z</dcterms:modified>
</cp:coreProperties>
</file>