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806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108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673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904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563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323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608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379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0914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235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47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1630" y="-5207"/>
            <a:ext cx="9155630" cy="553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01A4-768C-4E34-B689-D7C36BB2F7CA}" type="datetimeFigureOut">
              <a:rPr lang="en-ZA" smtClean="0"/>
              <a:t>2011/11/03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91522-0C96-4B09-B607-B45CFED87F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535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ERNAME@data.saeon.ac.z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iechips.com/web-folders-web-disk-webdav-problems-on-windows-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ata.saeon.ac.za/documentation/code-repository/bitkinex323.e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56929"/>
            <a:ext cx="7772400" cy="1470025"/>
          </a:xfrm>
        </p:spPr>
        <p:txBody>
          <a:bodyPr/>
          <a:lstStyle/>
          <a:p>
            <a:r>
              <a:rPr lang="en-ZA" dirty="0" smtClean="0"/>
              <a:t>Tutorial: Bulk File Uploads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/>
          <a:lstStyle/>
          <a:p>
            <a:r>
              <a:rPr lang="en-ZA" dirty="0" smtClean="0"/>
              <a:t>G342.2.1 Bulk File Uploads</a:t>
            </a:r>
          </a:p>
          <a:p>
            <a:r>
              <a:rPr lang="en-ZA" dirty="0" smtClean="0"/>
              <a:t>Wim Hugo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46" y="512844"/>
            <a:ext cx="4140708" cy="162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Please note 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Please transfer content only to the ‘Content’ folders in the respective node community folders (see previous screen shot). These folders are found under the ‘Communities’ folder in the site.</a:t>
            </a:r>
          </a:p>
          <a:p>
            <a:r>
              <a:rPr lang="en-ZA" dirty="0" smtClean="0"/>
              <a:t>All content is transferred as a </a:t>
            </a:r>
            <a:r>
              <a:rPr lang="en-ZA" dirty="0" err="1" smtClean="0"/>
              <a:t>Plone</a:t>
            </a:r>
            <a:r>
              <a:rPr lang="en-ZA" dirty="0" smtClean="0"/>
              <a:t> ‘File’ type (as opposed to images, etc.). This means that it doesn’t inherit special properties in </a:t>
            </a:r>
            <a:r>
              <a:rPr lang="en-ZA" dirty="0" err="1" smtClean="0"/>
              <a:t>Plone</a:t>
            </a:r>
            <a:r>
              <a:rPr lang="en-ZA" dirty="0" smtClean="0"/>
              <a:t> (such as being able to preview an image in the portal), but this is not a major problem: the content is downloadable and can be linked to meta-data.</a:t>
            </a:r>
          </a:p>
          <a:p>
            <a:r>
              <a:rPr lang="en-ZA" dirty="0"/>
              <a:t>U</a:t>
            </a:r>
            <a:r>
              <a:rPr lang="en-ZA" dirty="0" smtClean="0"/>
              <a:t>se this method especially for collections that all share the same meta-data (for example a set of PDF’s that will all have one meta-data record). Place all items that need to share a meta-data record in a folder of its own – the folder can be linked to meta-data.</a:t>
            </a:r>
          </a:p>
          <a:p>
            <a:r>
              <a:rPr lang="en-ZA" dirty="0" smtClean="0"/>
              <a:t>The product appears to work well but hasn’t been tested extensively.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11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Windows XP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Here are the instructions to set up WebDAV on windows XP:</a:t>
            </a:r>
          </a:p>
          <a:p>
            <a:pPr lvl="1"/>
            <a:r>
              <a:rPr lang="en-ZA" dirty="0" smtClean="0"/>
              <a:t>Open </a:t>
            </a:r>
            <a:r>
              <a:rPr lang="en-ZA" dirty="0"/>
              <a:t>Windows Explorer, Select Tools, and then Map Network Drive...</a:t>
            </a:r>
          </a:p>
          <a:p>
            <a:pPr lvl="1"/>
            <a:r>
              <a:rPr lang="en-ZA" dirty="0" smtClean="0"/>
              <a:t>Select </a:t>
            </a:r>
            <a:r>
              <a:rPr lang="en-ZA" dirty="0"/>
              <a:t>'Sign up for online storage or connect to a network server' to get to </a:t>
            </a:r>
            <a:r>
              <a:rPr lang="en-ZA" dirty="0" smtClean="0"/>
              <a:t>the </a:t>
            </a:r>
            <a:r>
              <a:rPr lang="en-ZA" dirty="0"/>
              <a:t>'Add Network Place </a:t>
            </a:r>
            <a:r>
              <a:rPr lang="en-ZA" dirty="0" smtClean="0"/>
              <a:t>Wizard‘</a:t>
            </a:r>
          </a:p>
          <a:p>
            <a:pPr lvl="1"/>
            <a:r>
              <a:rPr lang="en-ZA" dirty="0" smtClean="0"/>
              <a:t>Select </a:t>
            </a:r>
            <a:r>
              <a:rPr lang="en-ZA" dirty="0"/>
              <a:t>'Choose another network location' and click </a:t>
            </a:r>
            <a:r>
              <a:rPr lang="en-ZA" dirty="0" smtClean="0"/>
              <a:t>Next</a:t>
            </a:r>
          </a:p>
          <a:p>
            <a:pPr lvl="1"/>
            <a:r>
              <a:rPr lang="en-ZA" dirty="0" smtClean="0"/>
              <a:t>In </a:t>
            </a:r>
            <a:r>
              <a:rPr lang="en-ZA" dirty="0"/>
              <a:t>the address, enter </a:t>
            </a:r>
            <a:r>
              <a:rPr lang="en-ZA" dirty="0">
                <a:hlinkClick r:id="rId2"/>
              </a:rPr>
              <a:t>http://</a:t>
            </a:r>
            <a:r>
              <a:rPr lang="en-ZA" dirty="0" smtClean="0">
                <a:hlinkClick r:id="rId2"/>
              </a:rPr>
              <a:t>USERNAME@data.saeon.ac.za</a:t>
            </a:r>
            <a:r>
              <a:rPr lang="en-ZA" dirty="0" smtClean="0"/>
              <a:t>‘ and click </a:t>
            </a:r>
            <a:r>
              <a:rPr lang="en-ZA" dirty="0"/>
              <a:t>Next. Replace USERNAME with you site login. </a:t>
            </a:r>
            <a:endParaRPr lang="en-ZA" dirty="0" smtClean="0"/>
          </a:p>
          <a:p>
            <a:pPr lvl="1"/>
            <a:r>
              <a:rPr lang="en-ZA" dirty="0" smtClean="0"/>
              <a:t>You </a:t>
            </a:r>
            <a:r>
              <a:rPr lang="en-ZA" dirty="0"/>
              <a:t>will be prompted for the site user name and password and finally the name </a:t>
            </a:r>
            <a:r>
              <a:rPr lang="en-ZA" dirty="0" smtClean="0"/>
              <a:t>of </a:t>
            </a:r>
            <a:r>
              <a:rPr lang="en-ZA" dirty="0"/>
              <a:t>the Network </a:t>
            </a:r>
            <a:r>
              <a:rPr lang="en-ZA" dirty="0" smtClean="0"/>
              <a:t>Place</a:t>
            </a:r>
          </a:p>
          <a:p>
            <a:pPr lvl="1"/>
            <a:endParaRPr lang="en-ZA" dirty="0"/>
          </a:p>
          <a:p>
            <a:r>
              <a:rPr lang="en-ZA" dirty="0" smtClean="0"/>
              <a:t>The target then becomes a folder in which you can navigate, copy, paste, and delete files.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162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Using WebDAV to Upload Files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WebDAV is an improved FTP-type protocol for interacting with file systems on a web server or website.</a:t>
            </a:r>
          </a:p>
          <a:p>
            <a:endParaRPr lang="en-ZA" dirty="0"/>
          </a:p>
          <a:p>
            <a:r>
              <a:rPr lang="en-ZA" dirty="0" smtClean="0"/>
              <a:t>Windows </a:t>
            </a:r>
            <a:r>
              <a:rPr lang="en-ZA" dirty="0" smtClean="0"/>
              <a:t>7:</a:t>
            </a:r>
          </a:p>
          <a:p>
            <a:pPr lvl="1"/>
            <a:r>
              <a:rPr lang="en-ZA" dirty="0" smtClean="0"/>
              <a:t>WebDAV </a:t>
            </a:r>
            <a:r>
              <a:rPr lang="en-ZA" dirty="0" smtClean="0"/>
              <a:t>is enabled, but doesn’t work very well.</a:t>
            </a:r>
          </a:p>
          <a:p>
            <a:pPr lvl="1"/>
            <a:r>
              <a:rPr lang="en-ZA" dirty="0" smtClean="0"/>
              <a:t>Issues are security-related – see </a:t>
            </a:r>
            <a:r>
              <a:rPr lang="en-ZA" dirty="0">
                <a:hlinkClick r:id="rId2"/>
              </a:rPr>
              <a:t>http://www.techiechips.com/web-folders-web-disk-webdav-problems-on-windows-7</a:t>
            </a:r>
            <a:r>
              <a:rPr lang="en-ZA" dirty="0" smtClean="0">
                <a:hlinkClick r:id="rId2"/>
              </a:rPr>
              <a:t>/</a:t>
            </a:r>
            <a:r>
              <a:rPr lang="en-ZA" dirty="0" smtClean="0"/>
              <a:t> for more information.</a:t>
            </a:r>
            <a:endParaRPr lang="en-ZA" dirty="0" smtClean="0"/>
          </a:p>
          <a:p>
            <a:pPr lvl="1"/>
            <a:r>
              <a:rPr lang="en-ZA" dirty="0" smtClean="0"/>
              <a:t>Investigated alternatives: best appears to be a shareware product called </a:t>
            </a:r>
            <a:r>
              <a:rPr lang="en-ZA" dirty="0" err="1" smtClean="0"/>
              <a:t>BitKinex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Following slides explain installation and use.</a:t>
            </a:r>
          </a:p>
          <a:p>
            <a:pPr lvl="1"/>
            <a:endParaRPr lang="en-ZA" dirty="0"/>
          </a:p>
          <a:p>
            <a:r>
              <a:rPr lang="en-ZA" dirty="0" smtClean="0"/>
              <a:t>Windows XP:</a:t>
            </a:r>
          </a:p>
          <a:p>
            <a:pPr lvl="1"/>
            <a:r>
              <a:rPr lang="en-ZA" dirty="0" smtClean="0"/>
              <a:t>WebDAV should work – see instructions on last slide.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21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Download and Install </a:t>
            </a:r>
            <a:r>
              <a:rPr lang="en-ZA" dirty="0" err="1" smtClean="0"/>
              <a:t>BitKinex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260848"/>
          </a:xfrm>
        </p:spPr>
        <p:txBody>
          <a:bodyPr>
            <a:normAutofit fontScale="70000" lnSpcReduction="20000"/>
          </a:bodyPr>
          <a:lstStyle/>
          <a:p>
            <a:r>
              <a:rPr lang="en-ZA" sz="2800" dirty="0" smtClean="0"/>
              <a:t>Download from the </a:t>
            </a:r>
            <a:r>
              <a:rPr lang="en-ZA" sz="2800" dirty="0"/>
              <a:t>data portal at </a:t>
            </a:r>
            <a:r>
              <a:rPr lang="en-ZA" sz="2800" dirty="0">
                <a:hlinkClick r:id="rId2"/>
              </a:rPr>
              <a:t>http://</a:t>
            </a:r>
            <a:r>
              <a:rPr lang="en-ZA" sz="2800" dirty="0" smtClean="0">
                <a:hlinkClick r:id="rId2"/>
              </a:rPr>
              <a:t>data.saeon.ac.za/documentation/code-repository/bitkinex323.exe</a:t>
            </a:r>
            <a:r>
              <a:rPr lang="en-ZA" sz="2800" dirty="0" smtClean="0"/>
              <a:t> </a:t>
            </a:r>
          </a:p>
          <a:p>
            <a:r>
              <a:rPr lang="en-ZA" sz="2800" dirty="0" smtClean="0"/>
              <a:t>Run and install</a:t>
            </a:r>
          </a:p>
          <a:p>
            <a:endParaRPr lang="en-ZA" sz="2800" dirty="0"/>
          </a:p>
          <a:p>
            <a:r>
              <a:rPr lang="en-ZA" sz="2800" dirty="0" smtClean="0"/>
              <a:t>On completion, </a:t>
            </a:r>
            <a:r>
              <a:rPr lang="en-ZA" sz="2800" dirty="0" err="1" smtClean="0"/>
              <a:t>BitKinex</a:t>
            </a:r>
            <a:r>
              <a:rPr lang="en-ZA" sz="2800" dirty="0" smtClean="0"/>
              <a:t> asks if the user wants to configure a data source – complete the screen similar to the one below using the data portal web address and your user account information:</a:t>
            </a:r>
            <a:endParaRPr lang="en-Z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56769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323528" y="3356992"/>
            <a:ext cx="1944216" cy="1080120"/>
          </a:xfrm>
          <a:prstGeom prst="wedgeRectCallout">
            <a:avLst>
              <a:gd name="adj1" fmla="val 182971"/>
              <a:gd name="adj2" fmla="val 471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SAEON Data Portal Web Address</a:t>
            </a:r>
            <a:endParaRPr lang="en-ZA" dirty="0"/>
          </a:p>
        </p:txBody>
      </p:sp>
      <p:sp>
        <p:nvSpPr>
          <p:cNvPr id="7" name="Rectangular Callout 6"/>
          <p:cNvSpPr/>
          <p:nvPr/>
        </p:nvSpPr>
        <p:spPr>
          <a:xfrm>
            <a:off x="323528" y="4748981"/>
            <a:ext cx="1944216" cy="1080120"/>
          </a:xfrm>
          <a:prstGeom prst="wedgeRectCallout">
            <a:avLst>
              <a:gd name="adj1" fmla="val 182971"/>
              <a:gd name="adj2" fmla="val 471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Username and Password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46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Creating a new Data Source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1872208"/>
          </a:xfrm>
        </p:spPr>
        <p:txBody>
          <a:bodyPr>
            <a:normAutofit/>
          </a:bodyPr>
          <a:lstStyle/>
          <a:p>
            <a:r>
              <a:rPr lang="en-ZA" sz="2400" dirty="0" smtClean="0"/>
              <a:t>Alternatively, one can run </a:t>
            </a:r>
            <a:r>
              <a:rPr lang="en-ZA" sz="2400" dirty="0" err="1" smtClean="0"/>
              <a:t>BitKinex</a:t>
            </a:r>
            <a:r>
              <a:rPr lang="en-ZA" sz="2400" dirty="0" smtClean="0"/>
              <a:t> and define a Data Source:</a:t>
            </a:r>
            <a:endParaRPr lang="en-ZA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4" y="1556792"/>
            <a:ext cx="23812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31525"/>
            <a:ext cx="40195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ular Callout 8"/>
          <p:cNvSpPr/>
          <p:nvPr/>
        </p:nvSpPr>
        <p:spPr>
          <a:xfrm>
            <a:off x="2771800" y="1772816"/>
            <a:ext cx="1944216" cy="1080120"/>
          </a:xfrm>
          <a:prstGeom prst="wedgeRectCallout">
            <a:avLst>
              <a:gd name="adj1" fmla="val -105192"/>
              <a:gd name="adj2" fmla="val 10146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Make sure the ‘HTTP/ WebDAV’ node is selected</a:t>
            </a:r>
            <a:endParaRPr lang="en-ZA" dirty="0"/>
          </a:p>
        </p:txBody>
      </p:sp>
      <p:sp>
        <p:nvSpPr>
          <p:cNvPr id="10" name="Rectangular Callout 9"/>
          <p:cNvSpPr/>
          <p:nvPr/>
        </p:nvSpPr>
        <p:spPr>
          <a:xfrm>
            <a:off x="2745589" y="3035243"/>
            <a:ext cx="1944216" cy="1080120"/>
          </a:xfrm>
          <a:prstGeom prst="wedgeRectCallout">
            <a:avLst>
              <a:gd name="adj1" fmla="val 94133"/>
              <a:gd name="adj2" fmla="val -1444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Select ‘Data Source’ and ‘New’ from the menu</a:t>
            </a:r>
            <a:endParaRPr lang="en-ZA" dirty="0"/>
          </a:p>
        </p:txBody>
      </p:sp>
      <p:sp>
        <p:nvSpPr>
          <p:cNvPr id="11" name="Rectangular Callout 10"/>
          <p:cNvSpPr/>
          <p:nvPr/>
        </p:nvSpPr>
        <p:spPr>
          <a:xfrm>
            <a:off x="2745589" y="4293096"/>
            <a:ext cx="1944216" cy="1080120"/>
          </a:xfrm>
          <a:prstGeom prst="wedgeRectCallout">
            <a:avLst>
              <a:gd name="adj1" fmla="val 190436"/>
              <a:gd name="adj2" fmla="val -1659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Choose ‘HTTP/WebDAV’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95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Configuring a Data Source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0195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40195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076056" y="1052736"/>
            <a:ext cx="2880320" cy="1080120"/>
          </a:xfrm>
          <a:prstGeom prst="wedgeRectCallout">
            <a:avLst>
              <a:gd name="adj1" fmla="val -164113"/>
              <a:gd name="adj2" fmla="val 1444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 new sub-node is opened, and one can then type a name for the source. </a:t>
            </a:r>
            <a:endParaRPr lang="en-ZA" dirty="0"/>
          </a:p>
        </p:txBody>
      </p:sp>
      <p:sp>
        <p:nvSpPr>
          <p:cNvPr id="7" name="Rectangular Callout 6"/>
          <p:cNvSpPr/>
          <p:nvPr/>
        </p:nvSpPr>
        <p:spPr>
          <a:xfrm>
            <a:off x="821135" y="5445224"/>
            <a:ext cx="2880320" cy="1080120"/>
          </a:xfrm>
          <a:prstGeom prst="wedgeRectCallout">
            <a:avLst>
              <a:gd name="adj1" fmla="val 116566"/>
              <a:gd name="adj2" fmla="val -624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Right-click on the new Data Source to set its properties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74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Data Source Properties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540768"/>
          </a:xfrm>
        </p:spPr>
        <p:txBody>
          <a:bodyPr>
            <a:normAutofit fontScale="92500" lnSpcReduction="10000"/>
          </a:bodyPr>
          <a:lstStyle/>
          <a:p>
            <a:r>
              <a:rPr lang="en-ZA" sz="2400" dirty="0" smtClean="0"/>
              <a:t>Type the web address for the WebDAV target – in this case the SAEON Data Portal.</a:t>
            </a:r>
          </a:p>
          <a:p>
            <a:r>
              <a:rPr lang="en-ZA" sz="2400" dirty="0" smtClean="0"/>
              <a:t>Provide your user name and password.</a:t>
            </a:r>
          </a:p>
          <a:p>
            <a:r>
              <a:rPr lang="en-ZA" sz="2400" dirty="0" smtClean="0"/>
              <a:t>Click ‘OK’.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597"/>
            <a:ext cx="562927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6372200" y="2855739"/>
            <a:ext cx="1944216" cy="1080120"/>
          </a:xfrm>
          <a:prstGeom prst="wedgeRectCallout">
            <a:avLst>
              <a:gd name="adj1" fmla="val -102206"/>
              <a:gd name="adj2" fmla="val 1949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SAEON Data Portal Web Address</a:t>
            </a:r>
            <a:endParaRPr lang="en-ZA" dirty="0"/>
          </a:p>
        </p:txBody>
      </p:sp>
      <p:sp>
        <p:nvSpPr>
          <p:cNvPr id="7" name="Rectangular Callout 6"/>
          <p:cNvSpPr/>
          <p:nvPr/>
        </p:nvSpPr>
        <p:spPr>
          <a:xfrm>
            <a:off x="6372200" y="4247728"/>
            <a:ext cx="1944216" cy="1080120"/>
          </a:xfrm>
          <a:prstGeom prst="wedgeRectCallout">
            <a:avLst>
              <a:gd name="adj1" fmla="val -101460"/>
              <a:gd name="adj2" fmla="val -100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Username and Password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31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Connecting to the Site</a:t>
            </a:r>
            <a:endParaRPr lang="en-ZA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62075"/>
            <a:ext cx="81915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3812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4139952" y="764704"/>
            <a:ext cx="1944216" cy="1080120"/>
          </a:xfrm>
          <a:prstGeom prst="wedgeRectCallout">
            <a:avLst>
              <a:gd name="adj1" fmla="val -175367"/>
              <a:gd name="adj2" fmla="val 1350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To connect, simply double-click the new WebDAV Node</a:t>
            </a:r>
            <a:endParaRPr lang="en-ZA" dirty="0"/>
          </a:p>
        </p:txBody>
      </p:sp>
      <p:sp>
        <p:nvSpPr>
          <p:cNvPr id="7" name="Rectangular Callout 6"/>
          <p:cNvSpPr/>
          <p:nvPr/>
        </p:nvSpPr>
        <p:spPr>
          <a:xfrm>
            <a:off x="6257709" y="758956"/>
            <a:ext cx="1944216" cy="1805948"/>
          </a:xfrm>
          <a:prstGeom prst="wedgeRectCallout">
            <a:avLst>
              <a:gd name="adj1" fmla="val -109672"/>
              <a:gd name="adj2" fmla="val 67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This opens a separate panel showing the folder structure for the target website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10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Transferring files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245443"/>
            <a:ext cx="81915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755576" y="692696"/>
            <a:ext cx="1944216" cy="1080120"/>
          </a:xfrm>
          <a:prstGeom prst="wedgeRectCallout">
            <a:avLst>
              <a:gd name="adj1" fmla="val 4548"/>
              <a:gd name="adj2" fmla="val 1229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The left-hand panels show the portal file structure</a:t>
            </a:r>
            <a:endParaRPr lang="en-ZA" dirty="0"/>
          </a:p>
        </p:txBody>
      </p:sp>
      <p:sp>
        <p:nvSpPr>
          <p:cNvPr id="6" name="Rectangular Callout 5"/>
          <p:cNvSpPr/>
          <p:nvPr/>
        </p:nvSpPr>
        <p:spPr>
          <a:xfrm>
            <a:off x="3491880" y="705383"/>
            <a:ext cx="1944216" cy="1080120"/>
          </a:xfrm>
          <a:prstGeom prst="wedgeRectCallout">
            <a:avLst>
              <a:gd name="adj1" fmla="val 4548"/>
              <a:gd name="adj2" fmla="val 1229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To transfer files, drag them here …</a:t>
            </a:r>
            <a:endParaRPr lang="en-ZA" dirty="0"/>
          </a:p>
        </p:txBody>
      </p:sp>
      <p:sp>
        <p:nvSpPr>
          <p:cNvPr id="7" name="Rectangular Callout 6"/>
          <p:cNvSpPr/>
          <p:nvPr/>
        </p:nvSpPr>
        <p:spPr>
          <a:xfrm>
            <a:off x="6588224" y="718070"/>
            <a:ext cx="1944216" cy="1080120"/>
          </a:xfrm>
          <a:prstGeom prst="wedgeRectCallout">
            <a:avLst>
              <a:gd name="adj1" fmla="val 4548"/>
              <a:gd name="adj2" fmla="val 12295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 … from the source on your own disk.</a:t>
            </a:r>
            <a:endParaRPr lang="en-ZA" dirty="0"/>
          </a:p>
        </p:txBody>
      </p:sp>
      <p:sp>
        <p:nvSpPr>
          <p:cNvPr id="8" name="Rectangular Callout 7"/>
          <p:cNvSpPr/>
          <p:nvPr/>
        </p:nvSpPr>
        <p:spPr>
          <a:xfrm>
            <a:off x="2627784" y="5013176"/>
            <a:ext cx="1944216" cy="1080120"/>
          </a:xfrm>
          <a:prstGeom prst="wedgeRectCallout">
            <a:avLst>
              <a:gd name="adj1" fmla="val -75331"/>
              <a:gd name="adj2" fmla="val 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Follow transfer progress here.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1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Creating a New Sub-Folder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81038"/>
            <a:ext cx="819150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1115616" y="5536018"/>
            <a:ext cx="1944216" cy="1080120"/>
          </a:xfrm>
          <a:prstGeom prst="wedgeRectCallout">
            <a:avLst>
              <a:gd name="adj1" fmla="val 73976"/>
              <a:gd name="adj2" fmla="val -24389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Right-click here to create a new folder (directory)</a:t>
            </a:r>
            <a:endParaRPr lang="en-ZA" dirty="0"/>
          </a:p>
        </p:txBody>
      </p:sp>
      <p:sp>
        <p:nvSpPr>
          <p:cNvPr id="6" name="Rectangular Callout 5"/>
          <p:cNvSpPr/>
          <p:nvPr/>
        </p:nvSpPr>
        <p:spPr>
          <a:xfrm>
            <a:off x="3347864" y="5536018"/>
            <a:ext cx="3672408" cy="1080120"/>
          </a:xfrm>
          <a:prstGeom prst="wedgeRectCallout">
            <a:avLst>
              <a:gd name="adj1" fmla="val 26944"/>
              <a:gd name="adj2" fmla="val -517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NOTE that the folder will be private and that you will have to publish it from the SAEON Data Portal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06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640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Tutorial: Bulk File Uploads</vt:lpstr>
      <vt:lpstr>Using WebDAV to Upload Files</vt:lpstr>
      <vt:lpstr>Download and Install BitKinex</vt:lpstr>
      <vt:lpstr>Creating a new Data Source</vt:lpstr>
      <vt:lpstr>Configuring a Data Source</vt:lpstr>
      <vt:lpstr>Data Source Properties</vt:lpstr>
      <vt:lpstr>Connecting to the Site</vt:lpstr>
      <vt:lpstr>Transferring files</vt:lpstr>
      <vt:lpstr>Creating a New Sub-Folder</vt:lpstr>
      <vt:lpstr>Please note …</vt:lpstr>
      <vt:lpstr>Windows XP</vt:lpstr>
    </vt:vector>
  </TitlesOfParts>
  <Company>Home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Bulk File Uploads</dc:title>
  <dc:creator>WimHugo</dc:creator>
  <cp:lastModifiedBy>WimHugo</cp:lastModifiedBy>
  <cp:revision>14</cp:revision>
  <dcterms:created xsi:type="dcterms:W3CDTF">2011-11-02T14:14:17Z</dcterms:created>
  <dcterms:modified xsi:type="dcterms:W3CDTF">2011-11-03T05:59:00Z</dcterms:modified>
</cp:coreProperties>
</file>