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63" r:id="rId6"/>
    <p:sldId id="264" r:id="rId7"/>
    <p:sldId id="265" r:id="rId8"/>
    <p:sldId id="266" r:id="rId9"/>
    <p:sldId id="269" r:id="rId10"/>
    <p:sldId id="267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2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901A4-768C-4E34-B689-D7C36BB2F7CA}" type="datetimeFigureOut">
              <a:rPr lang="en-ZA" smtClean="0"/>
              <a:t>2011/11/03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91522-0C96-4B09-B607-B45CFED87F3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080678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901A4-768C-4E34-B689-D7C36BB2F7CA}" type="datetimeFigureOut">
              <a:rPr lang="en-ZA" smtClean="0"/>
              <a:t>2011/11/03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91522-0C96-4B09-B607-B45CFED87F3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831083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901A4-768C-4E34-B689-D7C36BB2F7CA}" type="datetimeFigureOut">
              <a:rPr lang="en-ZA" smtClean="0"/>
              <a:t>2011/11/03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91522-0C96-4B09-B607-B45CFED87F3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106730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901A4-768C-4E34-B689-D7C36BB2F7CA}" type="datetimeFigureOut">
              <a:rPr lang="en-ZA" smtClean="0"/>
              <a:t>2011/11/03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91522-0C96-4B09-B607-B45CFED87F3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79041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901A4-768C-4E34-B689-D7C36BB2F7CA}" type="datetimeFigureOut">
              <a:rPr lang="en-ZA" smtClean="0"/>
              <a:t>2011/11/03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91522-0C96-4B09-B607-B45CFED87F3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075637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901A4-768C-4E34-B689-D7C36BB2F7CA}" type="datetimeFigureOut">
              <a:rPr lang="en-ZA" smtClean="0"/>
              <a:t>2011/11/03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91522-0C96-4B09-B607-B45CFED87F3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13234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901A4-768C-4E34-B689-D7C36BB2F7CA}" type="datetimeFigureOut">
              <a:rPr lang="en-ZA" smtClean="0"/>
              <a:t>2011/11/03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91522-0C96-4B09-B607-B45CFED87F3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656088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901A4-768C-4E34-B689-D7C36BB2F7CA}" type="datetimeFigureOut">
              <a:rPr lang="en-ZA" smtClean="0"/>
              <a:t>2011/11/03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91522-0C96-4B09-B607-B45CFED87F3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793799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901A4-768C-4E34-B689-D7C36BB2F7CA}" type="datetimeFigureOut">
              <a:rPr lang="en-ZA" smtClean="0"/>
              <a:t>2011/11/03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91522-0C96-4B09-B607-B45CFED87F3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409147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901A4-768C-4E34-B689-D7C36BB2F7CA}" type="datetimeFigureOut">
              <a:rPr lang="en-ZA" smtClean="0"/>
              <a:t>2011/11/03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91522-0C96-4B09-B607-B45CFED87F3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902357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901A4-768C-4E34-B689-D7C36BB2F7CA}" type="datetimeFigureOut">
              <a:rPr lang="en-ZA" smtClean="0"/>
              <a:t>2011/11/03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91522-0C96-4B09-B607-B45CFED87F3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54755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-11630" y="-5207"/>
            <a:ext cx="9155630" cy="5538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E901A4-768C-4E34-B689-D7C36BB2F7CA}" type="datetimeFigureOut">
              <a:rPr lang="en-ZA" smtClean="0"/>
              <a:t>2011/11/03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691522-0C96-4B09-B607-B45CFED87F3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255353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USERNAME@data.saeon.ac.za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echiechips.com/web-folders-web-disk-webdav-problems-on-windows-7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data.saeon.ac.za/documentation/code-repository/bitkinex323.ex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56929"/>
            <a:ext cx="7772400" cy="1470025"/>
          </a:xfrm>
        </p:spPr>
        <p:txBody>
          <a:bodyPr/>
          <a:lstStyle/>
          <a:p>
            <a:r>
              <a:rPr lang="en-ZA" dirty="0" smtClean="0"/>
              <a:t>Tutorial: Bulk File Uploads</a:t>
            </a:r>
            <a:endParaRPr lang="en-Z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12704"/>
            <a:ext cx="6400800" cy="1752600"/>
          </a:xfrm>
        </p:spPr>
        <p:txBody>
          <a:bodyPr/>
          <a:lstStyle/>
          <a:p>
            <a:r>
              <a:rPr lang="en-ZA" dirty="0" smtClean="0"/>
              <a:t>G342.2.1 Bulk File Uploads</a:t>
            </a:r>
          </a:p>
          <a:p>
            <a:r>
              <a:rPr lang="en-ZA" dirty="0" smtClean="0"/>
              <a:t>Wim Hugo</a:t>
            </a:r>
            <a:endParaRPr lang="en-Z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1646" y="512844"/>
            <a:ext cx="4140708" cy="1620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2983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Please note …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70000" lnSpcReduction="20000"/>
          </a:bodyPr>
          <a:lstStyle/>
          <a:p>
            <a:r>
              <a:rPr lang="en-ZA" dirty="0" smtClean="0"/>
              <a:t>Please transfer content only to the ‘Content’ folders in the respective node community folders (see previous screen shot). These folders are found under the ‘Communities’ folder in the site.</a:t>
            </a:r>
          </a:p>
          <a:p>
            <a:r>
              <a:rPr lang="en-ZA" dirty="0" smtClean="0"/>
              <a:t>All content is transferred as a </a:t>
            </a:r>
            <a:r>
              <a:rPr lang="en-ZA" dirty="0" err="1" smtClean="0"/>
              <a:t>Plone</a:t>
            </a:r>
            <a:r>
              <a:rPr lang="en-ZA" dirty="0" smtClean="0"/>
              <a:t> ‘File’ type (as opposed to images, etc.). This means that it doesn’t inherit special properties in </a:t>
            </a:r>
            <a:r>
              <a:rPr lang="en-ZA" dirty="0" err="1" smtClean="0"/>
              <a:t>Plone</a:t>
            </a:r>
            <a:r>
              <a:rPr lang="en-ZA" dirty="0" smtClean="0"/>
              <a:t> (such as being able to preview an image in the portal), but this is not a major problem: the content is downloadable and can be linked to meta-data.</a:t>
            </a:r>
          </a:p>
          <a:p>
            <a:r>
              <a:rPr lang="en-ZA" dirty="0"/>
              <a:t>U</a:t>
            </a:r>
            <a:r>
              <a:rPr lang="en-ZA" dirty="0" smtClean="0"/>
              <a:t>se this method especially for collections that all share the same meta-data (for example a set of PDF’s that will all have one meta-data record). Place all items that need to share a meta-data record in a folder of its own – the folder can be linked to meta-data.</a:t>
            </a:r>
          </a:p>
          <a:p>
            <a:r>
              <a:rPr lang="en-ZA" dirty="0" smtClean="0"/>
              <a:t>The product appears to work well but hasn’t been tested extensively.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561179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Windows XP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en-ZA" dirty="0"/>
              <a:t>Here are the instructions to set up WebDAV on windows XP:</a:t>
            </a:r>
          </a:p>
          <a:p>
            <a:pPr lvl="1"/>
            <a:r>
              <a:rPr lang="en-ZA" dirty="0" smtClean="0"/>
              <a:t>Open </a:t>
            </a:r>
            <a:r>
              <a:rPr lang="en-ZA" dirty="0"/>
              <a:t>Windows Explorer, Select Tools, and then Map Network Drive...</a:t>
            </a:r>
          </a:p>
          <a:p>
            <a:pPr lvl="1"/>
            <a:r>
              <a:rPr lang="en-ZA" dirty="0" smtClean="0"/>
              <a:t>Select </a:t>
            </a:r>
            <a:r>
              <a:rPr lang="en-ZA" dirty="0"/>
              <a:t>'Sign up for online storage or connect to a network server' to get to </a:t>
            </a:r>
            <a:r>
              <a:rPr lang="en-ZA" dirty="0" smtClean="0"/>
              <a:t>the </a:t>
            </a:r>
            <a:r>
              <a:rPr lang="en-ZA" dirty="0"/>
              <a:t>'Add Network Place </a:t>
            </a:r>
            <a:r>
              <a:rPr lang="en-ZA" dirty="0" smtClean="0"/>
              <a:t>Wizard‘</a:t>
            </a:r>
          </a:p>
          <a:p>
            <a:pPr lvl="1"/>
            <a:r>
              <a:rPr lang="en-ZA" dirty="0" smtClean="0"/>
              <a:t>Select </a:t>
            </a:r>
            <a:r>
              <a:rPr lang="en-ZA" dirty="0"/>
              <a:t>'Choose another network location' and click </a:t>
            </a:r>
            <a:r>
              <a:rPr lang="en-ZA" dirty="0" smtClean="0"/>
              <a:t>Next</a:t>
            </a:r>
          </a:p>
          <a:p>
            <a:pPr lvl="1"/>
            <a:r>
              <a:rPr lang="en-ZA" dirty="0" smtClean="0"/>
              <a:t>In </a:t>
            </a:r>
            <a:r>
              <a:rPr lang="en-ZA" dirty="0"/>
              <a:t>the address, enter </a:t>
            </a:r>
            <a:r>
              <a:rPr lang="en-ZA" dirty="0">
                <a:hlinkClick r:id="rId2"/>
              </a:rPr>
              <a:t>http://</a:t>
            </a:r>
            <a:r>
              <a:rPr lang="en-ZA" dirty="0" smtClean="0">
                <a:hlinkClick r:id="rId2"/>
              </a:rPr>
              <a:t>USERNAME@data.saeon.ac.za</a:t>
            </a:r>
            <a:r>
              <a:rPr lang="en-ZA" dirty="0" smtClean="0"/>
              <a:t>‘ and click </a:t>
            </a:r>
            <a:r>
              <a:rPr lang="en-ZA" dirty="0"/>
              <a:t>Next. Replace USERNAME with you site login. </a:t>
            </a:r>
            <a:endParaRPr lang="en-ZA" dirty="0" smtClean="0"/>
          </a:p>
          <a:p>
            <a:pPr lvl="1"/>
            <a:r>
              <a:rPr lang="en-ZA" dirty="0" smtClean="0"/>
              <a:t>You </a:t>
            </a:r>
            <a:r>
              <a:rPr lang="en-ZA" dirty="0"/>
              <a:t>will be prompted for the site user name and password and finally the name </a:t>
            </a:r>
            <a:r>
              <a:rPr lang="en-ZA" dirty="0" smtClean="0"/>
              <a:t>of </a:t>
            </a:r>
            <a:r>
              <a:rPr lang="en-ZA" dirty="0"/>
              <a:t>the Network </a:t>
            </a:r>
            <a:r>
              <a:rPr lang="en-ZA" dirty="0" smtClean="0"/>
              <a:t>Place</a:t>
            </a:r>
          </a:p>
          <a:p>
            <a:pPr lvl="1"/>
            <a:endParaRPr lang="en-ZA" dirty="0"/>
          </a:p>
          <a:p>
            <a:r>
              <a:rPr lang="en-ZA" dirty="0" smtClean="0"/>
              <a:t>The target then becomes a folder in which you can navigate, copy, paste, and delete files.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016235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Using WebDAV to Upload Files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72608"/>
          </a:xfrm>
        </p:spPr>
        <p:txBody>
          <a:bodyPr>
            <a:normAutofit fontScale="85000" lnSpcReduction="20000"/>
          </a:bodyPr>
          <a:lstStyle/>
          <a:p>
            <a:r>
              <a:rPr lang="en-ZA" dirty="0" smtClean="0"/>
              <a:t>WebDAV is an improved FTP-type protocol for interacting with file systems on a web server or website.</a:t>
            </a:r>
          </a:p>
          <a:p>
            <a:endParaRPr lang="en-ZA" dirty="0"/>
          </a:p>
          <a:p>
            <a:r>
              <a:rPr lang="en-ZA" dirty="0" smtClean="0"/>
              <a:t>Windows </a:t>
            </a:r>
            <a:r>
              <a:rPr lang="en-ZA" dirty="0" smtClean="0"/>
              <a:t>7:</a:t>
            </a:r>
          </a:p>
          <a:p>
            <a:pPr lvl="1"/>
            <a:r>
              <a:rPr lang="en-ZA" dirty="0" smtClean="0"/>
              <a:t>WebDAV </a:t>
            </a:r>
            <a:r>
              <a:rPr lang="en-ZA" dirty="0" smtClean="0"/>
              <a:t>is enabled, but doesn’t work very well.</a:t>
            </a:r>
          </a:p>
          <a:p>
            <a:pPr lvl="1"/>
            <a:r>
              <a:rPr lang="en-ZA" dirty="0" smtClean="0"/>
              <a:t>Issues are security-related – see </a:t>
            </a:r>
            <a:r>
              <a:rPr lang="en-ZA" dirty="0">
                <a:hlinkClick r:id="rId2"/>
              </a:rPr>
              <a:t>http://www.techiechips.com/web-folders-web-disk-webdav-problems-on-windows-7</a:t>
            </a:r>
            <a:r>
              <a:rPr lang="en-ZA" dirty="0" smtClean="0">
                <a:hlinkClick r:id="rId2"/>
              </a:rPr>
              <a:t>/</a:t>
            </a:r>
            <a:r>
              <a:rPr lang="en-ZA" dirty="0" smtClean="0"/>
              <a:t> for more information.</a:t>
            </a:r>
            <a:endParaRPr lang="en-ZA" dirty="0" smtClean="0"/>
          </a:p>
          <a:p>
            <a:pPr lvl="1"/>
            <a:r>
              <a:rPr lang="en-ZA" dirty="0" smtClean="0"/>
              <a:t>Investigated alternatives: best appears to be a shareware product called </a:t>
            </a:r>
            <a:r>
              <a:rPr lang="en-ZA" dirty="0" err="1" smtClean="0"/>
              <a:t>BitKinex</a:t>
            </a:r>
            <a:r>
              <a:rPr lang="en-ZA" dirty="0" smtClean="0"/>
              <a:t>.</a:t>
            </a:r>
          </a:p>
          <a:p>
            <a:pPr lvl="1"/>
            <a:r>
              <a:rPr lang="en-ZA" dirty="0" smtClean="0"/>
              <a:t>Following slides explain installation and use.</a:t>
            </a:r>
          </a:p>
          <a:p>
            <a:pPr lvl="1"/>
            <a:endParaRPr lang="en-ZA" dirty="0"/>
          </a:p>
          <a:p>
            <a:r>
              <a:rPr lang="en-ZA" dirty="0" smtClean="0"/>
              <a:t>Windows XP:</a:t>
            </a:r>
          </a:p>
          <a:p>
            <a:pPr lvl="1"/>
            <a:r>
              <a:rPr lang="en-ZA" dirty="0" smtClean="0"/>
              <a:t>WebDAV should work – see instructions on last slide.</a:t>
            </a:r>
          </a:p>
          <a:p>
            <a:pPr lvl="1"/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322192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Download and Install </a:t>
            </a:r>
            <a:r>
              <a:rPr lang="en-ZA" dirty="0" err="1" smtClean="0"/>
              <a:t>BitKinex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2260848"/>
          </a:xfrm>
        </p:spPr>
        <p:txBody>
          <a:bodyPr>
            <a:normAutofit fontScale="70000" lnSpcReduction="20000"/>
          </a:bodyPr>
          <a:lstStyle/>
          <a:p>
            <a:r>
              <a:rPr lang="en-ZA" sz="2800" dirty="0" smtClean="0"/>
              <a:t>Download from the </a:t>
            </a:r>
            <a:r>
              <a:rPr lang="en-ZA" sz="2800" dirty="0"/>
              <a:t>data portal at </a:t>
            </a:r>
            <a:r>
              <a:rPr lang="en-ZA" sz="2800" dirty="0">
                <a:hlinkClick r:id="rId2"/>
              </a:rPr>
              <a:t>http://</a:t>
            </a:r>
            <a:r>
              <a:rPr lang="en-ZA" sz="2800" dirty="0" smtClean="0">
                <a:hlinkClick r:id="rId2"/>
              </a:rPr>
              <a:t>data.saeon.ac.za/documentation/code-repository/bitkinex323.exe</a:t>
            </a:r>
            <a:r>
              <a:rPr lang="en-ZA" sz="2800" dirty="0" smtClean="0"/>
              <a:t> </a:t>
            </a:r>
          </a:p>
          <a:p>
            <a:r>
              <a:rPr lang="en-ZA" sz="2800" dirty="0" smtClean="0"/>
              <a:t>Run and install</a:t>
            </a:r>
          </a:p>
          <a:p>
            <a:endParaRPr lang="en-ZA" sz="2800" dirty="0"/>
          </a:p>
          <a:p>
            <a:r>
              <a:rPr lang="en-ZA" sz="2800" dirty="0" smtClean="0"/>
              <a:t>On completion, </a:t>
            </a:r>
            <a:r>
              <a:rPr lang="en-ZA" sz="2800" dirty="0" err="1" smtClean="0"/>
              <a:t>BitKinex</a:t>
            </a:r>
            <a:r>
              <a:rPr lang="en-ZA" sz="2800" dirty="0" smtClean="0"/>
              <a:t> asks if the user wants to configure a data source – complete the screen similar to the one below using the data portal web address and your user account information:</a:t>
            </a:r>
            <a:endParaRPr lang="en-ZA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2924944"/>
            <a:ext cx="5676900" cy="364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ular Callout 4"/>
          <p:cNvSpPr/>
          <p:nvPr/>
        </p:nvSpPr>
        <p:spPr>
          <a:xfrm>
            <a:off x="323528" y="3356992"/>
            <a:ext cx="1944216" cy="1080120"/>
          </a:xfrm>
          <a:prstGeom prst="wedgeRectCallout">
            <a:avLst>
              <a:gd name="adj1" fmla="val 182971"/>
              <a:gd name="adj2" fmla="val 4718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ZA" dirty="0" smtClean="0"/>
              <a:t>SAEON Data Portal Web Address</a:t>
            </a:r>
            <a:endParaRPr lang="en-ZA" dirty="0"/>
          </a:p>
        </p:txBody>
      </p:sp>
      <p:sp>
        <p:nvSpPr>
          <p:cNvPr id="7" name="Rectangular Callout 6"/>
          <p:cNvSpPr/>
          <p:nvPr/>
        </p:nvSpPr>
        <p:spPr>
          <a:xfrm>
            <a:off x="323528" y="4748981"/>
            <a:ext cx="1944216" cy="1080120"/>
          </a:xfrm>
          <a:prstGeom prst="wedgeRectCallout">
            <a:avLst>
              <a:gd name="adj1" fmla="val 182971"/>
              <a:gd name="adj2" fmla="val 4718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ZA" dirty="0" smtClean="0"/>
              <a:t>Username and Password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324696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Creating a new Data Source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08721"/>
            <a:ext cx="8229600" cy="1872208"/>
          </a:xfrm>
        </p:spPr>
        <p:txBody>
          <a:bodyPr>
            <a:normAutofit/>
          </a:bodyPr>
          <a:lstStyle/>
          <a:p>
            <a:r>
              <a:rPr lang="en-ZA" sz="2400" dirty="0" smtClean="0"/>
              <a:t>Alternatively, one can run </a:t>
            </a:r>
            <a:r>
              <a:rPr lang="en-ZA" sz="2400" dirty="0" err="1" smtClean="0"/>
              <a:t>BitKinex</a:t>
            </a:r>
            <a:r>
              <a:rPr lang="en-ZA" sz="2400" dirty="0" smtClean="0"/>
              <a:t> and define a Data Source:</a:t>
            </a:r>
            <a:endParaRPr lang="en-ZA" sz="24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534" y="1556792"/>
            <a:ext cx="2381250" cy="442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531525"/>
            <a:ext cx="4019550" cy="442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ular Callout 8"/>
          <p:cNvSpPr/>
          <p:nvPr/>
        </p:nvSpPr>
        <p:spPr>
          <a:xfrm>
            <a:off x="2771800" y="1772816"/>
            <a:ext cx="1944216" cy="1080120"/>
          </a:xfrm>
          <a:prstGeom prst="wedgeRectCallout">
            <a:avLst>
              <a:gd name="adj1" fmla="val -105192"/>
              <a:gd name="adj2" fmla="val 101469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ZA" dirty="0" smtClean="0"/>
              <a:t>Make sure the ‘HTTP/ WebDAV’ node is selected</a:t>
            </a:r>
            <a:endParaRPr lang="en-ZA" dirty="0"/>
          </a:p>
        </p:txBody>
      </p:sp>
      <p:sp>
        <p:nvSpPr>
          <p:cNvPr id="10" name="Rectangular Callout 9"/>
          <p:cNvSpPr/>
          <p:nvPr/>
        </p:nvSpPr>
        <p:spPr>
          <a:xfrm>
            <a:off x="2745589" y="3035243"/>
            <a:ext cx="1944216" cy="1080120"/>
          </a:xfrm>
          <a:prstGeom prst="wedgeRectCallout">
            <a:avLst>
              <a:gd name="adj1" fmla="val 94133"/>
              <a:gd name="adj2" fmla="val -144440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ZA" dirty="0" smtClean="0"/>
              <a:t>Select ‘Data Source’ and ‘New’ from the menu</a:t>
            </a:r>
            <a:endParaRPr lang="en-ZA" dirty="0"/>
          </a:p>
        </p:txBody>
      </p:sp>
      <p:sp>
        <p:nvSpPr>
          <p:cNvPr id="11" name="Rectangular Callout 10"/>
          <p:cNvSpPr/>
          <p:nvPr/>
        </p:nvSpPr>
        <p:spPr>
          <a:xfrm>
            <a:off x="2745589" y="4293096"/>
            <a:ext cx="1944216" cy="1080120"/>
          </a:xfrm>
          <a:prstGeom prst="wedgeRectCallout">
            <a:avLst>
              <a:gd name="adj1" fmla="val 190436"/>
              <a:gd name="adj2" fmla="val -165940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ZA" dirty="0" smtClean="0"/>
              <a:t>Choose ‘HTTP/WebDAV’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409584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Configuring a Data Source</a:t>
            </a:r>
            <a:endParaRPr lang="en-ZA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36712"/>
            <a:ext cx="4019550" cy="442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276872"/>
            <a:ext cx="4019550" cy="442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ular Callout 4"/>
          <p:cNvSpPr/>
          <p:nvPr/>
        </p:nvSpPr>
        <p:spPr>
          <a:xfrm>
            <a:off x="5076056" y="1052736"/>
            <a:ext cx="2880320" cy="1080120"/>
          </a:xfrm>
          <a:prstGeom prst="wedgeRectCallout">
            <a:avLst>
              <a:gd name="adj1" fmla="val -164113"/>
              <a:gd name="adj2" fmla="val 144470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ZA" dirty="0" smtClean="0"/>
              <a:t>A new sub-node is opened, and one can then type a name for the source. </a:t>
            </a:r>
            <a:endParaRPr lang="en-ZA" dirty="0"/>
          </a:p>
        </p:txBody>
      </p:sp>
      <p:sp>
        <p:nvSpPr>
          <p:cNvPr id="7" name="Rectangular Callout 6"/>
          <p:cNvSpPr/>
          <p:nvPr/>
        </p:nvSpPr>
        <p:spPr>
          <a:xfrm>
            <a:off x="821135" y="5445224"/>
            <a:ext cx="2880320" cy="1080120"/>
          </a:xfrm>
          <a:prstGeom prst="wedgeRectCallout">
            <a:avLst>
              <a:gd name="adj1" fmla="val 116566"/>
              <a:gd name="adj2" fmla="val -62470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ZA" dirty="0" smtClean="0"/>
              <a:t>Right-click on the new Data Source to set its properties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137450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Data Source Properties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1540768"/>
          </a:xfrm>
        </p:spPr>
        <p:txBody>
          <a:bodyPr>
            <a:normAutofit fontScale="92500" lnSpcReduction="10000"/>
          </a:bodyPr>
          <a:lstStyle/>
          <a:p>
            <a:r>
              <a:rPr lang="en-ZA" sz="2400" dirty="0" smtClean="0"/>
              <a:t>Type the web address for the WebDAV target – in this case the SAEON Data Portal.</a:t>
            </a:r>
          </a:p>
          <a:p>
            <a:r>
              <a:rPr lang="en-ZA" sz="2400" dirty="0" smtClean="0"/>
              <a:t>Provide your user name and password.</a:t>
            </a:r>
          </a:p>
          <a:p>
            <a:r>
              <a:rPr lang="en-ZA" sz="2400" dirty="0" smtClean="0"/>
              <a:t>Click ‘OK’.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36597"/>
            <a:ext cx="5629275" cy="364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ular Callout 5"/>
          <p:cNvSpPr/>
          <p:nvPr/>
        </p:nvSpPr>
        <p:spPr>
          <a:xfrm>
            <a:off x="6372200" y="2855739"/>
            <a:ext cx="1944216" cy="1080120"/>
          </a:xfrm>
          <a:prstGeom prst="wedgeRectCallout">
            <a:avLst>
              <a:gd name="adj1" fmla="val -102206"/>
              <a:gd name="adj2" fmla="val 19499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ZA" dirty="0" smtClean="0"/>
              <a:t>SAEON Data Portal Web Address</a:t>
            </a:r>
            <a:endParaRPr lang="en-ZA" dirty="0"/>
          </a:p>
        </p:txBody>
      </p:sp>
      <p:sp>
        <p:nvSpPr>
          <p:cNvPr id="7" name="Rectangular Callout 6"/>
          <p:cNvSpPr/>
          <p:nvPr/>
        </p:nvSpPr>
        <p:spPr>
          <a:xfrm>
            <a:off x="6372200" y="4247728"/>
            <a:ext cx="1944216" cy="1080120"/>
          </a:xfrm>
          <a:prstGeom prst="wedgeRectCallout">
            <a:avLst>
              <a:gd name="adj1" fmla="val -101460"/>
              <a:gd name="adj2" fmla="val -10063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ZA" dirty="0" smtClean="0"/>
              <a:t>Username and Password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743185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Connecting to the Site</a:t>
            </a:r>
            <a:endParaRPr lang="en-ZA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362075"/>
            <a:ext cx="8191500" cy="549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764704"/>
            <a:ext cx="2381250" cy="442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ular Callout 5"/>
          <p:cNvSpPr/>
          <p:nvPr/>
        </p:nvSpPr>
        <p:spPr>
          <a:xfrm>
            <a:off x="4139952" y="764704"/>
            <a:ext cx="1944216" cy="1080120"/>
          </a:xfrm>
          <a:prstGeom prst="wedgeRectCallout">
            <a:avLst>
              <a:gd name="adj1" fmla="val -175367"/>
              <a:gd name="adj2" fmla="val 135063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ZA" dirty="0" smtClean="0"/>
              <a:t>To connect, simply double-click the new WebDAV Node</a:t>
            </a:r>
            <a:endParaRPr lang="en-ZA" dirty="0"/>
          </a:p>
        </p:txBody>
      </p:sp>
      <p:sp>
        <p:nvSpPr>
          <p:cNvPr id="7" name="Rectangular Callout 6"/>
          <p:cNvSpPr/>
          <p:nvPr/>
        </p:nvSpPr>
        <p:spPr>
          <a:xfrm>
            <a:off x="6257709" y="758956"/>
            <a:ext cx="1944216" cy="1805948"/>
          </a:xfrm>
          <a:prstGeom prst="wedgeRectCallout">
            <a:avLst>
              <a:gd name="adj1" fmla="val -109672"/>
              <a:gd name="adj2" fmla="val 67855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ZA" dirty="0" smtClean="0"/>
              <a:t>This opens a separate panel showing the folder structure for the target website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551062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Transferring files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ZA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0" y="1245443"/>
            <a:ext cx="8191500" cy="549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ular Callout 4"/>
          <p:cNvSpPr/>
          <p:nvPr/>
        </p:nvSpPr>
        <p:spPr>
          <a:xfrm>
            <a:off x="755576" y="692696"/>
            <a:ext cx="1944216" cy="1080120"/>
          </a:xfrm>
          <a:prstGeom prst="wedgeRectCallout">
            <a:avLst>
              <a:gd name="adj1" fmla="val 4548"/>
              <a:gd name="adj2" fmla="val 122950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ZA" dirty="0" smtClean="0"/>
              <a:t>The left-hand panels show the portal file structure</a:t>
            </a:r>
            <a:endParaRPr lang="en-ZA" dirty="0"/>
          </a:p>
        </p:txBody>
      </p:sp>
      <p:sp>
        <p:nvSpPr>
          <p:cNvPr id="6" name="Rectangular Callout 5"/>
          <p:cNvSpPr/>
          <p:nvPr/>
        </p:nvSpPr>
        <p:spPr>
          <a:xfrm>
            <a:off x="3491880" y="705383"/>
            <a:ext cx="1944216" cy="1080120"/>
          </a:xfrm>
          <a:prstGeom prst="wedgeRectCallout">
            <a:avLst>
              <a:gd name="adj1" fmla="val 4548"/>
              <a:gd name="adj2" fmla="val 122950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ZA" dirty="0" smtClean="0"/>
              <a:t>To transfer files, drag them here …</a:t>
            </a:r>
            <a:endParaRPr lang="en-ZA" dirty="0"/>
          </a:p>
        </p:txBody>
      </p:sp>
      <p:sp>
        <p:nvSpPr>
          <p:cNvPr id="7" name="Rectangular Callout 6"/>
          <p:cNvSpPr/>
          <p:nvPr/>
        </p:nvSpPr>
        <p:spPr>
          <a:xfrm>
            <a:off x="6588224" y="718070"/>
            <a:ext cx="1944216" cy="1080120"/>
          </a:xfrm>
          <a:prstGeom prst="wedgeRectCallout">
            <a:avLst>
              <a:gd name="adj1" fmla="val 4548"/>
              <a:gd name="adj2" fmla="val 122950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ZA" dirty="0" smtClean="0"/>
              <a:t> … from the source on your own disk.</a:t>
            </a:r>
            <a:endParaRPr lang="en-ZA" dirty="0"/>
          </a:p>
        </p:txBody>
      </p:sp>
      <p:sp>
        <p:nvSpPr>
          <p:cNvPr id="8" name="Rectangular Callout 7"/>
          <p:cNvSpPr/>
          <p:nvPr/>
        </p:nvSpPr>
        <p:spPr>
          <a:xfrm>
            <a:off x="2627784" y="5013176"/>
            <a:ext cx="1944216" cy="1080120"/>
          </a:xfrm>
          <a:prstGeom prst="wedgeRectCallout">
            <a:avLst>
              <a:gd name="adj1" fmla="val -75331"/>
              <a:gd name="adj2" fmla="val 6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ZA" dirty="0" smtClean="0"/>
              <a:t>Follow transfer progress here.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80121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Creating a New Sub-Folder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ZA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0" y="681038"/>
            <a:ext cx="8191500" cy="549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ular Callout 4"/>
          <p:cNvSpPr/>
          <p:nvPr/>
        </p:nvSpPr>
        <p:spPr>
          <a:xfrm>
            <a:off x="1115616" y="5536018"/>
            <a:ext cx="1944216" cy="1080120"/>
          </a:xfrm>
          <a:prstGeom prst="wedgeRectCallout">
            <a:avLst>
              <a:gd name="adj1" fmla="val 73976"/>
              <a:gd name="adj2" fmla="val -243898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ZA" dirty="0" smtClean="0"/>
              <a:t>Right-click here to create a new folder (directory)</a:t>
            </a:r>
            <a:endParaRPr lang="en-ZA" dirty="0"/>
          </a:p>
        </p:txBody>
      </p:sp>
      <p:sp>
        <p:nvSpPr>
          <p:cNvPr id="6" name="Rectangular Callout 5"/>
          <p:cNvSpPr/>
          <p:nvPr/>
        </p:nvSpPr>
        <p:spPr>
          <a:xfrm>
            <a:off x="3347864" y="5536018"/>
            <a:ext cx="3672408" cy="1080120"/>
          </a:xfrm>
          <a:prstGeom prst="wedgeRectCallout">
            <a:avLst>
              <a:gd name="adj1" fmla="val 26944"/>
              <a:gd name="adj2" fmla="val -51739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ZA" dirty="0" smtClean="0"/>
              <a:t>NOTE that the folder will be private and that you will have to publish it from the SAEON Data Portal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43062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640</Words>
  <Application>Microsoft Office PowerPoint</Application>
  <PresentationFormat>On-screen Show (4:3)</PresentationFormat>
  <Paragraphs>60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Tutorial: Bulk File Uploads</vt:lpstr>
      <vt:lpstr>Using WebDAV to Upload Files</vt:lpstr>
      <vt:lpstr>Download and Install BitKinex</vt:lpstr>
      <vt:lpstr>Creating a new Data Source</vt:lpstr>
      <vt:lpstr>Configuring a Data Source</vt:lpstr>
      <vt:lpstr>Data Source Properties</vt:lpstr>
      <vt:lpstr>Connecting to the Site</vt:lpstr>
      <vt:lpstr>Transferring files</vt:lpstr>
      <vt:lpstr>Creating a New Sub-Folder</vt:lpstr>
      <vt:lpstr>Please note …</vt:lpstr>
      <vt:lpstr>Windows XP</vt:lpstr>
    </vt:vector>
  </TitlesOfParts>
  <Company>Home User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Tutorial: Bulk File Uploads</dc:title>
  <dc:creator>WimHugo</dc:creator>
  <cp:lastModifiedBy>WimHugo</cp:lastModifiedBy>
  <cp:revision>14</cp:revision>
  <dcterms:created xsi:type="dcterms:W3CDTF">2011-11-02T14:14:17Z</dcterms:created>
  <dcterms:modified xsi:type="dcterms:W3CDTF">2011-11-03T05:59:00Z</dcterms:modified>
</cp:coreProperties>
</file>