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3" r:id="rId17"/>
    <p:sldId id="271" r:id="rId18"/>
    <p:sldId id="272" r:id="rId19"/>
    <p:sldId id="274" r:id="rId20"/>
    <p:sldId id="275" r:id="rId21"/>
    <p:sldId id="276" r:id="rId22"/>
    <p:sldId id="277" r:id="rId23"/>
    <p:sldId id="278" r:id="rId24"/>
    <p:sldId id="279" r:id="rId25"/>
    <p:sldId id="280" r:id="rId26"/>
    <p:sldId id="281" r:id="rId27"/>
    <p:sldId id="282" r:id="rId28"/>
  </p:sldIdLst>
  <p:sldSz cx="9144000" cy="6858000" type="screen4x3"/>
  <p:notesSz cx="6834188" cy="9979025"/>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oodallV" initials="G" lastIdx="2" clrIdx="0"/>
  <p:cmAuthor id="1" name="victoria" initials="v"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9" autoAdjust="0"/>
    <p:restoredTop sz="86409" autoAdjust="0"/>
  </p:normalViewPr>
  <p:slideViewPr>
    <p:cSldViewPr snapToGrid="0">
      <p:cViewPr varScale="1">
        <p:scale>
          <a:sx n="63" d="100"/>
          <a:sy n="63" d="100"/>
        </p:scale>
        <p:origin x="-1362" y="-108"/>
      </p:cViewPr>
      <p:guideLst>
        <p:guide orient="horz" pos="2160"/>
        <p:guide pos="2880"/>
      </p:guideLst>
    </p:cSldViewPr>
  </p:slideViewPr>
  <p:outlineViewPr>
    <p:cViewPr>
      <p:scale>
        <a:sx n="33" d="100"/>
        <a:sy n="33" d="100"/>
      </p:scale>
      <p:origin x="0" y="139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62275" cy="498475"/>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71913" y="0"/>
            <a:ext cx="2960687" cy="498475"/>
          </a:xfrm>
          <a:prstGeom prst="rect">
            <a:avLst/>
          </a:prstGeom>
        </p:spPr>
        <p:txBody>
          <a:bodyPr vert="horz" lIns="91440" tIns="45720" rIns="91440" bIns="45720" rtlCol="0"/>
          <a:lstStyle>
            <a:lvl1pPr algn="r">
              <a:defRPr sz="1200"/>
            </a:lvl1pPr>
          </a:lstStyle>
          <a:p>
            <a:fld id="{50021560-FD5B-46F4-B3D2-389B1A3209D9}" type="datetimeFigureOut">
              <a:rPr lang="en-ZA" smtClean="0"/>
              <a:pPr/>
              <a:t>2014/02/05</a:t>
            </a:fld>
            <a:endParaRPr lang="en-ZA"/>
          </a:p>
        </p:txBody>
      </p:sp>
      <p:sp>
        <p:nvSpPr>
          <p:cNvPr id="4" name="Slide Image Placeholder 3"/>
          <p:cNvSpPr>
            <a:spLocks noGrp="1" noRot="1" noChangeAspect="1"/>
          </p:cNvSpPr>
          <p:nvPr>
            <p:ph type="sldImg" idx="2"/>
          </p:nvPr>
        </p:nvSpPr>
        <p:spPr>
          <a:xfrm>
            <a:off x="922338" y="747713"/>
            <a:ext cx="4991100" cy="3743325"/>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4213" y="4740275"/>
            <a:ext cx="5467350" cy="44910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478963"/>
            <a:ext cx="2962275" cy="498475"/>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71913" y="9478963"/>
            <a:ext cx="2960687" cy="498475"/>
          </a:xfrm>
          <a:prstGeom prst="rect">
            <a:avLst/>
          </a:prstGeom>
        </p:spPr>
        <p:txBody>
          <a:bodyPr vert="horz" lIns="91440" tIns="45720" rIns="91440" bIns="45720" rtlCol="0" anchor="b"/>
          <a:lstStyle>
            <a:lvl1pPr algn="r">
              <a:defRPr sz="1200"/>
            </a:lvl1pPr>
          </a:lstStyle>
          <a:p>
            <a:fld id="{0365F28E-5612-41DB-AAEA-0C6E1573A7ED}" type="slidenum">
              <a:rPr lang="en-ZA" smtClean="0"/>
              <a:pPr/>
              <a:t>‹#›</a:t>
            </a:fld>
            <a:endParaRPr lang="en-ZA"/>
          </a:p>
        </p:txBody>
      </p:sp>
    </p:spTree>
    <p:extLst>
      <p:ext uri="{BB962C8B-B14F-4D97-AF65-F5344CB8AC3E}">
        <p14:creationId xmlns:p14="http://schemas.microsoft.com/office/powerpoint/2010/main" val="2487295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365F28E-5612-41DB-AAEA-0C6E1573A7ED}" type="slidenum">
              <a:rPr lang="en-ZA" smtClean="0"/>
              <a:pPr/>
              <a:t>1</a:t>
            </a:fld>
            <a:endParaRPr lang="en-ZA"/>
          </a:p>
        </p:txBody>
      </p:sp>
    </p:spTree>
    <p:extLst>
      <p:ext uri="{BB962C8B-B14F-4D97-AF65-F5344CB8AC3E}">
        <p14:creationId xmlns:p14="http://schemas.microsoft.com/office/powerpoint/2010/main" val="3154199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The data are extracted as specified in the Data Query.</a:t>
            </a:r>
            <a:r>
              <a:rPr lang="en-ZA" baseline="0" dirty="0" smtClean="0"/>
              <a:t> </a:t>
            </a:r>
          </a:p>
          <a:p>
            <a:endParaRPr lang="en-ZA" baseline="0" dirty="0" smtClean="0"/>
          </a:p>
          <a:p>
            <a:r>
              <a:rPr lang="en-ZA" baseline="0" dirty="0" smtClean="0"/>
              <a:t>The Data Value column is highlighted. The type of offering ‘Actual’ and ‘</a:t>
            </a:r>
            <a:r>
              <a:rPr lang="en-ZA" baseline="0" dirty="0" err="1" smtClean="0"/>
              <a:t>Streamflow</a:t>
            </a:r>
            <a:r>
              <a:rPr lang="en-ZA" baseline="0" dirty="0" smtClean="0"/>
              <a:t>’ is in the columns to the left, with the symbol for the unit of measure (m</a:t>
            </a:r>
            <a:r>
              <a:rPr lang="en-ZA" baseline="30000" dirty="0" smtClean="0"/>
              <a:t>3</a:t>
            </a:r>
            <a:r>
              <a:rPr lang="en-ZA" baseline="0" dirty="0" smtClean="0"/>
              <a:t>) in the column to the right. </a:t>
            </a:r>
          </a:p>
        </p:txBody>
      </p:sp>
      <p:sp>
        <p:nvSpPr>
          <p:cNvPr id="4" name="Slide Number Placeholder 3"/>
          <p:cNvSpPr>
            <a:spLocks noGrp="1"/>
          </p:cNvSpPr>
          <p:nvPr>
            <p:ph type="sldNum" sz="quarter" idx="10"/>
          </p:nvPr>
        </p:nvSpPr>
        <p:spPr/>
        <p:txBody>
          <a:bodyPr/>
          <a:lstStyle/>
          <a:p>
            <a:fld id="{0365F28E-5612-41DB-AAEA-0C6E1573A7ED}" type="slidenum">
              <a:rPr lang="en-ZA" smtClean="0"/>
              <a:pPr/>
              <a:t>12</a:t>
            </a:fld>
            <a:endParaRPr lang="en-ZA"/>
          </a:p>
        </p:txBody>
      </p:sp>
    </p:spTree>
    <p:extLst>
      <p:ext uri="{BB962C8B-B14F-4D97-AF65-F5344CB8AC3E}">
        <p14:creationId xmlns:p14="http://schemas.microsoft.com/office/powerpoint/2010/main" val="19182414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The date range</a:t>
            </a:r>
            <a:r>
              <a:rPr lang="en-ZA" baseline="0" dirty="0" smtClean="0"/>
              <a:t> of the queried data can be altered by adjusting the ‘To’ and ‘From’ dates. To modify the dates, click on the calendar icon to the right of the date. Once the desired date range is selected, click on ‘Filter’.</a:t>
            </a:r>
          </a:p>
        </p:txBody>
      </p:sp>
      <p:sp>
        <p:nvSpPr>
          <p:cNvPr id="4" name="Slide Number Placeholder 3"/>
          <p:cNvSpPr>
            <a:spLocks noGrp="1"/>
          </p:cNvSpPr>
          <p:nvPr>
            <p:ph type="sldNum" sz="quarter" idx="10"/>
          </p:nvPr>
        </p:nvSpPr>
        <p:spPr/>
        <p:txBody>
          <a:bodyPr/>
          <a:lstStyle/>
          <a:p>
            <a:fld id="{0365F28E-5612-41DB-AAEA-0C6E1573A7ED}" type="slidenum">
              <a:rPr lang="en-ZA" smtClean="0"/>
              <a:pPr/>
              <a:t>13</a:t>
            </a:fld>
            <a:endParaRPr lang="en-ZA"/>
          </a:p>
        </p:txBody>
      </p:sp>
    </p:spTree>
    <p:extLst>
      <p:ext uri="{BB962C8B-B14F-4D97-AF65-F5344CB8AC3E}">
        <p14:creationId xmlns:p14="http://schemas.microsoft.com/office/powerpoint/2010/main" val="19182414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The number of records extracted by the</a:t>
            </a:r>
            <a:r>
              <a:rPr lang="en-ZA" baseline="0" dirty="0" smtClean="0"/>
              <a:t> query are shown in the bottom right-hand corner, as well as which of those records are shown in the viewing pane at the time. </a:t>
            </a:r>
          </a:p>
        </p:txBody>
      </p:sp>
      <p:sp>
        <p:nvSpPr>
          <p:cNvPr id="4" name="Slide Number Placeholder 3"/>
          <p:cNvSpPr>
            <a:spLocks noGrp="1"/>
          </p:cNvSpPr>
          <p:nvPr>
            <p:ph type="sldNum" sz="quarter" idx="10"/>
          </p:nvPr>
        </p:nvSpPr>
        <p:spPr/>
        <p:txBody>
          <a:bodyPr/>
          <a:lstStyle/>
          <a:p>
            <a:fld id="{0365F28E-5612-41DB-AAEA-0C6E1573A7ED}" type="slidenum">
              <a:rPr lang="en-ZA" smtClean="0"/>
              <a:pPr/>
              <a:t>14</a:t>
            </a:fld>
            <a:endParaRPr lang="en-ZA"/>
          </a:p>
        </p:txBody>
      </p:sp>
    </p:spTree>
    <p:extLst>
      <p:ext uri="{BB962C8B-B14F-4D97-AF65-F5344CB8AC3E}">
        <p14:creationId xmlns:p14="http://schemas.microsoft.com/office/powerpoint/2010/main" val="19182414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aseline="0" dirty="0" smtClean="0"/>
              <a:t>The number of pages of results are shown at the bottom, middle of the page. The page that is viewed can be changed by clicking either on the forward or backward arrows or by typing a number into the page box. The data will update after the ‘Enter’ key is pushed or by clicking on the ‘Refresh’ button next to the forward arrows, highlighted above.</a:t>
            </a:r>
          </a:p>
        </p:txBody>
      </p:sp>
      <p:sp>
        <p:nvSpPr>
          <p:cNvPr id="4" name="Slide Number Placeholder 3"/>
          <p:cNvSpPr>
            <a:spLocks noGrp="1"/>
          </p:cNvSpPr>
          <p:nvPr>
            <p:ph type="sldNum" sz="quarter" idx="10"/>
          </p:nvPr>
        </p:nvSpPr>
        <p:spPr/>
        <p:txBody>
          <a:bodyPr/>
          <a:lstStyle/>
          <a:p>
            <a:fld id="{0365F28E-5612-41DB-AAEA-0C6E1573A7ED}" type="slidenum">
              <a:rPr lang="en-ZA" smtClean="0"/>
              <a:pPr/>
              <a:t>15</a:t>
            </a:fld>
            <a:endParaRPr lang="en-ZA"/>
          </a:p>
        </p:txBody>
      </p:sp>
    </p:spTree>
    <p:extLst>
      <p:ext uri="{BB962C8B-B14F-4D97-AF65-F5344CB8AC3E}">
        <p14:creationId xmlns:p14="http://schemas.microsoft.com/office/powerpoint/2010/main" val="19182414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aseline="0" dirty="0" smtClean="0"/>
              <a:t>The data view is sorted by the column which has a small arrow to the right of the column name. The direction of the arrow (up or down) indicates the direction the data are sored (ascending or descending).</a:t>
            </a:r>
            <a:endParaRPr lang="en-ZA" b="1" baseline="0" dirty="0" smtClean="0"/>
          </a:p>
        </p:txBody>
      </p:sp>
      <p:sp>
        <p:nvSpPr>
          <p:cNvPr id="4" name="Slide Number Placeholder 3"/>
          <p:cNvSpPr>
            <a:spLocks noGrp="1"/>
          </p:cNvSpPr>
          <p:nvPr>
            <p:ph type="sldNum" sz="quarter" idx="10"/>
          </p:nvPr>
        </p:nvSpPr>
        <p:spPr/>
        <p:txBody>
          <a:bodyPr/>
          <a:lstStyle/>
          <a:p>
            <a:fld id="{0365F28E-5612-41DB-AAEA-0C6E1573A7ED}" type="slidenum">
              <a:rPr lang="en-ZA" smtClean="0"/>
              <a:pPr/>
              <a:t>16</a:t>
            </a:fld>
            <a:endParaRPr lang="en-ZA"/>
          </a:p>
        </p:txBody>
      </p:sp>
    </p:spTree>
    <p:extLst>
      <p:ext uri="{BB962C8B-B14F-4D97-AF65-F5344CB8AC3E}">
        <p14:creationId xmlns:p14="http://schemas.microsoft.com/office/powerpoint/2010/main" val="19182414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aseline="0" dirty="0" smtClean="0"/>
              <a:t>If the mouse is hovered over one of the column headers, an arrow appears which provides a drop down box. If this arrow is clicked, additional query options become available. </a:t>
            </a:r>
          </a:p>
        </p:txBody>
      </p:sp>
      <p:sp>
        <p:nvSpPr>
          <p:cNvPr id="4" name="Slide Number Placeholder 3"/>
          <p:cNvSpPr>
            <a:spLocks noGrp="1"/>
          </p:cNvSpPr>
          <p:nvPr>
            <p:ph type="sldNum" sz="quarter" idx="10"/>
          </p:nvPr>
        </p:nvSpPr>
        <p:spPr/>
        <p:txBody>
          <a:bodyPr/>
          <a:lstStyle/>
          <a:p>
            <a:fld id="{0365F28E-5612-41DB-AAEA-0C6E1573A7ED}" type="slidenum">
              <a:rPr lang="en-ZA" smtClean="0"/>
              <a:pPr/>
              <a:t>17</a:t>
            </a:fld>
            <a:endParaRPr lang="en-ZA"/>
          </a:p>
        </p:txBody>
      </p:sp>
    </p:spTree>
    <p:extLst>
      <p:ext uri="{BB962C8B-B14F-4D97-AF65-F5344CB8AC3E}">
        <p14:creationId xmlns:p14="http://schemas.microsoft.com/office/powerpoint/2010/main" val="19182414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aseline="0" dirty="0" smtClean="0"/>
              <a:t>The queried data can either be sorted ascending or descending order of the highlighted variable; the displayed columns can be altered or additional filters can be added to the query. </a:t>
            </a:r>
          </a:p>
        </p:txBody>
      </p:sp>
      <p:sp>
        <p:nvSpPr>
          <p:cNvPr id="4" name="Slide Number Placeholder 3"/>
          <p:cNvSpPr>
            <a:spLocks noGrp="1"/>
          </p:cNvSpPr>
          <p:nvPr>
            <p:ph type="sldNum" sz="quarter" idx="10"/>
          </p:nvPr>
        </p:nvSpPr>
        <p:spPr/>
        <p:txBody>
          <a:bodyPr/>
          <a:lstStyle/>
          <a:p>
            <a:fld id="{0365F28E-5612-41DB-AAEA-0C6E1573A7ED}" type="slidenum">
              <a:rPr lang="en-ZA" smtClean="0"/>
              <a:pPr/>
              <a:t>18</a:t>
            </a:fld>
            <a:endParaRPr lang="en-ZA"/>
          </a:p>
        </p:txBody>
      </p:sp>
    </p:spTree>
    <p:extLst>
      <p:ext uri="{BB962C8B-B14F-4D97-AF65-F5344CB8AC3E}">
        <p14:creationId xmlns:p14="http://schemas.microsoft.com/office/powerpoint/2010/main" val="19182414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aseline="0" dirty="0" smtClean="0"/>
              <a:t>If Sort Descending is selected, the queried data are sorted by the selected column, and the small ordering arrow shifts from the previous variable to indicate the current sort variable.</a:t>
            </a:r>
          </a:p>
        </p:txBody>
      </p:sp>
      <p:sp>
        <p:nvSpPr>
          <p:cNvPr id="4" name="Slide Number Placeholder 3"/>
          <p:cNvSpPr>
            <a:spLocks noGrp="1"/>
          </p:cNvSpPr>
          <p:nvPr>
            <p:ph type="sldNum" sz="quarter" idx="10"/>
          </p:nvPr>
        </p:nvSpPr>
        <p:spPr/>
        <p:txBody>
          <a:bodyPr/>
          <a:lstStyle/>
          <a:p>
            <a:fld id="{0365F28E-5612-41DB-AAEA-0C6E1573A7ED}" type="slidenum">
              <a:rPr lang="en-ZA" smtClean="0"/>
              <a:pPr/>
              <a:t>19</a:t>
            </a:fld>
            <a:endParaRPr lang="en-ZA"/>
          </a:p>
        </p:txBody>
      </p:sp>
    </p:spTree>
    <p:extLst>
      <p:ext uri="{BB962C8B-B14F-4D97-AF65-F5344CB8AC3E}">
        <p14:creationId xmlns:p14="http://schemas.microsoft.com/office/powerpoint/2010/main" val="19182414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aseline="0" dirty="0" smtClean="0"/>
              <a:t>The columns which are displayed in the Data Query can be changed by selecting ‘Columns’ from the dropdown box, and checking or unchecking the desired column variables. </a:t>
            </a:r>
          </a:p>
        </p:txBody>
      </p:sp>
      <p:sp>
        <p:nvSpPr>
          <p:cNvPr id="4" name="Slide Number Placeholder 3"/>
          <p:cNvSpPr>
            <a:spLocks noGrp="1"/>
          </p:cNvSpPr>
          <p:nvPr>
            <p:ph type="sldNum" sz="quarter" idx="10"/>
          </p:nvPr>
        </p:nvSpPr>
        <p:spPr/>
        <p:txBody>
          <a:bodyPr/>
          <a:lstStyle/>
          <a:p>
            <a:fld id="{0365F28E-5612-41DB-AAEA-0C6E1573A7ED}" type="slidenum">
              <a:rPr lang="en-ZA" smtClean="0"/>
              <a:pPr/>
              <a:t>20</a:t>
            </a:fld>
            <a:endParaRPr lang="en-ZA"/>
          </a:p>
        </p:txBody>
      </p:sp>
    </p:spTree>
    <p:extLst>
      <p:ext uri="{BB962C8B-B14F-4D97-AF65-F5344CB8AC3E}">
        <p14:creationId xmlns:p14="http://schemas.microsoft.com/office/powerpoint/2010/main" val="19182414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aseline="0" dirty="0" smtClean="0"/>
              <a:t>The data can be filtered further by placing a filter on the selected variable. This can either extract a value range or an exact value for the selected variable. </a:t>
            </a:r>
          </a:p>
        </p:txBody>
      </p:sp>
      <p:sp>
        <p:nvSpPr>
          <p:cNvPr id="4" name="Slide Number Placeholder 3"/>
          <p:cNvSpPr>
            <a:spLocks noGrp="1"/>
          </p:cNvSpPr>
          <p:nvPr>
            <p:ph type="sldNum" sz="quarter" idx="10"/>
          </p:nvPr>
        </p:nvSpPr>
        <p:spPr/>
        <p:txBody>
          <a:bodyPr/>
          <a:lstStyle/>
          <a:p>
            <a:fld id="{0365F28E-5612-41DB-AAEA-0C6E1573A7ED}" type="slidenum">
              <a:rPr lang="en-ZA" smtClean="0"/>
              <a:pPr/>
              <a:t>21</a:t>
            </a:fld>
            <a:endParaRPr lang="en-ZA"/>
          </a:p>
        </p:txBody>
      </p:sp>
    </p:spTree>
    <p:extLst>
      <p:ext uri="{BB962C8B-B14F-4D97-AF65-F5344CB8AC3E}">
        <p14:creationId xmlns:p14="http://schemas.microsoft.com/office/powerpoint/2010/main" val="1918241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Enter username</a:t>
            </a:r>
            <a:r>
              <a:rPr lang="en-ZA" baseline="0" dirty="0" smtClean="0"/>
              <a:t> and password. </a:t>
            </a:r>
          </a:p>
          <a:p>
            <a:r>
              <a:rPr lang="en-ZA" baseline="0" dirty="0" smtClean="0"/>
              <a:t>Click ‘Logon’</a:t>
            </a:r>
            <a:endParaRPr lang="en-ZA" dirty="0"/>
          </a:p>
        </p:txBody>
      </p:sp>
      <p:sp>
        <p:nvSpPr>
          <p:cNvPr id="4" name="Slide Number Placeholder 3"/>
          <p:cNvSpPr>
            <a:spLocks noGrp="1"/>
          </p:cNvSpPr>
          <p:nvPr>
            <p:ph type="sldNum" sz="quarter" idx="10"/>
          </p:nvPr>
        </p:nvSpPr>
        <p:spPr/>
        <p:txBody>
          <a:bodyPr/>
          <a:lstStyle/>
          <a:p>
            <a:fld id="{0365F28E-5612-41DB-AAEA-0C6E1573A7ED}" type="slidenum">
              <a:rPr lang="en-ZA" smtClean="0"/>
              <a:pPr/>
              <a:t>4</a:t>
            </a:fld>
            <a:endParaRPr lang="en-ZA"/>
          </a:p>
        </p:txBody>
      </p:sp>
    </p:spTree>
    <p:extLst>
      <p:ext uri="{BB962C8B-B14F-4D97-AF65-F5344CB8AC3E}">
        <p14:creationId xmlns:p14="http://schemas.microsoft.com/office/powerpoint/2010/main" val="19182414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aseline="0" dirty="0" smtClean="0"/>
              <a:t>For example, a filter can be placed on the Data Value column to only extract values between 0.1 and 0.2. You will notice that the number of records returned by the query is now much smaller, as can ne seen in the bottom right hand corner. </a:t>
            </a:r>
            <a:r>
              <a:rPr lang="en-ZA" sz="900" b="1" baseline="0" dirty="0" smtClean="0"/>
              <a:t>Or it will say ‘no </a:t>
            </a:r>
            <a:r>
              <a:rPr lang="en-ZA" sz="900" b="1" baseline="0" smtClean="0"/>
              <a:t>data found’ </a:t>
            </a:r>
            <a:endParaRPr lang="en-ZA" baseline="0" dirty="0" smtClean="0"/>
          </a:p>
        </p:txBody>
      </p:sp>
      <p:sp>
        <p:nvSpPr>
          <p:cNvPr id="4" name="Slide Number Placeholder 3"/>
          <p:cNvSpPr>
            <a:spLocks noGrp="1"/>
          </p:cNvSpPr>
          <p:nvPr>
            <p:ph type="sldNum" sz="quarter" idx="10"/>
          </p:nvPr>
        </p:nvSpPr>
        <p:spPr/>
        <p:txBody>
          <a:bodyPr/>
          <a:lstStyle/>
          <a:p>
            <a:fld id="{0365F28E-5612-41DB-AAEA-0C6E1573A7ED}" type="slidenum">
              <a:rPr lang="en-ZA" smtClean="0"/>
              <a:pPr/>
              <a:t>22</a:t>
            </a:fld>
            <a:endParaRPr lang="en-ZA"/>
          </a:p>
        </p:txBody>
      </p:sp>
    </p:spTree>
    <p:extLst>
      <p:ext uri="{BB962C8B-B14F-4D97-AF65-F5344CB8AC3E}">
        <p14:creationId xmlns:p14="http://schemas.microsoft.com/office/powerpoint/2010/main" val="19182414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aseline="0" dirty="0" smtClean="0"/>
              <a:t>When the data are being filtered on a column value or range, that column is highlighted with a bold header and a filter sign to the left of the heading. </a:t>
            </a:r>
          </a:p>
        </p:txBody>
      </p:sp>
      <p:sp>
        <p:nvSpPr>
          <p:cNvPr id="4" name="Slide Number Placeholder 3"/>
          <p:cNvSpPr>
            <a:spLocks noGrp="1"/>
          </p:cNvSpPr>
          <p:nvPr>
            <p:ph type="sldNum" sz="quarter" idx="10"/>
          </p:nvPr>
        </p:nvSpPr>
        <p:spPr/>
        <p:txBody>
          <a:bodyPr/>
          <a:lstStyle/>
          <a:p>
            <a:fld id="{0365F28E-5612-41DB-AAEA-0C6E1573A7ED}" type="slidenum">
              <a:rPr lang="en-ZA" smtClean="0"/>
              <a:pPr/>
              <a:t>23</a:t>
            </a:fld>
            <a:endParaRPr lang="en-ZA"/>
          </a:p>
        </p:txBody>
      </p:sp>
    </p:spTree>
    <p:extLst>
      <p:ext uri="{BB962C8B-B14F-4D97-AF65-F5344CB8AC3E}">
        <p14:creationId xmlns:p14="http://schemas.microsoft.com/office/powerpoint/2010/main" val="19182414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aseline="0" dirty="0" smtClean="0"/>
              <a:t>The queried data can be download to either a Microsoft Excel file or in .</a:t>
            </a:r>
            <a:r>
              <a:rPr lang="en-ZA" baseline="0" dirty="0" err="1" smtClean="0"/>
              <a:t>csv</a:t>
            </a:r>
            <a:r>
              <a:rPr lang="en-ZA" baseline="0" dirty="0" smtClean="0"/>
              <a:t> format using the buttons on the top right. </a:t>
            </a:r>
          </a:p>
          <a:p>
            <a:r>
              <a:rPr lang="en-ZA" baseline="0" dirty="0" smtClean="0"/>
              <a:t>NOTE: only the data for the date ranges and applied filters will be extracted. The number of records in the downloaded file will correspond to the number of records in the Data Query display shown on the bottom right. </a:t>
            </a:r>
          </a:p>
        </p:txBody>
      </p:sp>
      <p:sp>
        <p:nvSpPr>
          <p:cNvPr id="4" name="Slide Number Placeholder 3"/>
          <p:cNvSpPr>
            <a:spLocks noGrp="1"/>
          </p:cNvSpPr>
          <p:nvPr>
            <p:ph type="sldNum" sz="quarter" idx="10"/>
          </p:nvPr>
        </p:nvSpPr>
        <p:spPr/>
        <p:txBody>
          <a:bodyPr/>
          <a:lstStyle/>
          <a:p>
            <a:fld id="{0365F28E-5612-41DB-AAEA-0C6E1573A7ED}" type="slidenum">
              <a:rPr lang="en-ZA" smtClean="0"/>
              <a:pPr/>
              <a:t>24</a:t>
            </a:fld>
            <a:endParaRPr lang="en-ZA"/>
          </a:p>
        </p:txBody>
      </p:sp>
    </p:spTree>
    <p:extLst>
      <p:ext uri="{BB962C8B-B14F-4D97-AF65-F5344CB8AC3E}">
        <p14:creationId xmlns:p14="http://schemas.microsoft.com/office/powerpoint/2010/main" val="19182414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aseline="0" dirty="0" smtClean="0"/>
              <a:t>The queried data can then be opened in the Excel or .</a:t>
            </a:r>
            <a:r>
              <a:rPr lang="en-ZA" baseline="0" dirty="0" err="1" smtClean="0"/>
              <a:t>csv</a:t>
            </a:r>
            <a:r>
              <a:rPr lang="en-ZA" baseline="0" dirty="0" smtClean="0"/>
              <a:t> format. </a:t>
            </a:r>
          </a:p>
        </p:txBody>
      </p:sp>
      <p:sp>
        <p:nvSpPr>
          <p:cNvPr id="4" name="Slide Number Placeholder 3"/>
          <p:cNvSpPr>
            <a:spLocks noGrp="1"/>
          </p:cNvSpPr>
          <p:nvPr>
            <p:ph type="sldNum" sz="quarter" idx="10"/>
          </p:nvPr>
        </p:nvSpPr>
        <p:spPr/>
        <p:txBody>
          <a:bodyPr/>
          <a:lstStyle/>
          <a:p>
            <a:fld id="{0365F28E-5612-41DB-AAEA-0C6E1573A7ED}" type="slidenum">
              <a:rPr lang="en-ZA" smtClean="0"/>
              <a:pPr/>
              <a:t>25</a:t>
            </a:fld>
            <a:endParaRPr lang="en-ZA"/>
          </a:p>
        </p:txBody>
      </p:sp>
    </p:spTree>
    <p:extLst>
      <p:ext uri="{BB962C8B-B14F-4D97-AF65-F5344CB8AC3E}">
        <p14:creationId xmlns:p14="http://schemas.microsoft.com/office/powerpoint/2010/main" val="19182414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aseline="0" dirty="0" smtClean="0"/>
              <a:t>The Data Query area can be opened up completely to show all offerings, phenomena, stations and organizations by clicking ‘Expand All’. </a:t>
            </a:r>
          </a:p>
        </p:txBody>
      </p:sp>
      <p:sp>
        <p:nvSpPr>
          <p:cNvPr id="4" name="Slide Number Placeholder 3"/>
          <p:cNvSpPr>
            <a:spLocks noGrp="1"/>
          </p:cNvSpPr>
          <p:nvPr>
            <p:ph type="sldNum" sz="quarter" idx="10"/>
          </p:nvPr>
        </p:nvSpPr>
        <p:spPr/>
        <p:txBody>
          <a:bodyPr/>
          <a:lstStyle/>
          <a:p>
            <a:fld id="{0365F28E-5612-41DB-AAEA-0C6E1573A7ED}" type="slidenum">
              <a:rPr lang="en-ZA" smtClean="0"/>
              <a:pPr/>
              <a:t>26</a:t>
            </a:fld>
            <a:endParaRPr lang="en-ZA"/>
          </a:p>
        </p:txBody>
      </p:sp>
    </p:spTree>
    <p:extLst>
      <p:ext uri="{BB962C8B-B14F-4D97-AF65-F5344CB8AC3E}">
        <p14:creationId xmlns:p14="http://schemas.microsoft.com/office/powerpoint/2010/main" val="19182414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aseline="0" dirty="0" smtClean="0"/>
              <a:t>This view can be changed by clicking </a:t>
            </a:r>
            <a:r>
              <a:rPr lang="en-ZA" baseline="0" smtClean="0"/>
              <a:t>‘Collapse All’.</a:t>
            </a:r>
            <a:endParaRPr lang="en-ZA" baseline="0" dirty="0" smtClean="0"/>
          </a:p>
        </p:txBody>
      </p:sp>
      <p:sp>
        <p:nvSpPr>
          <p:cNvPr id="4" name="Slide Number Placeholder 3"/>
          <p:cNvSpPr>
            <a:spLocks noGrp="1"/>
          </p:cNvSpPr>
          <p:nvPr>
            <p:ph type="sldNum" sz="quarter" idx="10"/>
          </p:nvPr>
        </p:nvSpPr>
        <p:spPr/>
        <p:txBody>
          <a:bodyPr/>
          <a:lstStyle/>
          <a:p>
            <a:fld id="{0365F28E-5612-41DB-AAEA-0C6E1573A7ED}" type="slidenum">
              <a:rPr lang="en-ZA" smtClean="0"/>
              <a:pPr/>
              <a:t>27</a:t>
            </a:fld>
            <a:endParaRPr lang="en-ZA"/>
          </a:p>
        </p:txBody>
      </p:sp>
    </p:spTree>
    <p:extLst>
      <p:ext uri="{BB962C8B-B14F-4D97-AF65-F5344CB8AC3E}">
        <p14:creationId xmlns:p14="http://schemas.microsoft.com/office/powerpoint/2010/main" val="1918241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First page as you login</a:t>
            </a:r>
            <a:endParaRPr lang="en-ZA" dirty="0"/>
          </a:p>
        </p:txBody>
      </p:sp>
      <p:sp>
        <p:nvSpPr>
          <p:cNvPr id="4" name="Slide Number Placeholder 3"/>
          <p:cNvSpPr>
            <a:spLocks noGrp="1"/>
          </p:cNvSpPr>
          <p:nvPr>
            <p:ph type="sldNum" sz="quarter" idx="10"/>
          </p:nvPr>
        </p:nvSpPr>
        <p:spPr/>
        <p:txBody>
          <a:bodyPr/>
          <a:lstStyle/>
          <a:p>
            <a:fld id="{0365F28E-5612-41DB-AAEA-0C6E1573A7ED}" type="slidenum">
              <a:rPr lang="en-ZA" smtClean="0"/>
              <a:pPr/>
              <a:t>5</a:t>
            </a:fld>
            <a:endParaRPr lang="en-ZA"/>
          </a:p>
        </p:txBody>
      </p:sp>
    </p:spTree>
    <p:extLst>
      <p:ext uri="{BB962C8B-B14F-4D97-AF65-F5344CB8AC3E}">
        <p14:creationId xmlns:p14="http://schemas.microsoft.com/office/powerpoint/2010/main" val="1918241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Click on ‘Data Query Display’</a:t>
            </a:r>
          </a:p>
        </p:txBody>
      </p:sp>
      <p:sp>
        <p:nvSpPr>
          <p:cNvPr id="4" name="Slide Number Placeholder 3"/>
          <p:cNvSpPr>
            <a:spLocks noGrp="1"/>
          </p:cNvSpPr>
          <p:nvPr>
            <p:ph type="sldNum" sz="quarter" idx="10"/>
          </p:nvPr>
        </p:nvSpPr>
        <p:spPr/>
        <p:txBody>
          <a:bodyPr/>
          <a:lstStyle/>
          <a:p>
            <a:fld id="{0365F28E-5612-41DB-AAEA-0C6E1573A7ED}" type="slidenum">
              <a:rPr lang="en-ZA" smtClean="0"/>
              <a:pPr/>
              <a:t>6</a:t>
            </a:fld>
            <a:endParaRPr lang="en-ZA"/>
          </a:p>
        </p:txBody>
      </p:sp>
    </p:spTree>
    <p:extLst>
      <p:ext uri="{BB962C8B-B14F-4D97-AF65-F5344CB8AC3E}">
        <p14:creationId xmlns:p14="http://schemas.microsoft.com/office/powerpoint/2010/main" val="1918241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‘Data Query Display’</a:t>
            </a:r>
          </a:p>
        </p:txBody>
      </p:sp>
      <p:sp>
        <p:nvSpPr>
          <p:cNvPr id="4" name="Slide Number Placeholder 3"/>
          <p:cNvSpPr>
            <a:spLocks noGrp="1"/>
          </p:cNvSpPr>
          <p:nvPr>
            <p:ph type="sldNum" sz="quarter" idx="10"/>
          </p:nvPr>
        </p:nvSpPr>
        <p:spPr/>
        <p:txBody>
          <a:bodyPr/>
          <a:lstStyle/>
          <a:p>
            <a:fld id="{0365F28E-5612-41DB-AAEA-0C6E1573A7ED}" type="slidenum">
              <a:rPr lang="en-ZA" smtClean="0"/>
              <a:pPr/>
              <a:t>7</a:t>
            </a:fld>
            <a:endParaRPr lang="en-ZA"/>
          </a:p>
        </p:txBody>
      </p:sp>
    </p:spTree>
    <p:extLst>
      <p:ext uri="{BB962C8B-B14F-4D97-AF65-F5344CB8AC3E}">
        <p14:creationId xmlns:p14="http://schemas.microsoft.com/office/powerpoint/2010/main" val="1918241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Click on ‘+’ sign to expand the query.</a:t>
            </a:r>
            <a:r>
              <a:rPr lang="en-ZA" baseline="0" dirty="0" smtClean="0"/>
              <a:t> Data are organized by:</a:t>
            </a:r>
          </a:p>
          <a:p>
            <a:r>
              <a:rPr lang="en-ZA" baseline="0" dirty="0" smtClean="0"/>
              <a:t>Organization, Project Site, Station, Sensor, Phenomenon and Offering (what the variable is of the phenomenon being measured).</a:t>
            </a:r>
            <a:endParaRPr lang="en-ZA" dirty="0" smtClean="0"/>
          </a:p>
        </p:txBody>
      </p:sp>
      <p:sp>
        <p:nvSpPr>
          <p:cNvPr id="4" name="Slide Number Placeholder 3"/>
          <p:cNvSpPr>
            <a:spLocks noGrp="1"/>
          </p:cNvSpPr>
          <p:nvPr>
            <p:ph type="sldNum" sz="quarter" idx="10"/>
          </p:nvPr>
        </p:nvSpPr>
        <p:spPr/>
        <p:txBody>
          <a:bodyPr/>
          <a:lstStyle/>
          <a:p>
            <a:fld id="{0365F28E-5612-41DB-AAEA-0C6E1573A7ED}" type="slidenum">
              <a:rPr lang="en-ZA" smtClean="0"/>
              <a:pPr/>
              <a:t>8</a:t>
            </a:fld>
            <a:endParaRPr lang="en-ZA"/>
          </a:p>
        </p:txBody>
      </p:sp>
    </p:spTree>
    <p:extLst>
      <p:ext uri="{BB962C8B-B14F-4D97-AF65-F5344CB8AC3E}">
        <p14:creationId xmlns:p14="http://schemas.microsoft.com/office/powerpoint/2010/main" val="1918241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Drill through the desired station and click</a:t>
            </a:r>
            <a:r>
              <a:rPr lang="en-ZA" baseline="0" dirty="0" smtClean="0"/>
              <a:t> in the empty box to select the sensor(s) for which you want to download data. Multiple sensors can be selected. </a:t>
            </a:r>
          </a:p>
          <a:p>
            <a:r>
              <a:rPr lang="en-ZA" baseline="0" dirty="0" smtClean="0"/>
              <a:t>If the sensor is selected, all phenomena and variables will be extracted. See next slide for example of selecting specific variables. </a:t>
            </a:r>
            <a:endParaRPr lang="en-ZA" dirty="0" smtClean="0"/>
          </a:p>
        </p:txBody>
      </p:sp>
      <p:sp>
        <p:nvSpPr>
          <p:cNvPr id="4" name="Slide Number Placeholder 3"/>
          <p:cNvSpPr>
            <a:spLocks noGrp="1"/>
          </p:cNvSpPr>
          <p:nvPr>
            <p:ph type="sldNum" sz="quarter" idx="10"/>
          </p:nvPr>
        </p:nvSpPr>
        <p:spPr/>
        <p:txBody>
          <a:bodyPr/>
          <a:lstStyle/>
          <a:p>
            <a:fld id="{0365F28E-5612-41DB-AAEA-0C6E1573A7ED}" type="slidenum">
              <a:rPr lang="en-ZA" smtClean="0"/>
              <a:pPr/>
              <a:t>9</a:t>
            </a:fld>
            <a:endParaRPr lang="en-ZA"/>
          </a:p>
        </p:txBody>
      </p:sp>
    </p:spTree>
    <p:extLst>
      <p:ext uri="{BB962C8B-B14F-4D97-AF65-F5344CB8AC3E}">
        <p14:creationId xmlns:p14="http://schemas.microsoft.com/office/powerpoint/2010/main" val="1918241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Continuing</a:t>
            </a:r>
            <a:r>
              <a:rPr lang="en-ZA" baseline="0" dirty="0" smtClean="0"/>
              <a:t> to drill down by clicking on the ‘+’ signs allows the user to rather select a specific phenomenon measured by the sensor (if it records multiple phenomena) and which offerings (or measurements) of a specific phenomenon (if they exist). </a:t>
            </a:r>
          </a:p>
          <a:p>
            <a:r>
              <a:rPr lang="en-ZA" sz="900" b="1" baseline="0" dirty="0" smtClean="0">
                <a:solidFill>
                  <a:srgbClr val="FF0000"/>
                </a:solidFill>
              </a:rPr>
              <a:t> a ‘higher level</a:t>
            </a:r>
            <a:r>
              <a:rPr lang="en-ZA" sz="900" baseline="0" dirty="0" smtClean="0">
                <a:solidFill>
                  <a:srgbClr val="FF0000"/>
                </a:solidFill>
              </a:rPr>
              <a:t> </a:t>
            </a:r>
            <a:r>
              <a:rPr lang="en-ZA" sz="900" b="1" baseline="0" dirty="0" smtClean="0">
                <a:solidFill>
                  <a:srgbClr val="FF0000"/>
                </a:solidFill>
              </a:rPr>
              <a:t>tick’ is the box spaces right?</a:t>
            </a:r>
          </a:p>
          <a:p>
            <a:r>
              <a:rPr lang="en-ZA" baseline="0" dirty="0" smtClean="0"/>
              <a:t>For this query, the higher level tick on ‘</a:t>
            </a:r>
            <a:r>
              <a:rPr lang="en-ZA" baseline="0" dirty="0" err="1" smtClean="0"/>
              <a:t>Bosboukloof</a:t>
            </a:r>
            <a:r>
              <a:rPr lang="en-ZA" baseline="0" dirty="0" smtClean="0"/>
              <a:t> Orpheus Mini’ will extract all </a:t>
            </a:r>
            <a:r>
              <a:rPr lang="en-ZA" baseline="0" smtClean="0"/>
              <a:t>water level and temp </a:t>
            </a:r>
            <a:r>
              <a:rPr lang="en-ZA" baseline="0" dirty="0" smtClean="0"/>
              <a:t>variables for that logger. </a:t>
            </a:r>
          </a:p>
        </p:txBody>
      </p:sp>
      <p:sp>
        <p:nvSpPr>
          <p:cNvPr id="4" name="Slide Number Placeholder 3"/>
          <p:cNvSpPr>
            <a:spLocks noGrp="1"/>
          </p:cNvSpPr>
          <p:nvPr>
            <p:ph type="sldNum" sz="quarter" idx="10"/>
          </p:nvPr>
        </p:nvSpPr>
        <p:spPr/>
        <p:txBody>
          <a:bodyPr/>
          <a:lstStyle/>
          <a:p>
            <a:fld id="{0365F28E-5612-41DB-AAEA-0C6E1573A7ED}" type="slidenum">
              <a:rPr lang="en-ZA" smtClean="0"/>
              <a:pPr/>
              <a:t>10</a:t>
            </a:fld>
            <a:endParaRPr lang="en-ZA"/>
          </a:p>
        </p:txBody>
      </p:sp>
    </p:spTree>
    <p:extLst>
      <p:ext uri="{BB962C8B-B14F-4D97-AF65-F5344CB8AC3E}">
        <p14:creationId xmlns:p14="http://schemas.microsoft.com/office/powerpoint/2010/main" val="1918241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Run the query by clicking on either ‘Refresh’ button, highlighted</a:t>
            </a:r>
            <a:r>
              <a:rPr lang="en-ZA" baseline="0" dirty="0" smtClean="0"/>
              <a:t> on the slide. </a:t>
            </a:r>
          </a:p>
        </p:txBody>
      </p:sp>
      <p:sp>
        <p:nvSpPr>
          <p:cNvPr id="4" name="Slide Number Placeholder 3"/>
          <p:cNvSpPr>
            <a:spLocks noGrp="1"/>
          </p:cNvSpPr>
          <p:nvPr>
            <p:ph type="sldNum" sz="quarter" idx="10"/>
          </p:nvPr>
        </p:nvSpPr>
        <p:spPr/>
        <p:txBody>
          <a:bodyPr/>
          <a:lstStyle/>
          <a:p>
            <a:fld id="{0365F28E-5612-41DB-AAEA-0C6E1573A7ED}" type="slidenum">
              <a:rPr lang="en-ZA" smtClean="0"/>
              <a:pPr/>
              <a:t>11</a:t>
            </a:fld>
            <a:endParaRPr lang="en-ZA"/>
          </a:p>
        </p:txBody>
      </p:sp>
    </p:spTree>
    <p:extLst>
      <p:ext uri="{BB962C8B-B14F-4D97-AF65-F5344CB8AC3E}">
        <p14:creationId xmlns:p14="http://schemas.microsoft.com/office/powerpoint/2010/main" val="1918241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42CAF0F-8169-4C66-A423-D202F68DA1F7}" type="datetimeFigureOut">
              <a:rPr lang="en-US"/>
              <a:pPr>
                <a:defRPr/>
              </a:pPr>
              <a:t>2/5/2014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55AF099-9431-419E-8177-DF1F01547C2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562600" cy="1143000"/>
          </a:xfrm>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5D702CDE-0590-405C-9574-62923B76B8E7}" type="datetimeFigureOut">
              <a:rPr lang="en-US"/>
              <a:pPr>
                <a:defRPr/>
              </a:pPr>
              <a:t>2/5/2014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E1A1E2B-A106-4D4B-98FE-729FA0767F0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43DDF8D-665E-4EC1-8A10-AF3CFD8E9475}" type="datetimeFigureOut">
              <a:rPr lang="en-US"/>
              <a:pPr>
                <a:defRPr/>
              </a:pPr>
              <a:t>2/5/2014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DC59291-269E-4AE0-AFF6-1732B2917D3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656" y="274638"/>
            <a:ext cx="4620344"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8CB3470-8049-422A-9227-AC3F585627B4}" type="datetimeFigureOut">
              <a:rPr lang="en-US"/>
              <a:pPr>
                <a:defRPr/>
              </a:pPr>
              <a:t>2/5/2014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53AAB60-AE03-4273-9488-E874391FDB4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A7F2C5B-D5B4-434C-A180-69CEB60F8C93}" type="datetimeFigureOut">
              <a:rPr lang="en-US"/>
              <a:pPr>
                <a:defRPr/>
              </a:pPr>
              <a:t>2/5/2014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15CE05-D6AB-4272-97B6-917B242B2E3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562600" cy="11430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F386C8C-FB7E-4C49-BBB1-04608565FA90}" type="datetimeFigureOut">
              <a:rPr lang="en-US"/>
              <a:pPr>
                <a:defRPr/>
              </a:pPr>
              <a:t>2/5/2014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B4CCD1C-BA47-4BAA-AAE3-1048B631FB4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4864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20610FE-D493-43F5-B154-47CC64139042}" type="datetimeFigureOut">
              <a:rPr lang="en-US"/>
              <a:pPr>
                <a:defRPr/>
              </a:pPr>
              <a:t>2/5/2014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5B97975-9A4C-4A91-9E20-5550EFB6DEF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334000" cy="1143000"/>
          </a:xfrm>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7A197670-3EC5-4168-9605-775DA66B79E5}" type="datetimeFigureOut">
              <a:rPr lang="en-US"/>
              <a:pPr>
                <a:defRPr/>
              </a:pPr>
              <a:t>2/5/2014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EE3ABB9-7922-418F-8254-2E4155802F7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0603F93-B3F7-4E18-A138-15196025BD7C}" type="datetimeFigureOut">
              <a:rPr lang="en-US"/>
              <a:pPr>
                <a:defRPr/>
              </a:pPr>
              <a:t>2/5/2014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0365EE0-D09B-4B4E-BD84-7A88A017C20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9D165BB-C7DD-4823-9B7A-63ECA1312FD5}" type="datetimeFigureOut">
              <a:rPr lang="en-US"/>
              <a:pPr>
                <a:defRPr/>
              </a:pPr>
              <a:t>2/5/2014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C12D676-85C7-4225-A200-C332C32889D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E219C27-1903-4A68-819C-54D87419E9C8}" type="datetimeFigureOut">
              <a:rPr lang="en-US"/>
              <a:pPr>
                <a:defRPr/>
              </a:pPr>
              <a:t>2/5/2014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85ED2B3-DD9D-4008-9FF7-B675B117058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34F370A6-1FE0-41CC-AD8E-5436DD4443DD}" type="datetimeFigureOut">
              <a:rPr lang="en-US"/>
              <a:pPr>
                <a:defRPr/>
              </a:pPr>
              <a:t>2/5/2014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3E8582FB-70DE-4600-8208-A137667C52C4}" type="slidenum">
              <a:rPr lang="en-US"/>
              <a:pPr>
                <a:defRPr/>
              </a:pPr>
              <a:t>‹#›</a:t>
            </a:fld>
            <a:endParaRPr lang="en-US"/>
          </a:p>
        </p:txBody>
      </p:sp>
      <p:pic>
        <p:nvPicPr>
          <p:cNvPr id="1031" name="Picture 6" descr="SAEON Powerpoint template.jpg"/>
          <p:cNvPicPr>
            <a:picLocks noChangeAspect="1"/>
          </p:cNvPicPr>
          <p:nvPr/>
        </p:nvPicPr>
        <p:blipFill>
          <a:blip r:embed="rId13"/>
          <a:srcRect/>
          <a:stretch>
            <a:fillRect/>
          </a:stretch>
        </p:blipFill>
        <p:spPr bwMode="auto">
          <a:xfrm>
            <a:off x="-25400" y="19050"/>
            <a:ext cx="9199563" cy="69913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observations.saeon.ac.za/"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SAEON_Abstracts\photos\Jonkershoek Dwarsberg weather station\DSCN0592_560 cop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730"/>
            <a:ext cx="9144000" cy="699467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a:xfrm>
            <a:off x="539552" y="662831"/>
            <a:ext cx="8496944" cy="1470025"/>
          </a:xfrm>
        </p:spPr>
        <p:txBody>
          <a:bodyPr/>
          <a:lstStyle/>
          <a:p>
            <a:r>
              <a:rPr lang="en-US" b="1" dirty="0" smtClean="0">
                <a:effectLst>
                  <a:outerShdw blurRad="114300" dist="50800" dir="10800000" algn="r" rotWithShape="0">
                    <a:schemeClr val="bg1">
                      <a:alpha val="40000"/>
                    </a:schemeClr>
                  </a:outerShdw>
                </a:effectLst>
              </a:rPr>
              <a:t>SAEON Observations Database</a:t>
            </a:r>
            <a:br>
              <a:rPr lang="en-US" b="1" dirty="0" smtClean="0">
                <a:effectLst>
                  <a:outerShdw blurRad="114300" dist="50800" dir="10800000" algn="r" rotWithShape="0">
                    <a:schemeClr val="bg1">
                      <a:alpha val="40000"/>
                    </a:schemeClr>
                  </a:outerShdw>
                </a:effectLst>
              </a:rPr>
            </a:br>
            <a:r>
              <a:rPr lang="en-US" b="1" dirty="0">
                <a:effectLst>
                  <a:outerShdw blurRad="114300" dist="50800" dir="10800000" algn="r" rotWithShape="0">
                    <a:schemeClr val="bg1">
                      <a:alpha val="40000"/>
                    </a:schemeClr>
                  </a:outerShdw>
                </a:effectLst>
              </a:rPr>
              <a:t/>
            </a:r>
            <a:br>
              <a:rPr lang="en-US" b="1" dirty="0">
                <a:effectLst>
                  <a:outerShdw blurRad="114300" dist="50800" dir="10800000" algn="r" rotWithShape="0">
                    <a:schemeClr val="bg1">
                      <a:alpha val="40000"/>
                    </a:schemeClr>
                  </a:outerShdw>
                </a:effectLst>
              </a:rPr>
            </a:br>
            <a:r>
              <a:rPr lang="en-US" b="1" dirty="0" smtClean="0">
                <a:effectLst>
                  <a:outerShdw blurRad="114300" dist="50800" dir="10800000" algn="r" rotWithShape="0">
                    <a:schemeClr val="bg1">
                      <a:alpha val="40000"/>
                    </a:schemeClr>
                  </a:outerShdw>
                </a:effectLst>
              </a:rPr>
              <a:t/>
            </a:r>
            <a:br>
              <a:rPr lang="en-US" b="1" dirty="0" smtClean="0">
                <a:effectLst>
                  <a:outerShdw blurRad="114300" dist="50800" dir="10800000" algn="r" rotWithShape="0">
                    <a:schemeClr val="bg1">
                      <a:alpha val="40000"/>
                    </a:schemeClr>
                  </a:outerShdw>
                </a:effectLst>
              </a:rPr>
            </a:br>
            <a:r>
              <a:rPr lang="en-US" b="1" dirty="0" smtClean="0">
                <a:effectLst>
                  <a:outerShdw blurRad="114300" dist="50800" dir="10800000" algn="r" rotWithShape="0">
                    <a:schemeClr val="bg1">
                      <a:alpha val="40000"/>
                    </a:schemeClr>
                  </a:outerShdw>
                </a:effectLst>
              </a:rPr>
              <a:t>User Documentation</a:t>
            </a:r>
            <a:endParaRPr lang="en-US" b="1" dirty="0">
              <a:effectLst>
                <a:outerShdw blurRad="114300" dist="50800" dir="10800000" algn="r" rotWithShape="0">
                  <a:schemeClr val="bg1">
                    <a:alpha val="40000"/>
                  </a:schemeClr>
                </a:outerShdw>
              </a:effectLst>
            </a:endParaRPr>
          </a:p>
        </p:txBody>
      </p:sp>
      <p:sp>
        <p:nvSpPr>
          <p:cNvPr id="5" name="Subtitle 4"/>
          <p:cNvSpPr>
            <a:spLocks noGrp="1"/>
          </p:cNvSpPr>
          <p:nvPr>
            <p:ph type="subTitle" idx="1"/>
          </p:nvPr>
        </p:nvSpPr>
        <p:spPr>
          <a:xfrm>
            <a:off x="1619672" y="3257352"/>
            <a:ext cx="6400800" cy="675704"/>
          </a:xfrm>
        </p:spPr>
        <p:txBody>
          <a:bodyPr/>
          <a:lstStyle/>
          <a:p>
            <a:endParaRPr lang="en-US" sz="2800" b="1" dirty="0">
              <a:solidFill>
                <a:schemeClr val="tx1"/>
              </a:solidFill>
            </a:endParaRPr>
          </a:p>
          <a:p>
            <a:endParaRPr lang="en-US" sz="2800" b="1" dirty="0" smtClean="0">
              <a:solidFill>
                <a:schemeClr val="tx1"/>
              </a:solidFill>
            </a:endParaRPr>
          </a:p>
          <a:p>
            <a:endParaRPr lang="en-US" dirty="0">
              <a:solidFill>
                <a:schemeClr val="bg1"/>
              </a:solidFill>
            </a:endParaRPr>
          </a:p>
          <a:p>
            <a:endParaRPr lang="en-US" sz="2400" b="1" dirty="0" smtClean="0">
              <a:solidFill>
                <a:schemeClr val="tx1"/>
              </a:solidFill>
            </a:endParaRPr>
          </a:p>
          <a:p>
            <a:r>
              <a:rPr lang="en-US" sz="2400" b="1" dirty="0" smtClean="0">
                <a:solidFill>
                  <a:schemeClr val="tx1"/>
                </a:solidFill>
              </a:rPr>
              <a:t>Compiled by: Victoria </a:t>
            </a:r>
            <a:r>
              <a:rPr lang="en-US" sz="2400" b="1" dirty="0" err="1" smtClean="0">
                <a:solidFill>
                  <a:schemeClr val="tx1"/>
                </a:solidFill>
              </a:rPr>
              <a:t>Goodall</a:t>
            </a:r>
            <a:endParaRPr lang="en-US" sz="2400" b="1" dirty="0" smtClean="0">
              <a:solidFill>
                <a:schemeClr val="tx1"/>
              </a:solidFill>
            </a:endParaRPr>
          </a:p>
          <a:p>
            <a:r>
              <a:rPr lang="en-US" sz="2400" b="1" dirty="0" smtClean="0">
                <a:solidFill>
                  <a:schemeClr val="tx1"/>
                </a:solidFill>
              </a:rPr>
              <a:t>April </a:t>
            </a:r>
            <a:r>
              <a:rPr lang="en-US" sz="2400" b="1" dirty="0" smtClean="0">
                <a:solidFill>
                  <a:schemeClr val="tx1"/>
                </a:solidFill>
              </a:rPr>
              <a:t>2013</a:t>
            </a:r>
          </a:p>
          <a:p>
            <a:r>
              <a:rPr lang="en-US" sz="2400" b="1" dirty="0" smtClean="0">
                <a:solidFill>
                  <a:schemeClr val="tx1"/>
                </a:solidFill>
              </a:rPr>
              <a:t>Updated February 2014</a:t>
            </a:r>
            <a:endParaRPr lang="en-US" sz="2400" b="1"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rotWithShape="1">
          <a:blip r:embed="rId3"/>
          <a:srcRect b="5074"/>
          <a:stretch/>
        </p:blipFill>
        <p:spPr bwMode="auto">
          <a:xfrm>
            <a:off x="-30048" y="1384310"/>
            <a:ext cx="9174048" cy="5632400"/>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a:xfrm>
            <a:off x="0" y="274638"/>
            <a:ext cx="6096000" cy="1143000"/>
          </a:xfrm>
        </p:spPr>
        <p:txBody>
          <a:bodyPr/>
          <a:lstStyle/>
          <a:p>
            <a:r>
              <a:rPr lang="en-US" dirty="0" smtClean="0"/>
              <a:t>Data Query</a:t>
            </a:r>
            <a:endParaRPr lang="en-US" dirty="0"/>
          </a:p>
        </p:txBody>
      </p:sp>
      <p:sp>
        <p:nvSpPr>
          <p:cNvPr id="7" name="Rectangle 6"/>
          <p:cNvSpPr/>
          <p:nvPr/>
        </p:nvSpPr>
        <p:spPr>
          <a:xfrm>
            <a:off x="2735796" y="4156968"/>
            <a:ext cx="1656184" cy="864096"/>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noFill/>
            </a:endParaRPr>
          </a:p>
        </p:txBody>
      </p:sp>
    </p:spTree>
    <p:extLst>
      <p:ext uri="{BB962C8B-B14F-4D97-AF65-F5344CB8AC3E}">
        <p14:creationId xmlns:p14="http://schemas.microsoft.com/office/powerpoint/2010/main" val="21374130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rotWithShape="1">
          <a:blip r:embed="rId3"/>
          <a:srcRect b="5074"/>
          <a:stretch/>
        </p:blipFill>
        <p:spPr bwMode="auto">
          <a:xfrm>
            <a:off x="-30048" y="1268760"/>
            <a:ext cx="9174048" cy="5632400"/>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a:xfrm>
            <a:off x="0" y="274638"/>
            <a:ext cx="6096000" cy="1143000"/>
          </a:xfrm>
        </p:spPr>
        <p:txBody>
          <a:bodyPr/>
          <a:lstStyle/>
          <a:p>
            <a:r>
              <a:rPr lang="en-US" dirty="0" smtClean="0"/>
              <a:t>Data Query</a:t>
            </a:r>
            <a:endParaRPr lang="en-US" dirty="0"/>
          </a:p>
        </p:txBody>
      </p:sp>
      <p:sp>
        <p:nvSpPr>
          <p:cNvPr id="7" name="Rectangle 6"/>
          <p:cNvSpPr/>
          <p:nvPr/>
        </p:nvSpPr>
        <p:spPr>
          <a:xfrm>
            <a:off x="2987824" y="2606824"/>
            <a:ext cx="504056" cy="216024"/>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noFill/>
            </a:endParaRPr>
          </a:p>
        </p:txBody>
      </p:sp>
      <p:sp>
        <p:nvSpPr>
          <p:cNvPr id="6" name="Rectangle 5"/>
          <p:cNvSpPr/>
          <p:nvPr/>
        </p:nvSpPr>
        <p:spPr>
          <a:xfrm>
            <a:off x="6192728" y="6525344"/>
            <a:ext cx="504056" cy="36004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noFill/>
            </a:endParaRPr>
          </a:p>
        </p:txBody>
      </p:sp>
    </p:spTree>
    <p:extLst>
      <p:ext uri="{BB962C8B-B14F-4D97-AF65-F5344CB8AC3E}">
        <p14:creationId xmlns:p14="http://schemas.microsoft.com/office/powerpoint/2010/main" val="26100709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rotWithShape="1">
          <a:blip r:embed="rId3"/>
          <a:srcRect b="4789"/>
          <a:stretch/>
        </p:blipFill>
        <p:spPr bwMode="auto">
          <a:xfrm>
            <a:off x="-25504" y="1417638"/>
            <a:ext cx="9169504" cy="5617542"/>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a:xfrm>
            <a:off x="0" y="274638"/>
            <a:ext cx="6096000" cy="1143000"/>
          </a:xfrm>
        </p:spPr>
        <p:txBody>
          <a:bodyPr/>
          <a:lstStyle/>
          <a:p>
            <a:r>
              <a:rPr lang="en-US" dirty="0" smtClean="0"/>
              <a:t>Data Query</a:t>
            </a:r>
            <a:endParaRPr lang="en-US" dirty="0"/>
          </a:p>
        </p:txBody>
      </p:sp>
      <p:sp>
        <p:nvSpPr>
          <p:cNvPr id="6" name="Rectangle 5"/>
          <p:cNvSpPr/>
          <p:nvPr/>
        </p:nvSpPr>
        <p:spPr>
          <a:xfrm>
            <a:off x="5940152" y="2996952"/>
            <a:ext cx="648072" cy="3672408"/>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noFill/>
            </a:endParaRPr>
          </a:p>
        </p:txBody>
      </p:sp>
    </p:spTree>
    <p:extLst>
      <p:ext uri="{BB962C8B-B14F-4D97-AF65-F5344CB8AC3E}">
        <p14:creationId xmlns:p14="http://schemas.microsoft.com/office/powerpoint/2010/main" val="32606128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rotWithShape="1">
          <a:blip r:embed="rId3"/>
          <a:srcRect b="4789"/>
          <a:stretch/>
        </p:blipFill>
        <p:spPr bwMode="auto">
          <a:xfrm>
            <a:off x="-25504" y="1417638"/>
            <a:ext cx="9169504" cy="5617542"/>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a:xfrm>
            <a:off x="0" y="274638"/>
            <a:ext cx="6096000" cy="1143000"/>
          </a:xfrm>
        </p:spPr>
        <p:txBody>
          <a:bodyPr/>
          <a:lstStyle/>
          <a:p>
            <a:r>
              <a:rPr lang="en-US" dirty="0" smtClean="0"/>
              <a:t>Data Query</a:t>
            </a:r>
            <a:endParaRPr lang="en-US" dirty="0"/>
          </a:p>
        </p:txBody>
      </p:sp>
      <p:sp>
        <p:nvSpPr>
          <p:cNvPr id="6" name="Rectangle 5"/>
          <p:cNvSpPr/>
          <p:nvPr/>
        </p:nvSpPr>
        <p:spPr>
          <a:xfrm>
            <a:off x="2555776" y="2780928"/>
            <a:ext cx="3672408" cy="288032"/>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noFill/>
            </a:endParaRPr>
          </a:p>
        </p:txBody>
      </p:sp>
    </p:spTree>
    <p:extLst>
      <p:ext uri="{BB962C8B-B14F-4D97-AF65-F5344CB8AC3E}">
        <p14:creationId xmlns:p14="http://schemas.microsoft.com/office/powerpoint/2010/main" val="37749502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rotWithShape="1">
          <a:blip r:embed="rId3"/>
          <a:srcRect b="4789"/>
          <a:stretch/>
        </p:blipFill>
        <p:spPr bwMode="auto">
          <a:xfrm>
            <a:off x="-25504" y="1417638"/>
            <a:ext cx="9169504" cy="5440362"/>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a:xfrm>
            <a:off x="0" y="274638"/>
            <a:ext cx="6096000" cy="1143000"/>
          </a:xfrm>
        </p:spPr>
        <p:txBody>
          <a:bodyPr/>
          <a:lstStyle/>
          <a:p>
            <a:r>
              <a:rPr lang="en-US" dirty="0" smtClean="0"/>
              <a:t>Data Query</a:t>
            </a:r>
            <a:endParaRPr lang="en-US" dirty="0"/>
          </a:p>
        </p:txBody>
      </p:sp>
      <p:sp>
        <p:nvSpPr>
          <p:cNvPr id="6" name="Rectangle 5"/>
          <p:cNvSpPr/>
          <p:nvPr/>
        </p:nvSpPr>
        <p:spPr>
          <a:xfrm>
            <a:off x="7596336" y="6525344"/>
            <a:ext cx="1508624" cy="288032"/>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noFill/>
            </a:endParaRPr>
          </a:p>
        </p:txBody>
      </p:sp>
    </p:spTree>
    <p:extLst>
      <p:ext uri="{BB962C8B-B14F-4D97-AF65-F5344CB8AC3E}">
        <p14:creationId xmlns:p14="http://schemas.microsoft.com/office/powerpoint/2010/main" val="39636948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rotWithShape="1">
          <a:blip r:embed="rId3"/>
          <a:srcRect b="4789"/>
          <a:stretch/>
        </p:blipFill>
        <p:spPr bwMode="auto">
          <a:xfrm>
            <a:off x="-25504" y="1417638"/>
            <a:ext cx="9169504" cy="5440362"/>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a:xfrm>
            <a:off x="0" y="274638"/>
            <a:ext cx="6096000" cy="1143000"/>
          </a:xfrm>
        </p:spPr>
        <p:txBody>
          <a:bodyPr/>
          <a:lstStyle/>
          <a:p>
            <a:r>
              <a:rPr lang="en-US" dirty="0" smtClean="0"/>
              <a:t>Data Query</a:t>
            </a:r>
            <a:endParaRPr lang="en-US" dirty="0"/>
          </a:p>
        </p:txBody>
      </p:sp>
      <p:sp>
        <p:nvSpPr>
          <p:cNvPr id="6" name="Rectangle 5"/>
          <p:cNvSpPr/>
          <p:nvPr/>
        </p:nvSpPr>
        <p:spPr>
          <a:xfrm>
            <a:off x="2627784" y="6472512"/>
            <a:ext cx="360040" cy="332656"/>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noFill/>
            </a:endParaRPr>
          </a:p>
        </p:txBody>
      </p:sp>
      <p:sp>
        <p:nvSpPr>
          <p:cNvPr id="5" name="Rectangle 4"/>
          <p:cNvSpPr/>
          <p:nvPr/>
        </p:nvSpPr>
        <p:spPr>
          <a:xfrm>
            <a:off x="3029352" y="6472512"/>
            <a:ext cx="936104" cy="332656"/>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noFill/>
            </a:endParaRPr>
          </a:p>
        </p:txBody>
      </p:sp>
      <p:sp>
        <p:nvSpPr>
          <p:cNvPr id="7" name="Rectangle 6"/>
          <p:cNvSpPr/>
          <p:nvPr/>
        </p:nvSpPr>
        <p:spPr>
          <a:xfrm>
            <a:off x="4011176" y="6472512"/>
            <a:ext cx="360040" cy="332656"/>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noFill/>
            </a:endParaRPr>
          </a:p>
        </p:txBody>
      </p:sp>
      <p:sp>
        <p:nvSpPr>
          <p:cNvPr id="8" name="Rectangle 7"/>
          <p:cNvSpPr/>
          <p:nvPr/>
        </p:nvSpPr>
        <p:spPr>
          <a:xfrm>
            <a:off x="4416936" y="6472512"/>
            <a:ext cx="360040" cy="332656"/>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noFill/>
            </a:endParaRPr>
          </a:p>
        </p:txBody>
      </p:sp>
    </p:spTree>
    <p:extLst>
      <p:ext uri="{BB962C8B-B14F-4D97-AF65-F5344CB8AC3E}">
        <p14:creationId xmlns:p14="http://schemas.microsoft.com/office/powerpoint/2010/main" val="3690203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rotWithShape="1">
          <a:blip r:embed="rId3"/>
          <a:srcRect b="4789"/>
          <a:stretch/>
        </p:blipFill>
        <p:spPr bwMode="auto">
          <a:xfrm>
            <a:off x="-25504" y="1417638"/>
            <a:ext cx="9169504" cy="5440362"/>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a:xfrm>
            <a:off x="0" y="274638"/>
            <a:ext cx="6096000" cy="1143000"/>
          </a:xfrm>
        </p:spPr>
        <p:txBody>
          <a:bodyPr/>
          <a:lstStyle/>
          <a:p>
            <a:r>
              <a:rPr lang="en-US" dirty="0" smtClean="0"/>
              <a:t>Data Query</a:t>
            </a:r>
            <a:endParaRPr lang="en-US" dirty="0"/>
          </a:p>
        </p:txBody>
      </p:sp>
      <p:sp>
        <p:nvSpPr>
          <p:cNvPr id="6" name="Rectangle 5"/>
          <p:cNvSpPr/>
          <p:nvPr/>
        </p:nvSpPr>
        <p:spPr>
          <a:xfrm>
            <a:off x="7321704" y="2921592"/>
            <a:ext cx="360040" cy="332656"/>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noFill/>
            </a:endParaRPr>
          </a:p>
        </p:txBody>
      </p:sp>
    </p:spTree>
    <p:extLst>
      <p:ext uri="{BB962C8B-B14F-4D97-AF65-F5344CB8AC3E}">
        <p14:creationId xmlns:p14="http://schemas.microsoft.com/office/powerpoint/2010/main" val="28693277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rotWithShape="1">
          <a:blip r:embed="rId3"/>
          <a:srcRect b="5074"/>
          <a:stretch/>
        </p:blipFill>
        <p:spPr bwMode="auto">
          <a:xfrm>
            <a:off x="0" y="1447801"/>
            <a:ext cx="9144000" cy="5567362"/>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a:xfrm>
            <a:off x="0" y="274638"/>
            <a:ext cx="6096000" cy="1143000"/>
          </a:xfrm>
        </p:spPr>
        <p:txBody>
          <a:bodyPr/>
          <a:lstStyle/>
          <a:p>
            <a:r>
              <a:rPr lang="en-US" dirty="0" smtClean="0"/>
              <a:t>Data Query</a:t>
            </a:r>
            <a:endParaRPr lang="en-US" dirty="0"/>
          </a:p>
        </p:txBody>
      </p:sp>
      <p:sp>
        <p:nvSpPr>
          <p:cNvPr id="6" name="Rectangle 5"/>
          <p:cNvSpPr/>
          <p:nvPr/>
        </p:nvSpPr>
        <p:spPr>
          <a:xfrm>
            <a:off x="6651144" y="2995653"/>
            <a:ext cx="360040" cy="332656"/>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noFill/>
            </a:endParaRPr>
          </a:p>
        </p:txBody>
      </p:sp>
    </p:spTree>
    <p:extLst>
      <p:ext uri="{BB962C8B-B14F-4D97-AF65-F5344CB8AC3E}">
        <p14:creationId xmlns:p14="http://schemas.microsoft.com/office/powerpoint/2010/main" val="3365130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rotWithShape="1">
          <a:blip r:embed="rId3"/>
          <a:srcRect b="5074"/>
          <a:stretch/>
        </p:blipFill>
        <p:spPr bwMode="auto">
          <a:xfrm>
            <a:off x="0" y="1447800"/>
            <a:ext cx="9144000" cy="5526405"/>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a:xfrm>
            <a:off x="0" y="274638"/>
            <a:ext cx="6096000" cy="1143000"/>
          </a:xfrm>
        </p:spPr>
        <p:txBody>
          <a:bodyPr/>
          <a:lstStyle/>
          <a:p>
            <a:r>
              <a:rPr lang="en-US" dirty="0" smtClean="0"/>
              <a:t>Data Query</a:t>
            </a:r>
            <a:endParaRPr lang="en-US" dirty="0"/>
          </a:p>
        </p:txBody>
      </p:sp>
      <p:sp>
        <p:nvSpPr>
          <p:cNvPr id="6" name="Rectangle 5"/>
          <p:cNvSpPr/>
          <p:nvPr/>
        </p:nvSpPr>
        <p:spPr>
          <a:xfrm>
            <a:off x="6670028" y="3004266"/>
            <a:ext cx="1346212" cy="1430574"/>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noFill/>
            </a:endParaRPr>
          </a:p>
        </p:txBody>
      </p:sp>
    </p:spTree>
    <p:extLst>
      <p:ext uri="{BB962C8B-B14F-4D97-AF65-F5344CB8AC3E}">
        <p14:creationId xmlns:p14="http://schemas.microsoft.com/office/powerpoint/2010/main" val="23867611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rotWithShape="1">
          <a:blip r:embed="rId3"/>
          <a:srcRect b="4789"/>
          <a:stretch/>
        </p:blipFill>
        <p:spPr bwMode="auto">
          <a:xfrm>
            <a:off x="-15241" y="1463041"/>
            <a:ext cx="9159241" cy="5529262"/>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a:xfrm>
            <a:off x="0" y="274638"/>
            <a:ext cx="6096000" cy="1143000"/>
          </a:xfrm>
        </p:spPr>
        <p:txBody>
          <a:bodyPr/>
          <a:lstStyle/>
          <a:p>
            <a:r>
              <a:rPr lang="en-US" dirty="0" smtClean="0"/>
              <a:t>Data Query</a:t>
            </a:r>
            <a:endParaRPr lang="en-US" dirty="0"/>
          </a:p>
        </p:txBody>
      </p:sp>
      <p:sp>
        <p:nvSpPr>
          <p:cNvPr id="6" name="Rectangle 5"/>
          <p:cNvSpPr/>
          <p:nvPr/>
        </p:nvSpPr>
        <p:spPr>
          <a:xfrm>
            <a:off x="5996922" y="3004266"/>
            <a:ext cx="922038" cy="3533694"/>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noFill/>
            </a:endParaRPr>
          </a:p>
        </p:txBody>
      </p:sp>
      <p:sp>
        <p:nvSpPr>
          <p:cNvPr id="8" name="Rectangle 7"/>
          <p:cNvSpPr/>
          <p:nvPr/>
        </p:nvSpPr>
        <p:spPr>
          <a:xfrm>
            <a:off x="6488420" y="3004266"/>
            <a:ext cx="230509" cy="287574"/>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noFill/>
            </a:endParaRPr>
          </a:p>
        </p:txBody>
      </p:sp>
    </p:spTree>
    <p:extLst>
      <p:ext uri="{BB962C8B-B14F-4D97-AF65-F5344CB8AC3E}">
        <p14:creationId xmlns:p14="http://schemas.microsoft.com/office/powerpoint/2010/main" val="36148723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457200" y="1600200"/>
            <a:ext cx="8291264" cy="51411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1" algn="just">
              <a:spcBef>
                <a:spcPct val="20000"/>
              </a:spcBef>
              <a:defRPr/>
            </a:pPr>
            <a:r>
              <a:rPr lang="en-US" sz="2800" dirty="0" smtClean="0">
                <a:solidFill>
                  <a:schemeClr val="bg1"/>
                </a:solidFill>
                <a:latin typeface="+mn-lt"/>
              </a:rPr>
              <a:t>The online SAEON observations database is a repository of </a:t>
            </a:r>
            <a:r>
              <a:rPr lang="en-US" sz="2800" dirty="0" err="1" smtClean="0">
                <a:solidFill>
                  <a:schemeClr val="bg1"/>
                </a:solidFill>
                <a:latin typeface="+mn-lt"/>
              </a:rPr>
              <a:t>streamflow</a:t>
            </a:r>
            <a:r>
              <a:rPr lang="en-US" sz="2800" dirty="0" smtClean="0">
                <a:solidFill>
                  <a:schemeClr val="bg1"/>
                </a:solidFill>
                <a:latin typeface="+mn-lt"/>
              </a:rPr>
              <a:t>, weather, soil moisture and other observations made within SAEON or obtained from our collaborators</a:t>
            </a:r>
          </a:p>
          <a:p>
            <a:pPr lvl="1" algn="just">
              <a:spcBef>
                <a:spcPct val="20000"/>
              </a:spcBef>
              <a:defRPr/>
            </a:pPr>
            <a:endParaRPr lang="en-US" sz="2800" dirty="0">
              <a:solidFill>
                <a:schemeClr val="bg1"/>
              </a:solidFill>
              <a:latin typeface="+mn-lt"/>
            </a:endParaRPr>
          </a:p>
          <a:p>
            <a:pPr lvl="1" algn="just">
              <a:spcBef>
                <a:spcPct val="20000"/>
              </a:spcBef>
              <a:defRPr/>
            </a:pPr>
            <a:r>
              <a:rPr lang="en-US" sz="2800" dirty="0" smtClean="0">
                <a:solidFill>
                  <a:schemeClr val="bg1"/>
                </a:solidFill>
                <a:latin typeface="+mn-lt"/>
              </a:rPr>
              <a:t>Data is provided ‘as-is’ with no guarantee as to its quality or recommendation about its potential for analysis</a:t>
            </a:r>
          </a:p>
          <a:p>
            <a:pPr lvl="1" algn="just">
              <a:spcBef>
                <a:spcPct val="20000"/>
              </a:spcBef>
              <a:defRPr/>
            </a:pPr>
            <a:endParaRPr lang="en-US" sz="2800" dirty="0">
              <a:solidFill>
                <a:schemeClr val="bg1"/>
              </a:solidFill>
              <a:latin typeface="+mn-lt"/>
            </a:endParaRPr>
          </a:p>
          <a:p>
            <a:pPr lvl="1" algn="just">
              <a:spcBef>
                <a:spcPct val="20000"/>
              </a:spcBef>
              <a:defRPr/>
            </a:pPr>
            <a:r>
              <a:rPr lang="en-US" sz="2800" dirty="0" smtClean="0">
                <a:solidFill>
                  <a:schemeClr val="bg1"/>
                </a:solidFill>
                <a:latin typeface="+mn-lt"/>
              </a:rPr>
              <a:t>For further details, please contact SAEON Data Scientists: data@saeon.ac.za</a:t>
            </a:r>
          </a:p>
          <a:p>
            <a:pPr marL="342900" marR="0" lvl="0" indent="-342900" algn="just" defTabSz="457200" rtl="0" eaLnBrk="1" fontAlgn="base" latinLnBrk="0" hangingPunct="1">
              <a:lnSpc>
                <a:spcPct val="100000"/>
              </a:lnSpc>
              <a:spcBef>
                <a:spcPct val="20000"/>
              </a:spcBef>
              <a:spcAft>
                <a:spcPct val="0"/>
              </a:spcAft>
              <a:buClrTx/>
              <a:buSzTx/>
              <a:buFont typeface="Arial" charset="0"/>
              <a:buChar char="•"/>
              <a:tabLst/>
              <a:defRPr/>
            </a:pPr>
            <a:endParaRPr lang="en-US" sz="2800" dirty="0" smtClean="0">
              <a:solidFill>
                <a:schemeClr val="bg1"/>
              </a:solidFill>
              <a:latin typeface="+mn-lt"/>
            </a:endParaRPr>
          </a:p>
        </p:txBody>
      </p:sp>
      <p:sp>
        <p:nvSpPr>
          <p:cNvPr id="2" name="Title 1"/>
          <p:cNvSpPr>
            <a:spLocks noGrp="1"/>
          </p:cNvSpPr>
          <p:nvPr>
            <p:ph type="title"/>
          </p:nvPr>
        </p:nvSpPr>
        <p:spPr>
          <a:xfrm>
            <a:off x="0" y="274638"/>
            <a:ext cx="6096000" cy="1143000"/>
          </a:xfrm>
        </p:spPr>
        <p:txBody>
          <a:bodyPr/>
          <a:lstStyle/>
          <a:p>
            <a:r>
              <a:rPr lang="en-US" dirty="0" smtClean="0"/>
              <a:t>Observations Database</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rotWithShape="1">
          <a:blip r:embed="rId3"/>
          <a:srcRect b="4789"/>
          <a:stretch/>
        </p:blipFill>
        <p:spPr bwMode="auto">
          <a:xfrm>
            <a:off x="0" y="1484812"/>
            <a:ext cx="9144000" cy="5505490"/>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a:xfrm>
            <a:off x="0" y="274638"/>
            <a:ext cx="6096000" cy="1143000"/>
          </a:xfrm>
        </p:spPr>
        <p:txBody>
          <a:bodyPr/>
          <a:lstStyle/>
          <a:p>
            <a:r>
              <a:rPr lang="en-US" dirty="0" smtClean="0"/>
              <a:t>Data Query</a:t>
            </a:r>
            <a:endParaRPr lang="en-US" dirty="0"/>
          </a:p>
        </p:txBody>
      </p:sp>
      <p:sp>
        <p:nvSpPr>
          <p:cNvPr id="6" name="Rectangle 5"/>
          <p:cNvSpPr/>
          <p:nvPr/>
        </p:nvSpPr>
        <p:spPr>
          <a:xfrm>
            <a:off x="5535902" y="3596639"/>
            <a:ext cx="1306857" cy="3371891"/>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noFill/>
            </a:endParaRPr>
          </a:p>
        </p:txBody>
      </p:sp>
      <p:sp>
        <p:nvSpPr>
          <p:cNvPr id="8" name="Rectangle 7"/>
          <p:cNvSpPr/>
          <p:nvPr/>
        </p:nvSpPr>
        <p:spPr>
          <a:xfrm>
            <a:off x="6705600" y="3215640"/>
            <a:ext cx="1263009" cy="117348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noFill/>
            </a:endParaRPr>
          </a:p>
        </p:txBody>
      </p:sp>
    </p:spTree>
    <p:extLst>
      <p:ext uri="{BB962C8B-B14F-4D97-AF65-F5344CB8AC3E}">
        <p14:creationId xmlns:p14="http://schemas.microsoft.com/office/powerpoint/2010/main" val="32605931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rotWithShape="1">
          <a:blip r:embed="rId3"/>
          <a:srcRect b="4789"/>
          <a:stretch/>
        </p:blipFill>
        <p:spPr bwMode="auto">
          <a:xfrm>
            <a:off x="0" y="1508761"/>
            <a:ext cx="9144000" cy="5459770"/>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a:xfrm>
            <a:off x="0" y="274638"/>
            <a:ext cx="6096000" cy="1143000"/>
          </a:xfrm>
        </p:spPr>
        <p:txBody>
          <a:bodyPr/>
          <a:lstStyle/>
          <a:p>
            <a:r>
              <a:rPr lang="en-US" dirty="0" smtClean="0"/>
              <a:t>Data Query</a:t>
            </a:r>
            <a:endParaRPr lang="en-US" dirty="0"/>
          </a:p>
        </p:txBody>
      </p:sp>
      <p:sp>
        <p:nvSpPr>
          <p:cNvPr id="6" name="Rectangle 5"/>
          <p:cNvSpPr/>
          <p:nvPr/>
        </p:nvSpPr>
        <p:spPr>
          <a:xfrm>
            <a:off x="5261582" y="4053839"/>
            <a:ext cx="1642138" cy="975361"/>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noFill/>
            </a:endParaRPr>
          </a:p>
        </p:txBody>
      </p:sp>
      <p:sp>
        <p:nvSpPr>
          <p:cNvPr id="8" name="Rectangle 7"/>
          <p:cNvSpPr/>
          <p:nvPr/>
        </p:nvSpPr>
        <p:spPr>
          <a:xfrm>
            <a:off x="6705600" y="3215640"/>
            <a:ext cx="1263009" cy="117348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noFill/>
            </a:endParaRPr>
          </a:p>
        </p:txBody>
      </p:sp>
    </p:spTree>
    <p:extLst>
      <p:ext uri="{BB962C8B-B14F-4D97-AF65-F5344CB8AC3E}">
        <p14:creationId xmlns:p14="http://schemas.microsoft.com/office/powerpoint/2010/main" val="7494437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rotWithShape="1">
          <a:blip r:embed="rId3"/>
          <a:srcRect b="5074"/>
          <a:stretch/>
        </p:blipFill>
        <p:spPr bwMode="auto">
          <a:xfrm>
            <a:off x="0" y="1463040"/>
            <a:ext cx="9144000" cy="5459729"/>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a:xfrm>
            <a:off x="0" y="274638"/>
            <a:ext cx="6096000" cy="1143000"/>
          </a:xfrm>
        </p:spPr>
        <p:txBody>
          <a:bodyPr/>
          <a:lstStyle/>
          <a:p>
            <a:r>
              <a:rPr lang="en-US" dirty="0" smtClean="0"/>
              <a:t>Data Query</a:t>
            </a:r>
            <a:endParaRPr lang="en-US" dirty="0"/>
          </a:p>
        </p:txBody>
      </p:sp>
      <p:sp>
        <p:nvSpPr>
          <p:cNvPr id="6" name="Rectangle 5"/>
          <p:cNvSpPr/>
          <p:nvPr/>
        </p:nvSpPr>
        <p:spPr>
          <a:xfrm>
            <a:off x="5261582" y="4008119"/>
            <a:ext cx="1642138" cy="975361"/>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noFill/>
            </a:endParaRPr>
          </a:p>
        </p:txBody>
      </p:sp>
      <p:sp>
        <p:nvSpPr>
          <p:cNvPr id="8" name="Rectangle 7"/>
          <p:cNvSpPr/>
          <p:nvPr/>
        </p:nvSpPr>
        <p:spPr>
          <a:xfrm>
            <a:off x="6705600" y="3215640"/>
            <a:ext cx="1263009" cy="117348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noFill/>
            </a:endParaRPr>
          </a:p>
        </p:txBody>
      </p:sp>
      <p:sp>
        <p:nvSpPr>
          <p:cNvPr id="10" name="Rectangle 9"/>
          <p:cNvSpPr/>
          <p:nvPr/>
        </p:nvSpPr>
        <p:spPr>
          <a:xfrm>
            <a:off x="7968608" y="6598920"/>
            <a:ext cx="1175391" cy="293369"/>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noFill/>
            </a:endParaRPr>
          </a:p>
        </p:txBody>
      </p:sp>
    </p:spTree>
    <p:extLst>
      <p:ext uri="{BB962C8B-B14F-4D97-AF65-F5344CB8AC3E}">
        <p14:creationId xmlns:p14="http://schemas.microsoft.com/office/powerpoint/2010/main" val="36195389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rotWithShape="1">
          <a:blip r:embed="rId3"/>
          <a:srcRect b="4789"/>
          <a:stretch/>
        </p:blipFill>
        <p:spPr bwMode="auto">
          <a:xfrm>
            <a:off x="-1" y="1417320"/>
            <a:ext cx="9143999" cy="5474969"/>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a:xfrm>
            <a:off x="0" y="274638"/>
            <a:ext cx="6096000" cy="1143000"/>
          </a:xfrm>
        </p:spPr>
        <p:txBody>
          <a:bodyPr/>
          <a:lstStyle/>
          <a:p>
            <a:r>
              <a:rPr lang="en-US" dirty="0" smtClean="0"/>
              <a:t>Data Query</a:t>
            </a:r>
            <a:endParaRPr lang="en-US" dirty="0"/>
          </a:p>
        </p:txBody>
      </p:sp>
      <p:sp>
        <p:nvSpPr>
          <p:cNvPr id="6" name="Rectangle 5"/>
          <p:cNvSpPr/>
          <p:nvPr/>
        </p:nvSpPr>
        <p:spPr>
          <a:xfrm>
            <a:off x="5962622" y="2910839"/>
            <a:ext cx="956338" cy="304801"/>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noFill/>
            </a:endParaRPr>
          </a:p>
        </p:txBody>
      </p:sp>
    </p:spTree>
    <p:extLst>
      <p:ext uri="{BB962C8B-B14F-4D97-AF65-F5344CB8AC3E}">
        <p14:creationId xmlns:p14="http://schemas.microsoft.com/office/powerpoint/2010/main" val="15403933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rotWithShape="1">
          <a:blip r:embed="rId3"/>
          <a:srcRect b="4789"/>
          <a:stretch/>
        </p:blipFill>
        <p:spPr bwMode="auto">
          <a:xfrm>
            <a:off x="-1" y="1417320"/>
            <a:ext cx="9143999" cy="5474969"/>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a:xfrm>
            <a:off x="0" y="274638"/>
            <a:ext cx="6096000" cy="1143000"/>
          </a:xfrm>
        </p:spPr>
        <p:txBody>
          <a:bodyPr/>
          <a:lstStyle/>
          <a:p>
            <a:r>
              <a:rPr lang="en-US" dirty="0" smtClean="0"/>
              <a:t>Data Query</a:t>
            </a:r>
            <a:endParaRPr lang="en-US" dirty="0"/>
          </a:p>
        </p:txBody>
      </p:sp>
      <p:sp>
        <p:nvSpPr>
          <p:cNvPr id="6" name="Rectangle 5"/>
          <p:cNvSpPr/>
          <p:nvPr/>
        </p:nvSpPr>
        <p:spPr>
          <a:xfrm>
            <a:off x="7898100" y="2682229"/>
            <a:ext cx="1230658" cy="304801"/>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noFill/>
            </a:endParaRPr>
          </a:p>
        </p:txBody>
      </p:sp>
      <p:sp>
        <p:nvSpPr>
          <p:cNvPr id="5" name="Rectangle 4"/>
          <p:cNvSpPr/>
          <p:nvPr/>
        </p:nvSpPr>
        <p:spPr>
          <a:xfrm>
            <a:off x="7898099" y="6537949"/>
            <a:ext cx="1224929" cy="304801"/>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noFill/>
            </a:endParaRPr>
          </a:p>
        </p:txBody>
      </p:sp>
    </p:spTree>
    <p:extLst>
      <p:ext uri="{BB962C8B-B14F-4D97-AF65-F5344CB8AC3E}">
        <p14:creationId xmlns:p14="http://schemas.microsoft.com/office/powerpoint/2010/main" val="25038615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rotWithShape="1">
          <a:blip r:embed="rId3"/>
          <a:srcRect b="4789"/>
          <a:stretch/>
        </p:blipFill>
        <p:spPr bwMode="auto">
          <a:xfrm>
            <a:off x="0" y="1478280"/>
            <a:ext cx="9128758" cy="5379720"/>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a:xfrm>
            <a:off x="0" y="274638"/>
            <a:ext cx="6096000" cy="1143000"/>
          </a:xfrm>
        </p:spPr>
        <p:txBody>
          <a:bodyPr/>
          <a:lstStyle/>
          <a:p>
            <a:r>
              <a:rPr lang="en-US" dirty="0" smtClean="0"/>
              <a:t>Data Query</a:t>
            </a:r>
            <a:endParaRPr lang="en-US" dirty="0"/>
          </a:p>
        </p:txBody>
      </p:sp>
    </p:spTree>
    <p:extLst>
      <p:ext uri="{BB962C8B-B14F-4D97-AF65-F5344CB8AC3E}">
        <p14:creationId xmlns:p14="http://schemas.microsoft.com/office/powerpoint/2010/main" val="29163346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6096000" cy="1143000"/>
          </a:xfrm>
        </p:spPr>
        <p:txBody>
          <a:bodyPr/>
          <a:lstStyle/>
          <a:p>
            <a:r>
              <a:rPr lang="en-US" dirty="0" smtClean="0"/>
              <a:t>Data Query</a:t>
            </a:r>
            <a:endParaRPr lang="en-US" dirty="0"/>
          </a:p>
        </p:txBody>
      </p:sp>
      <p:pic>
        <p:nvPicPr>
          <p:cNvPr id="5" name="Picture 4"/>
          <p:cNvPicPr/>
          <p:nvPr/>
        </p:nvPicPr>
        <p:blipFill rotWithShape="1">
          <a:blip r:embed="rId3"/>
          <a:srcRect b="4789"/>
          <a:stretch/>
        </p:blipFill>
        <p:spPr bwMode="auto">
          <a:xfrm>
            <a:off x="0" y="1478280"/>
            <a:ext cx="9144000" cy="5538787"/>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323820" y="2743178"/>
            <a:ext cx="615329" cy="304801"/>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noFill/>
            </a:endParaRPr>
          </a:p>
        </p:txBody>
      </p:sp>
      <p:sp>
        <p:nvSpPr>
          <p:cNvPr id="7" name="Rectangle 6"/>
          <p:cNvSpPr/>
          <p:nvPr/>
        </p:nvSpPr>
        <p:spPr>
          <a:xfrm>
            <a:off x="269504" y="3002237"/>
            <a:ext cx="2930896" cy="3855763"/>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noFill/>
            </a:endParaRPr>
          </a:p>
        </p:txBody>
      </p:sp>
    </p:spTree>
    <p:extLst>
      <p:ext uri="{BB962C8B-B14F-4D97-AF65-F5344CB8AC3E}">
        <p14:creationId xmlns:p14="http://schemas.microsoft.com/office/powerpoint/2010/main" val="18477812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rotWithShape="1">
          <a:blip r:embed="rId3"/>
          <a:srcRect b="4789"/>
          <a:stretch/>
        </p:blipFill>
        <p:spPr bwMode="auto">
          <a:xfrm>
            <a:off x="0" y="1478280"/>
            <a:ext cx="9144000" cy="5486400"/>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a:xfrm>
            <a:off x="0" y="274638"/>
            <a:ext cx="6096000" cy="1143000"/>
          </a:xfrm>
        </p:spPr>
        <p:txBody>
          <a:bodyPr/>
          <a:lstStyle/>
          <a:p>
            <a:r>
              <a:rPr lang="en-US" dirty="0" smtClean="0"/>
              <a:t>Data Query</a:t>
            </a:r>
            <a:endParaRPr lang="en-US" dirty="0"/>
          </a:p>
        </p:txBody>
      </p:sp>
      <p:sp>
        <p:nvSpPr>
          <p:cNvPr id="6" name="Rectangle 5"/>
          <p:cNvSpPr/>
          <p:nvPr/>
        </p:nvSpPr>
        <p:spPr>
          <a:xfrm>
            <a:off x="872460" y="2743178"/>
            <a:ext cx="615329" cy="304801"/>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noFill/>
            </a:endParaRPr>
          </a:p>
        </p:txBody>
      </p:sp>
      <p:sp>
        <p:nvSpPr>
          <p:cNvPr id="7" name="Rectangle 6"/>
          <p:cNvSpPr/>
          <p:nvPr/>
        </p:nvSpPr>
        <p:spPr>
          <a:xfrm>
            <a:off x="269504" y="3002237"/>
            <a:ext cx="2930896" cy="3855763"/>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noFill/>
            </a:endParaRPr>
          </a:p>
        </p:txBody>
      </p:sp>
    </p:spTree>
    <p:extLst>
      <p:ext uri="{BB962C8B-B14F-4D97-AF65-F5344CB8AC3E}">
        <p14:creationId xmlns:p14="http://schemas.microsoft.com/office/powerpoint/2010/main" val="7421655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457200" y="1600200"/>
            <a:ext cx="8291264" cy="51411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914400" lvl="1" indent="-457200" algn="just">
              <a:spcBef>
                <a:spcPct val="20000"/>
              </a:spcBef>
              <a:buFont typeface="Arial" pitchFamily="34" charset="0"/>
              <a:buChar char="•"/>
              <a:defRPr/>
            </a:pPr>
            <a:r>
              <a:rPr lang="en-US" sz="2800" dirty="0" smtClean="0">
                <a:solidFill>
                  <a:schemeClr val="bg1"/>
                </a:solidFill>
                <a:latin typeface="+mn-lt"/>
              </a:rPr>
              <a:t>URL for the database:</a:t>
            </a:r>
          </a:p>
          <a:p>
            <a:pPr lvl="1" algn="just">
              <a:spcBef>
                <a:spcPct val="20000"/>
              </a:spcBef>
              <a:defRPr/>
            </a:pPr>
            <a:r>
              <a:rPr lang="en-US" sz="2800" dirty="0" smtClean="0">
                <a:solidFill>
                  <a:schemeClr val="bg1"/>
                </a:solidFill>
                <a:latin typeface="+mn-lt"/>
              </a:rPr>
              <a:t> </a:t>
            </a:r>
            <a:r>
              <a:rPr lang="en-US" sz="2800" dirty="0">
                <a:solidFill>
                  <a:schemeClr val="bg1"/>
                </a:solidFill>
                <a:latin typeface="+mn-lt"/>
                <a:hlinkClick r:id="rId2"/>
              </a:rPr>
              <a:t>http://observations.saeon.ac.za</a:t>
            </a:r>
            <a:r>
              <a:rPr lang="en-US" sz="2800" dirty="0" smtClean="0">
                <a:solidFill>
                  <a:schemeClr val="bg1"/>
                </a:solidFill>
                <a:latin typeface="+mn-lt"/>
                <a:hlinkClick r:id="rId2"/>
              </a:rPr>
              <a:t>/</a:t>
            </a:r>
            <a:endParaRPr lang="en-US" sz="2800" dirty="0" smtClean="0">
              <a:solidFill>
                <a:schemeClr val="bg1"/>
              </a:solidFill>
              <a:latin typeface="+mn-lt"/>
            </a:endParaRPr>
          </a:p>
          <a:p>
            <a:pPr lvl="1" algn="just">
              <a:spcBef>
                <a:spcPct val="20000"/>
              </a:spcBef>
              <a:defRPr/>
            </a:pPr>
            <a:endParaRPr lang="en-ZA" sz="2800" dirty="0">
              <a:solidFill>
                <a:schemeClr val="bg1"/>
              </a:solidFill>
              <a:latin typeface="+mn-lt"/>
            </a:endParaRPr>
          </a:p>
          <a:p>
            <a:pPr marL="914400" lvl="1" indent="-457200" algn="just">
              <a:spcBef>
                <a:spcPct val="20000"/>
              </a:spcBef>
              <a:buFont typeface="Arial" pitchFamily="34" charset="0"/>
              <a:buChar char="•"/>
              <a:defRPr/>
            </a:pPr>
            <a:r>
              <a:rPr lang="en-US" sz="2800" dirty="0" smtClean="0">
                <a:solidFill>
                  <a:schemeClr val="bg1"/>
                </a:solidFill>
                <a:latin typeface="+mn-lt"/>
              </a:rPr>
              <a:t>Contact a database administrator for a username and password to access the database</a:t>
            </a:r>
          </a:p>
          <a:p>
            <a:pPr lvl="2" algn="just">
              <a:spcBef>
                <a:spcPct val="20000"/>
              </a:spcBef>
              <a:defRPr/>
            </a:pPr>
            <a:r>
              <a:rPr lang="en-US" sz="2800" dirty="0" smtClean="0">
                <a:solidFill>
                  <a:schemeClr val="bg1"/>
                </a:solidFill>
                <a:latin typeface="+mn-lt"/>
              </a:rPr>
              <a:t>wayne@saeon.ac.za</a:t>
            </a:r>
            <a:endParaRPr lang="en-US" sz="2800" dirty="0" smtClean="0">
              <a:solidFill>
                <a:schemeClr val="bg1"/>
              </a:solidFill>
              <a:latin typeface="+mn-lt"/>
            </a:endParaRPr>
          </a:p>
          <a:p>
            <a:pPr lvl="2" algn="just">
              <a:spcBef>
                <a:spcPct val="20000"/>
              </a:spcBef>
              <a:defRPr/>
            </a:pPr>
            <a:r>
              <a:rPr lang="en-US" sz="2800" dirty="0" smtClean="0">
                <a:solidFill>
                  <a:schemeClr val="bg1"/>
                </a:solidFill>
                <a:latin typeface="+mn-lt"/>
              </a:rPr>
              <a:t>wim@saeon.ac.za</a:t>
            </a:r>
          </a:p>
          <a:p>
            <a:pPr marL="342900" marR="0" lvl="0" indent="-342900" algn="just" defTabSz="457200" rtl="0" eaLnBrk="1" fontAlgn="base" latinLnBrk="0" hangingPunct="1">
              <a:lnSpc>
                <a:spcPct val="100000"/>
              </a:lnSpc>
              <a:spcBef>
                <a:spcPct val="20000"/>
              </a:spcBef>
              <a:spcAft>
                <a:spcPct val="0"/>
              </a:spcAft>
              <a:buClrTx/>
              <a:buSzTx/>
              <a:buFont typeface="Arial" charset="0"/>
              <a:buChar char="•"/>
              <a:tabLst/>
              <a:defRPr/>
            </a:pPr>
            <a:endParaRPr lang="en-US" sz="2800" dirty="0" smtClean="0">
              <a:solidFill>
                <a:schemeClr val="bg1"/>
              </a:solidFill>
              <a:latin typeface="+mn-lt"/>
            </a:endParaRPr>
          </a:p>
        </p:txBody>
      </p:sp>
      <p:sp>
        <p:nvSpPr>
          <p:cNvPr id="2" name="Title 1"/>
          <p:cNvSpPr>
            <a:spLocks noGrp="1"/>
          </p:cNvSpPr>
          <p:nvPr>
            <p:ph type="title"/>
          </p:nvPr>
        </p:nvSpPr>
        <p:spPr>
          <a:xfrm>
            <a:off x="0" y="274638"/>
            <a:ext cx="6096000" cy="1143000"/>
          </a:xfrm>
        </p:spPr>
        <p:txBody>
          <a:bodyPr/>
          <a:lstStyle/>
          <a:p>
            <a:r>
              <a:rPr lang="en-US" dirty="0" smtClean="0"/>
              <a:t>Observations Database</a:t>
            </a:r>
            <a:endParaRPr lang="en-US" dirty="0"/>
          </a:p>
        </p:txBody>
      </p:sp>
    </p:spTree>
    <p:extLst>
      <p:ext uri="{BB962C8B-B14F-4D97-AF65-F5344CB8AC3E}">
        <p14:creationId xmlns:p14="http://schemas.microsoft.com/office/powerpoint/2010/main" val="24484215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6096000" cy="1143000"/>
          </a:xfrm>
        </p:spPr>
        <p:txBody>
          <a:bodyPr/>
          <a:lstStyle/>
          <a:p>
            <a:r>
              <a:rPr lang="en-US" dirty="0" smtClean="0"/>
              <a:t>Login</a:t>
            </a:r>
            <a:endParaRPr lang="en-US" dirty="0"/>
          </a:p>
        </p:txBody>
      </p:sp>
      <p:pic>
        <p:nvPicPr>
          <p:cNvPr id="8" name="Picture 7"/>
          <p:cNvPicPr/>
          <p:nvPr/>
        </p:nvPicPr>
        <p:blipFill rotWithShape="1">
          <a:blip r:embed="rId3"/>
          <a:srcRect b="5359"/>
          <a:stretch/>
        </p:blipFill>
        <p:spPr bwMode="auto">
          <a:xfrm>
            <a:off x="-16336" y="1417638"/>
            <a:ext cx="9160336" cy="555277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118372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6096000" cy="1143000"/>
          </a:xfrm>
        </p:spPr>
        <p:txBody>
          <a:bodyPr/>
          <a:lstStyle/>
          <a:p>
            <a:r>
              <a:rPr lang="en-US" dirty="0" smtClean="0"/>
              <a:t>Home page – Data User</a:t>
            </a:r>
            <a:endParaRPr lang="en-US" dirty="0"/>
          </a:p>
        </p:txBody>
      </p:sp>
      <p:pic>
        <p:nvPicPr>
          <p:cNvPr id="5" name="Picture 4"/>
          <p:cNvPicPr/>
          <p:nvPr/>
        </p:nvPicPr>
        <p:blipFill>
          <a:blip r:embed="rId3"/>
          <a:stretch>
            <a:fillRect/>
          </a:stretch>
        </p:blipFill>
        <p:spPr>
          <a:xfrm>
            <a:off x="0" y="1417638"/>
            <a:ext cx="9144000" cy="5568756"/>
          </a:xfrm>
          <a:prstGeom prst="rect">
            <a:avLst/>
          </a:prstGeom>
        </p:spPr>
      </p:pic>
    </p:spTree>
    <p:extLst>
      <p:ext uri="{BB962C8B-B14F-4D97-AF65-F5344CB8AC3E}">
        <p14:creationId xmlns:p14="http://schemas.microsoft.com/office/powerpoint/2010/main" val="13193501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6096000" cy="1143000"/>
          </a:xfrm>
        </p:spPr>
        <p:txBody>
          <a:bodyPr/>
          <a:lstStyle/>
          <a:p>
            <a:r>
              <a:rPr lang="en-US" dirty="0" smtClean="0"/>
              <a:t>Data Query</a:t>
            </a:r>
            <a:endParaRPr lang="en-US" dirty="0"/>
          </a:p>
        </p:txBody>
      </p:sp>
      <p:pic>
        <p:nvPicPr>
          <p:cNvPr id="4" name="Picture 3"/>
          <p:cNvPicPr/>
          <p:nvPr/>
        </p:nvPicPr>
        <p:blipFill rotWithShape="1">
          <a:blip r:embed="rId3"/>
          <a:srcRect b="5074"/>
          <a:stretch/>
        </p:blipFill>
        <p:spPr bwMode="auto">
          <a:xfrm>
            <a:off x="-23812" y="1417638"/>
            <a:ext cx="9191625" cy="5620593"/>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72008" y="3195072"/>
            <a:ext cx="1763688" cy="288032"/>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noFill/>
            </a:endParaRPr>
          </a:p>
        </p:txBody>
      </p:sp>
    </p:spTree>
    <p:extLst>
      <p:ext uri="{BB962C8B-B14F-4D97-AF65-F5344CB8AC3E}">
        <p14:creationId xmlns:p14="http://schemas.microsoft.com/office/powerpoint/2010/main" val="21254761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6096000" cy="1143000"/>
          </a:xfrm>
        </p:spPr>
        <p:txBody>
          <a:bodyPr/>
          <a:lstStyle/>
          <a:p>
            <a:r>
              <a:rPr lang="en-US" dirty="0" smtClean="0"/>
              <a:t>Data Query</a:t>
            </a:r>
            <a:endParaRPr lang="en-US" dirty="0"/>
          </a:p>
        </p:txBody>
      </p:sp>
      <p:pic>
        <p:nvPicPr>
          <p:cNvPr id="5" name="Picture 4"/>
          <p:cNvPicPr/>
          <p:nvPr/>
        </p:nvPicPr>
        <p:blipFill rotWithShape="1">
          <a:blip r:embed="rId3"/>
          <a:srcRect b="4789"/>
          <a:stretch/>
        </p:blipFill>
        <p:spPr bwMode="auto">
          <a:xfrm>
            <a:off x="0" y="1484783"/>
            <a:ext cx="9108503" cy="537321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983483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6096000" cy="1143000"/>
          </a:xfrm>
        </p:spPr>
        <p:txBody>
          <a:bodyPr/>
          <a:lstStyle/>
          <a:p>
            <a:r>
              <a:rPr lang="en-US" dirty="0" smtClean="0"/>
              <a:t>Data Query</a:t>
            </a:r>
            <a:endParaRPr lang="en-US" dirty="0"/>
          </a:p>
        </p:txBody>
      </p:sp>
      <p:pic>
        <p:nvPicPr>
          <p:cNvPr id="4" name="Picture 3"/>
          <p:cNvPicPr/>
          <p:nvPr/>
        </p:nvPicPr>
        <p:blipFill rotWithShape="1">
          <a:blip r:embed="rId3"/>
          <a:srcRect b="5030"/>
          <a:stretch/>
        </p:blipFill>
        <p:spPr bwMode="auto">
          <a:xfrm>
            <a:off x="0" y="1417638"/>
            <a:ext cx="9144000" cy="5598492"/>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1691680" y="3645024"/>
            <a:ext cx="360040" cy="288032"/>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noFill/>
            </a:endParaRPr>
          </a:p>
        </p:txBody>
      </p:sp>
      <p:sp>
        <p:nvSpPr>
          <p:cNvPr id="7" name="Rectangle 6"/>
          <p:cNvSpPr/>
          <p:nvPr/>
        </p:nvSpPr>
        <p:spPr>
          <a:xfrm>
            <a:off x="1871700" y="4365104"/>
            <a:ext cx="360040" cy="288032"/>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noFill/>
            </a:endParaRPr>
          </a:p>
        </p:txBody>
      </p:sp>
    </p:spTree>
    <p:extLst>
      <p:ext uri="{BB962C8B-B14F-4D97-AF65-F5344CB8AC3E}">
        <p14:creationId xmlns:p14="http://schemas.microsoft.com/office/powerpoint/2010/main" val="12675506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rotWithShape="1">
          <a:blip r:embed="rId3"/>
          <a:srcRect b="5074"/>
          <a:stretch/>
        </p:blipFill>
        <p:spPr bwMode="auto">
          <a:xfrm>
            <a:off x="0" y="1354202"/>
            <a:ext cx="9144000" cy="5603190"/>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a:xfrm>
            <a:off x="0" y="274638"/>
            <a:ext cx="6096000" cy="1143000"/>
          </a:xfrm>
        </p:spPr>
        <p:txBody>
          <a:bodyPr/>
          <a:lstStyle/>
          <a:p>
            <a:r>
              <a:rPr lang="en-US" dirty="0" smtClean="0"/>
              <a:t>Data Query</a:t>
            </a:r>
            <a:endParaRPr lang="en-US" dirty="0"/>
          </a:p>
        </p:txBody>
      </p:sp>
      <p:sp>
        <p:nvSpPr>
          <p:cNvPr id="7" name="Rectangle 6"/>
          <p:cNvSpPr/>
          <p:nvPr/>
        </p:nvSpPr>
        <p:spPr>
          <a:xfrm>
            <a:off x="2987824" y="4293096"/>
            <a:ext cx="360040" cy="288032"/>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noFill/>
            </a:endParaRPr>
          </a:p>
        </p:txBody>
      </p:sp>
    </p:spTree>
    <p:extLst>
      <p:ext uri="{BB962C8B-B14F-4D97-AF65-F5344CB8AC3E}">
        <p14:creationId xmlns:p14="http://schemas.microsoft.com/office/powerpoint/2010/main" val="3165564649"/>
      </p:ext>
    </p:extLst>
  </p:cSld>
  <p:clrMapOvr>
    <a:masterClrMapping/>
  </p:clrMapOvr>
  <p:timing>
    <p:tnLst>
      <p:par>
        <p:cTn id="1" dur="indefinite" restart="never" nodeType="tmRoot"/>
      </p:par>
    </p:tnLst>
  </p:timing>
</p:sld>
</file>

<file path=ppt/theme/theme1.xml><?xml version="1.0" encoding="utf-8"?>
<a:theme xmlns:a="http://schemas.openxmlformats.org/drawingml/2006/main" name="SAEON_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SAEON_Presentation</Template>
  <TotalTime>1431</TotalTime>
  <Words>1020</Words>
  <Application>Microsoft Office PowerPoint</Application>
  <PresentationFormat>On-screen Show (4:3)</PresentationFormat>
  <Paragraphs>102</Paragraphs>
  <Slides>27</Slides>
  <Notes>25</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SAEON_Presentation</vt:lpstr>
      <vt:lpstr>SAEON Observations Database   User Documentation</vt:lpstr>
      <vt:lpstr>Observations Database</vt:lpstr>
      <vt:lpstr>Observations Database</vt:lpstr>
      <vt:lpstr>Login</vt:lpstr>
      <vt:lpstr>Home page – Data User</vt:lpstr>
      <vt:lpstr>Data Query</vt:lpstr>
      <vt:lpstr>Data Query</vt:lpstr>
      <vt:lpstr>Data Query</vt:lpstr>
      <vt:lpstr>Data Query</vt:lpstr>
      <vt:lpstr>Data Query</vt:lpstr>
      <vt:lpstr>Data Query</vt:lpstr>
      <vt:lpstr>Data Query</vt:lpstr>
      <vt:lpstr>Data Query</vt:lpstr>
      <vt:lpstr>Data Query</vt:lpstr>
      <vt:lpstr>Data Query</vt:lpstr>
      <vt:lpstr>Data Query</vt:lpstr>
      <vt:lpstr>Data Query</vt:lpstr>
      <vt:lpstr>Data Query</vt:lpstr>
      <vt:lpstr>Data Query</vt:lpstr>
      <vt:lpstr>Data Query</vt:lpstr>
      <vt:lpstr>Data Query</vt:lpstr>
      <vt:lpstr>Data Query</vt:lpstr>
      <vt:lpstr>Data Query</vt:lpstr>
      <vt:lpstr>Data Query</vt:lpstr>
      <vt:lpstr>Data Query</vt:lpstr>
      <vt:lpstr>Data Query</vt:lpstr>
      <vt:lpstr>Data Query</vt:lpstr>
    </vt:vector>
  </TitlesOfParts>
  <Company>SANBI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SAEON Data Management</dc:title>
  <dc:creator>Victoria Goodall</dc:creator>
  <cp:lastModifiedBy>victoria</cp:lastModifiedBy>
  <cp:revision>112</cp:revision>
  <cp:lastPrinted>2011-06-06T08:29:44Z</cp:lastPrinted>
  <dcterms:created xsi:type="dcterms:W3CDTF">2011-09-15T07:25:27Z</dcterms:created>
  <dcterms:modified xsi:type="dcterms:W3CDTF">2014-02-05T10:03:15Z</dcterms:modified>
</cp:coreProperties>
</file>