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3" r:id="rId36"/>
    <p:sldId id="291" r:id="rId37"/>
    <p:sldId id="294" r:id="rId38"/>
    <p:sldId id="292" r:id="rId39"/>
    <p:sldId id="295" r:id="rId40"/>
    <p:sldId id="296" r:id="rId41"/>
    <p:sldId id="297" r:id="rId42"/>
    <p:sldId id="298" r:id="rId43"/>
    <p:sldId id="299" r:id="rId44"/>
    <p:sldId id="300" r:id="rId45"/>
    <p:sldId id="301" r:id="rId46"/>
    <p:sldId id="303" r:id="rId47"/>
    <p:sldId id="302" r:id="rId48"/>
    <p:sldId id="304" r:id="rId49"/>
    <p:sldId id="305" r:id="rId50"/>
    <p:sldId id="306" r:id="rId51"/>
    <p:sldId id="307" r:id="rId52"/>
    <p:sldId id="350"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19" r:id="rId66"/>
    <p:sldId id="321" r:id="rId67"/>
    <p:sldId id="322" r:id="rId68"/>
    <p:sldId id="323" r:id="rId69"/>
    <p:sldId id="351" r:id="rId70"/>
    <p:sldId id="352" r:id="rId71"/>
    <p:sldId id="353" r:id="rId72"/>
    <p:sldId id="354" r:id="rId73"/>
    <p:sldId id="355" r:id="rId74"/>
    <p:sldId id="356" r:id="rId75"/>
    <p:sldId id="358" r:id="rId76"/>
    <p:sldId id="357"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60" r:id="rId91"/>
    <p:sldId id="361" r:id="rId92"/>
    <p:sldId id="362" r:id="rId93"/>
    <p:sldId id="363" r:id="rId94"/>
    <p:sldId id="364" r:id="rId95"/>
    <p:sldId id="365" r:id="rId96"/>
    <p:sldId id="337" r:id="rId97"/>
    <p:sldId id="338" r:id="rId98"/>
    <p:sldId id="339" r:id="rId99"/>
    <p:sldId id="340" r:id="rId100"/>
    <p:sldId id="341" r:id="rId101"/>
    <p:sldId id="359" r:id="rId102"/>
    <p:sldId id="342" r:id="rId103"/>
    <p:sldId id="343" r:id="rId104"/>
    <p:sldId id="344" r:id="rId105"/>
    <p:sldId id="345" r:id="rId106"/>
    <p:sldId id="346" r:id="rId107"/>
    <p:sldId id="347" r:id="rId108"/>
    <p:sldId id="348" r:id="rId109"/>
    <p:sldId id="349" r:id="rId110"/>
  </p:sldIdLst>
  <p:sldSz cx="9144000" cy="6858000" type="screen4x3"/>
  <p:notesSz cx="6834188" cy="997902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odallV" initials="G" lastIdx="2" clrIdx="0"/>
  <p:cmAuthor id="1" name="victoria" initials="v"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71403" autoAdjust="0"/>
  </p:normalViewPr>
  <p:slideViewPr>
    <p:cSldViewPr snapToGrid="0">
      <p:cViewPr varScale="1">
        <p:scale>
          <a:sx n="51" d="100"/>
          <a:sy n="51" d="100"/>
        </p:scale>
        <p:origin x="-1692" y="-102"/>
      </p:cViewPr>
      <p:guideLst>
        <p:guide orient="horz" pos="2160"/>
        <p:guide pos="2880"/>
      </p:guideLst>
    </p:cSldViewPr>
  </p:slideViewPr>
  <p:outlineViewPr>
    <p:cViewPr>
      <p:scale>
        <a:sx n="33" d="100"/>
        <a:sy n="33" d="100"/>
      </p:scale>
      <p:origin x="0" y="129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71913" y="0"/>
            <a:ext cx="2960687" cy="498475"/>
          </a:xfrm>
          <a:prstGeom prst="rect">
            <a:avLst/>
          </a:prstGeom>
        </p:spPr>
        <p:txBody>
          <a:bodyPr vert="horz" lIns="91440" tIns="45720" rIns="91440" bIns="45720" rtlCol="0"/>
          <a:lstStyle>
            <a:lvl1pPr algn="r">
              <a:defRPr sz="1200"/>
            </a:lvl1pPr>
          </a:lstStyle>
          <a:p>
            <a:fld id="{50021560-FD5B-46F4-B3D2-389B1A3209D9}" type="datetimeFigureOut">
              <a:rPr lang="en-ZA" smtClean="0"/>
              <a:pPr/>
              <a:t>2014/02/05</a:t>
            </a:fld>
            <a:endParaRPr lang="en-ZA" dirty="0"/>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78963"/>
            <a:ext cx="2962275" cy="498475"/>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lIns="91440" tIns="45720" rIns="91440" bIns="45720" rtlCol="0" anchor="b"/>
          <a:lstStyle>
            <a:lvl1pPr algn="r">
              <a:defRPr sz="1200"/>
            </a:lvl1pPr>
          </a:lstStyle>
          <a:p>
            <a:fld id="{0365F28E-5612-41DB-AAEA-0C6E1573A7ED}" type="slidenum">
              <a:rPr lang="en-ZA" smtClean="0"/>
              <a:pPr/>
              <a:t>‹#›</a:t>
            </a:fld>
            <a:endParaRPr lang="en-ZA" dirty="0"/>
          </a:p>
        </p:txBody>
      </p:sp>
    </p:spTree>
    <p:extLst>
      <p:ext uri="{BB962C8B-B14F-4D97-AF65-F5344CB8AC3E}">
        <p14:creationId xmlns:p14="http://schemas.microsoft.com/office/powerpoint/2010/main" val="248729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pengeospatial.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a:t>
            </a:fld>
            <a:endParaRPr lang="en-ZA" dirty="0"/>
          </a:p>
        </p:txBody>
      </p:sp>
    </p:spTree>
    <p:extLst>
      <p:ext uri="{BB962C8B-B14F-4D97-AF65-F5344CB8AC3E}">
        <p14:creationId xmlns:p14="http://schemas.microsoft.com/office/powerpoint/2010/main" val="315419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Provide a general description of</a:t>
            </a:r>
            <a:r>
              <a:rPr lang="en-ZA" baseline="0" dirty="0" smtClean="0"/>
              <a:t> the phenomenon. </a:t>
            </a:r>
          </a:p>
          <a:p>
            <a:r>
              <a:rPr lang="en-ZA" baseline="0" dirty="0" smtClean="0"/>
              <a:t>Example: Concentration of carbon dioxide in the atmosphere.</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Use the dropdown box to select the appropriate Data Source for which you wish to upload data. Only the Data Sources for which your user profile has access will be shown in the dropdown list. </a:t>
            </a:r>
          </a:p>
          <a:p>
            <a:pPr marL="171450" indent="-171450">
              <a:buFontTx/>
              <a:buChar char="-"/>
            </a:pPr>
            <a:r>
              <a:rPr lang="en-ZA" sz="1000" b="0" i="0" baseline="0" dirty="0" smtClean="0"/>
              <a:t>Click on the magnifying glass icon to select the path to the file containing the data records for the Data Source selected. </a:t>
            </a:r>
          </a:p>
          <a:p>
            <a:pPr marL="171450" indent="-171450">
              <a:buFontTx/>
              <a:buChar char="-"/>
            </a:pPr>
            <a:r>
              <a:rPr lang="en-ZA" sz="1000" b="0" i="0" baseline="0" dirty="0" smtClean="0"/>
              <a:t>Do NOT select a log file. This is only used for a certain type of historical data. </a:t>
            </a:r>
          </a:p>
          <a:p>
            <a:pPr marL="171450" indent="-171450">
              <a:buFontTx/>
              <a:buChar char="-"/>
            </a:pPr>
            <a:r>
              <a:rPr lang="en-ZA" sz="1000" b="0" i="0" baseline="0" dirty="0" smtClean="0"/>
              <a:t>Click on ‘Import Data</a:t>
            </a:r>
            <a:r>
              <a:rPr lang="en-ZA" sz="1000" b="0" i="0" baseline="0" smtClean="0"/>
              <a:t>’ icon. </a:t>
            </a: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104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Once the file has uploaded successfully, it is shown in the list of Import Batches. </a:t>
            </a:r>
          </a:p>
          <a:p>
            <a:pPr marL="171450" indent="-171450">
              <a:buFontTx/>
              <a:buChar char="-"/>
            </a:pPr>
            <a:r>
              <a:rPr lang="en-ZA" sz="1000" b="0" i="0" baseline="0" dirty="0" smtClean="0"/>
              <a:t>The status of any errors in the file are shown under the ‘Status’ column. </a:t>
            </a:r>
          </a:p>
          <a:p>
            <a:pPr marL="171450" indent="-171450">
              <a:buFontTx/>
              <a:buChar char="-"/>
            </a:pPr>
            <a:r>
              <a:rPr lang="en-ZA" sz="1000" b="0" i="0" baseline="0" dirty="0" smtClean="0"/>
              <a:t>For this file, the Status is ‘No Errors in Log’ and the Data Log pane is empty.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If there are any errors found during the upload process, the Status of the file is shown as ‘Errors in </a:t>
            </a:r>
            <a:r>
              <a:rPr lang="en-ZA" sz="1000" b="0" i="0" baseline="0" dirty="0" err="1" smtClean="0"/>
              <a:t>Datalog</a:t>
            </a:r>
            <a:r>
              <a:rPr lang="en-ZA" sz="1000" b="0" i="0" baseline="0" dirty="0" smtClean="0"/>
              <a:t>’. </a:t>
            </a:r>
          </a:p>
          <a:p>
            <a:pPr marL="171450" indent="-171450">
              <a:buFontTx/>
              <a:buChar char="-"/>
            </a:pPr>
            <a:r>
              <a:rPr lang="en-ZA" sz="1000" b="0" i="0" baseline="0" dirty="0" smtClean="0"/>
              <a:t>A list of all the erroneous records are shown in the Data Log pane. </a:t>
            </a:r>
          </a:p>
          <a:p>
            <a:pPr marL="171450" indent="-171450">
              <a:buFontTx/>
              <a:buChar char="-"/>
            </a:pPr>
            <a:endParaRPr lang="en-ZA" sz="1000" b="0" i="0" baseline="0" dirty="0" smtClean="0"/>
          </a:p>
          <a:p>
            <a:pPr marL="171450" indent="-171450">
              <a:buFontTx/>
              <a:buChar char="-"/>
            </a:pPr>
            <a:r>
              <a:rPr lang="en-ZA" sz="1000" b="0" i="0" baseline="0" dirty="0" smtClean="0"/>
              <a:t>In this case, duplicate records were found in the file which had already been uploaded to the database. The reason for the error is shown in the Status column in the Data Log pane. </a:t>
            </a:r>
          </a:p>
          <a:p>
            <a:pPr marL="171450" indent="-171450">
              <a:buFontTx/>
              <a:buChar char="-"/>
            </a:pPr>
            <a:r>
              <a:rPr lang="en-ZA" sz="1000" b="0" i="0" baseline="0" dirty="0" smtClean="0"/>
              <a:t>The details of the erroneous records are shown to the left of the status in the Data Log pane.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Errors can be addressed directly using the ‘Edit’ and ‘Delete’ icons on the right of the Data Log pane. </a:t>
            </a:r>
          </a:p>
          <a:p>
            <a:pPr marL="171450" indent="-171450">
              <a:buFontTx/>
              <a:buChar char="-"/>
            </a:pPr>
            <a:endParaRPr lang="en-ZA" sz="1000" b="0" i="0" baseline="0" dirty="0" smtClean="0"/>
          </a:p>
          <a:p>
            <a:pPr marL="171450" indent="-171450">
              <a:buFontTx/>
              <a:buChar char="-"/>
            </a:pPr>
            <a:r>
              <a:rPr lang="en-ZA" sz="1000" b="0" i="0" baseline="0" dirty="0" smtClean="0"/>
              <a:t>The ‘Edit’ button allows the user to enter a comment against the erroneous record to explain it. </a:t>
            </a:r>
          </a:p>
          <a:p>
            <a:pPr marL="171450" indent="-171450">
              <a:buFontTx/>
              <a:buChar char="-"/>
            </a:pPr>
            <a:endParaRPr lang="en-ZA" sz="1000" b="0" i="0" baseline="0" dirty="0" smtClean="0"/>
          </a:p>
          <a:p>
            <a:pPr marL="171450" indent="-171450">
              <a:buFontTx/>
              <a:buChar char="-"/>
            </a:pPr>
            <a:r>
              <a:rPr lang="en-ZA" sz="1000" b="0" i="0" baseline="0" dirty="0" smtClean="0"/>
              <a:t>The ‘Delete’ icon removes the erroneous record and it will not be uploaded to the database. Click ‘Yes’ to confirm the deletion of the record.</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If an issue is found with the whole batch of records which were imported, the entire batch can be removed from the database by clicking on the ‘Delete’ icon on the right of the Import Batches pane.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These records can now be queried from the Data Query Display and download as required.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When sufficient</a:t>
            </a:r>
            <a:r>
              <a:rPr lang="en-ZA" baseline="0" dirty="0" smtClean="0"/>
              <a:t> information has been entered, a green tick will appear and the text ‘Form is valid’. </a:t>
            </a:r>
          </a:p>
          <a:p>
            <a:r>
              <a:rPr lang="en-ZA" baseline="0" dirty="0" smtClean="0"/>
              <a:t>Click on ‘Save’.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new phenomenon</a:t>
            </a:r>
            <a:r>
              <a:rPr lang="en-ZA" baseline="0" dirty="0" smtClean="0"/>
              <a:t> is now listed under the Phenomenon’s tab.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Click on ‘Unit</a:t>
            </a:r>
            <a:r>
              <a:rPr lang="en-ZA" baseline="0" dirty="0" smtClean="0"/>
              <a:t> of Measure’ under the Master Data Management tab in the Navigation pane.</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list of units of measurement are shown. To create a new unit</a:t>
            </a:r>
            <a:r>
              <a:rPr lang="en-ZA" baseline="0" dirty="0" smtClean="0"/>
              <a:t> of measurement, click on the ‘New Unit’ button.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3 or 4 letter code for the unit,</a:t>
            </a:r>
            <a:r>
              <a:rPr lang="en-ZA" baseline="0" dirty="0" smtClean="0"/>
              <a:t> using similar letters to the unit name. Use upper case. </a:t>
            </a:r>
          </a:p>
          <a:p>
            <a:r>
              <a:rPr lang="en-ZA" baseline="0" dirty="0" smtClean="0"/>
              <a:t>Enter the Unit, this is the internationally recognized English description of the unit. </a:t>
            </a:r>
          </a:p>
          <a:p>
            <a:r>
              <a:rPr lang="en-ZA" baseline="0" dirty="0" smtClean="0"/>
              <a:t>Enter the international symbol for the unit.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3 or 4 letter code for the unit,</a:t>
            </a:r>
            <a:r>
              <a:rPr lang="en-ZA" baseline="0" dirty="0" smtClean="0"/>
              <a:t> using similar letters to the unit name. Use upper case. </a:t>
            </a:r>
          </a:p>
          <a:p>
            <a:r>
              <a:rPr lang="en-ZA" baseline="0" dirty="0" smtClean="0"/>
              <a:t>Enter the Unit, this is the internationally recognized English description of the unit. </a:t>
            </a:r>
          </a:p>
          <a:p>
            <a:r>
              <a:rPr lang="en-ZA" baseline="0" dirty="0" smtClean="0"/>
              <a:t>Enter the international symbol for the unit</a:t>
            </a:r>
            <a:r>
              <a:rPr lang="en-ZA" baseline="0" smtClean="0"/>
              <a:t>.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3 or 4 letter code for the unit,</a:t>
            </a:r>
            <a:r>
              <a:rPr lang="en-ZA" baseline="0" dirty="0" smtClean="0"/>
              <a:t> using similar letters to the unit name. Use upper case. </a:t>
            </a:r>
          </a:p>
          <a:p>
            <a:r>
              <a:rPr lang="en-ZA" baseline="0" dirty="0" smtClean="0"/>
              <a:t>Enter the Unit, this is the internationally recognized English description of the unit. </a:t>
            </a:r>
          </a:p>
          <a:p>
            <a:r>
              <a:rPr lang="en-ZA" baseline="0" dirty="0" smtClean="0"/>
              <a:t>Enter the international symbol for the unit</a:t>
            </a:r>
            <a:r>
              <a:rPr lang="en-ZA" baseline="0" smtClean="0"/>
              <a:t>.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edit the details</a:t>
            </a:r>
            <a:r>
              <a:rPr lang="en-ZA" baseline="0" dirty="0" smtClean="0"/>
              <a:t> of the Unit of Measure, click on the ‘Edit’ icon to the right of the Unit details.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create a new offering,</a:t>
            </a:r>
            <a:r>
              <a:rPr lang="en-ZA" baseline="0" dirty="0" smtClean="0"/>
              <a:t> click on ‘Offering’ under the Master Data Management tab on the Navigation pane.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username</a:t>
            </a:r>
            <a:r>
              <a:rPr lang="en-ZA" baseline="0" dirty="0" smtClean="0"/>
              <a:t> and password. </a:t>
            </a:r>
          </a:p>
          <a:p>
            <a:r>
              <a:rPr lang="en-ZA" baseline="0" dirty="0" smtClean="0"/>
              <a:t>Click ‘Logon’</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list</a:t>
            </a:r>
            <a:r>
              <a:rPr lang="en-ZA" baseline="0" dirty="0" smtClean="0"/>
              <a:t> of current offerings are shown under the Offerings tab.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create</a:t>
            </a:r>
            <a:r>
              <a:rPr lang="en-ZA" baseline="0" dirty="0" smtClean="0"/>
              <a:t> a new Offering, click on the ‘Add Offering’ button.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3-</a:t>
            </a:r>
            <a:r>
              <a:rPr lang="en-ZA" baseline="0" dirty="0" smtClean="0"/>
              <a:t> or 4-letter code for the offering which makes sense given the name of the offering. </a:t>
            </a:r>
          </a:p>
          <a:p>
            <a:r>
              <a:rPr lang="en-ZA" baseline="0" dirty="0" smtClean="0"/>
              <a:t>Enter the name of the offering which makes it clear what the quantity is when stored in the database. </a:t>
            </a:r>
          </a:p>
          <a:p>
            <a:r>
              <a:rPr lang="en-ZA" baseline="0" dirty="0" smtClean="0"/>
              <a:t>Provide a detailed description of what the quantity describes. </a:t>
            </a:r>
          </a:p>
          <a:p>
            <a:r>
              <a:rPr lang="en-ZA" baseline="0" dirty="0" smtClean="0"/>
              <a:t>When complete, the ‘Form is valid’ icon will display. </a:t>
            </a:r>
          </a:p>
          <a:p>
            <a:r>
              <a:rPr lang="en-ZA" baseline="0" dirty="0" smtClean="0"/>
              <a:t>Click ‘Save’.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new offering is then</a:t>
            </a:r>
            <a:r>
              <a:rPr lang="en-ZA" baseline="0" dirty="0" smtClean="0"/>
              <a:t> shown in the list of Offerings.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edit</a:t>
            </a:r>
            <a:r>
              <a:rPr lang="en-ZA" baseline="0" dirty="0" smtClean="0"/>
              <a:t> an offering, click on the Edit icon to the right of the offering details.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Every</a:t>
            </a:r>
            <a:r>
              <a:rPr lang="en-ZA" baseline="0" dirty="0" smtClean="0"/>
              <a:t> phenomenon must be linked to offerings and units of measure for that offering. </a:t>
            </a:r>
          </a:p>
          <a:p>
            <a:r>
              <a:rPr lang="en-ZA" baseline="0" dirty="0" smtClean="0"/>
              <a:t>Click on ‘Phenomenon’ under the Master Data Management tab of the Navigation page.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Click</a:t>
            </a:r>
            <a:r>
              <a:rPr lang="en-ZA" baseline="0" dirty="0" smtClean="0"/>
              <a:t> on the phenomenon to be linked, and it will become highlighted.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Offerings</a:t>
            </a:r>
            <a:r>
              <a:rPr lang="en-ZA" baseline="0" dirty="0" smtClean="0"/>
              <a:t> linked to that phenomenon will be show in the Offerings pane on the right. Offerings include options such as minimum, maximum, total, rate, intensity etc. </a:t>
            </a:r>
          </a:p>
          <a:p>
            <a:r>
              <a:rPr lang="en-ZA" baseline="0" dirty="0" smtClean="0"/>
              <a:t>To link a new offering to the highlighted phenomenon, click on the ‘Add Offering’ button.</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Offerings</a:t>
            </a:r>
            <a:r>
              <a:rPr lang="en-ZA" baseline="0" dirty="0" smtClean="0"/>
              <a:t> linked to that phenomenon will be show in the Offerings pane on the right. Offerings include options such as minimum, maximum, total, rate, intensity etc. </a:t>
            </a:r>
          </a:p>
          <a:p>
            <a:r>
              <a:rPr lang="en-ZA" baseline="0" dirty="0" smtClean="0"/>
              <a:t>To link a new offering to the highlighted phenomenon, click on the ‘Add Offering’ button.</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29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Check the</a:t>
            </a:r>
            <a:r>
              <a:rPr lang="en-ZA" baseline="0" dirty="0" smtClean="0"/>
              <a:t> required offerings for that phenomenon and click ‘Save’.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First page as you login. </a:t>
            </a:r>
          </a:p>
          <a:p>
            <a:r>
              <a:rPr lang="en-ZA" dirty="0" smtClean="0"/>
              <a:t>NOTE: Depending</a:t>
            </a:r>
            <a:r>
              <a:rPr lang="en-ZA" baseline="0" dirty="0" smtClean="0"/>
              <a:t> on your user role, you may not have access to all of the functionality described in this documentation.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linked offerings</a:t>
            </a:r>
            <a:r>
              <a:rPr lang="en-ZA" baseline="0" dirty="0" smtClean="0"/>
              <a:t> are now shown for the highlighted phenomenon in the Offerings pane.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link units of measure</a:t>
            </a:r>
            <a:r>
              <a:rPr lang="en-ZA" baseline="0" dirty="0" smtClean="0"/>
              <a:t>ment to a particular phenomenon, ensure that the correct phenomenon is highlighted and then click on ‘Add Unit’ in the Units of Measurement pane.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Check the appropriate</a:t>
            </a:r>
            <a:r>
              <a:rPr lang="en-ZA" baseline="0" dirty="0" smtClean="0"/>
              <a:t> units of measure for this phenomenon and click ‘Save’.</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appropriate units of measure and offerings are now</a:t>
            </a:r>
            <a:r>
              <a:rPr lang="en-ZA" baseline="0" dirty="0" smtClean="0"/>
              <a:t> linked to the phenomenon.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a:t>
            </a:r>
            <a:r>
              <a:rPr lang="en-ZA" baseline="0" dirty="0" smtClean="0"/>
              <a:t> link between u</a:t>
            </a:r>
            <a:r>
              <a:rPr lang="en-ZA" dirty="0" smtClean="0"/>
              <a:t>nits of measure and offerings can be removed by clicking</a:t>
            </a:r>
            <a:r>
              <a:rPr lang="en-ZA" baseline="0" dirty="0" smtClean="0"/>
              <a:t> on the delete icons next to </a:t>
            </a:r>
            <a:r>
              <a:rPr lang="en-ZA" baseline="0" smtClean="0"/>
              <a:t>the appropriate </a:t>
            </a:r>
            <a:r>
              <a:rPr lang="en-ZA" baseline="0" dirty="0" smtClean="0"/>
              <a:t>unit/offering.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Any list can</a:t>
            </a:r>
            <a:r>
              <a:rPr lang="en-ZA" baseline="0" dirty="0" smtClean="0"/>
              <a:t> be </a:t>
            </a:r>
            <a:r>
              <a:rPr lang="en-ZA" baseline="0" dirty="0" err="1" smtClean="0"/>
              <a:t>dowloaded</a:t>
            </a:r>
            <a:r>
              <a:rPr lang="en-ZA" baseline="0" dirty="0" smtClean="0"/>
              <a:t> to Excel or .</a:t>
            </a:r>
            <a:r>
              <a:rPr lang="en-ZA" baseline="0" dirty="0" err="1" smtClean="0"/>
              <a:t>csv</a:t>
            </a:r>
            <a:r>
              <a:rPr lang="en-ZA" baseline="0" dirty="0" smtClean="0"/>
              <a:t> format by clicking the ‘To Excel’ or ‘To CSV’ icons.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create a new organization,</a:t>
            </a:r>
            <a:r>
              <a:rPr lang="en-ZA" baseline="0" dirty="0" smtClean="0"/>
              <a:t> click on ‘Organization’ under the Master Data Management tab on the Navigation pane. </a:t>
            </a:r>
          </a:p>
          <a:p>
            <a:r>
              <a:rPr lang="en-ZA" baseline="0" dirty="0" smtClean="0"/>
              <a:t>The organization is the one who ultimately owns the data which are associated with it.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current</a:t>
            </a:r>
            <a:r>
              <a:rPr lang="en-ZA" baseline="0" dirty="0" smtClean="0"/>
              <a:t> list of organizations associated with the data in the database are shown in the Organizations pane. To load a new organization, click on ‘Add Organization’.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39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3 – 6</a:t>
            </a:r>
            <a:r>
              <a:rPr lang="en-ZA" baseline="0" dirty="0" smtClean="0"/>
              <a:t> letter code for the organization. Use the recognized acronym for that organizations if it exists (e.g. SAEON, SANP, ARC). </a:t>
            </a:r>
          </a:p>
          <a:p>
            <a:r>
              <a:rPr lang="en-ZA" baseline="0" dirty="0" smtClean="0"/>
              <a:t>Enter the full name for the organization (e.g. South African Environmental Observation Network, South African National Parks). </a:t>
            </a:r>
          </a:p>
          <a:p>
            <a:r>
              <a:rPr lang="en-ZA" baseline="0" dirty="0" smtClean="0"/>
              <a:t>Provide a description of the organization. </a:t>
            </a:r>
          </a:p>
          <a:p>
            <a:r>
              <a:rPr lang="en-ZA" baseline="0" dirty="0" smtClean="0"/>
              <a:t>When sufficient information has been provided, the “Form is valid’ icon will show. Click ‘Save’.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new</a:t>
            </a:r>
            <a:r>
              <a:rPr lang="en-ZA" baseline="0" dirty="0" smtClean="0"/>
              <a:t> organization is now shown in the list of organizations. The details for the organization can be edited by clicking on the ‘Edit’ icon. </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create</a:t>
            </a:r>
            <a:r>
              <a:rPr lang="en-ZA" baseline="0" dirty="0" smtClean="0"/>
              <a:t> a new Project / Site to link to an existing organization, click on ‘Projects/Sites’ under the Master Data Management tab in the Navigation pane. </a:t>
            </a:r>
          </a:p>
          <a:p>
            <a:r>
              <a:rPr lang="en-ZA" baseline="0" dirty="0" smtClean="0"/>
              <a:t>A project or site will describe the research site where the data were collected. Every Project/Site </a:t>
            </a:r>
            <a:r>
              <a:rPr lang="en-ZA" i="1" baseline="0" dirty="0" smtClean="0"/>
              <a:t>must </a:t>
            </a:r>
            <a:r>
              <a:rPr lang="en-ZA" i="0" baseline="0" dirty="0" smtClean="0"/>
              <a:t>be linked to an organization. For example: Organization = SAEON; Project/Site = </a:t>
            </a:r>
            <a:r>
              <a:rPr lang="en-ZA" i="0" baseline="0" dirty="0" err="1" smtClean="0"/>
              <a:t>Jonkershoek</a:t>
            </a:r>
            <a:r>
              <a:rPr lang="en-ZA" i="0" baseline="0" dirty="0" smtClean="0"/>
              <a:t>. </a:t>
            </a:r>
            <a:endParaRPr lang="en-ZA" i="1"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The</a:t>
            </a:r>
            <a:r>
              <a:rPr lang="en-ZA" i="0" baseline="0" dirty="0" smtClean="0"/>
              <a:t> list of current Projects/Sites are shown. If additional pages exist, this will be shown at the bottom of the page. </a:t>
            </a:r>
          </a:p>
          <a:p>
            <a:r>
              <a:rPr lang="en-ZA" i="0" baseline="0" dirty="0" smtClean="0"/>
              <a:t>To add a new Project/Site, click on the ‘Add Project/Site’ button.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Enter code for the Project/Site.</a:t>
            </a:r>
            <a:r>
              <a:rPr lang="en-ZA" i="0" baseline="0" dirty="0" smtClean="0"/>
              <a:t> 3- or 4–letter code in upper case, based on the name of the site. The first letter of the code, must the same as the first letter of the name of the site. (Example: JKR – </a:t>
            </a:r>
            <a:r>
              <a:rPr lang="en-ZA" i="0" baseline="0" dirty="0" err="1" smtClean="0"/>
              <a:t>Jakkalsrivier</a:t>
            </a:r>
            <a:r>
              <a:rPr lang="en-ZA" i="0" baseline="0" dirty="0" smtClean="0"/>
              <a:t>) </a:t>
            </a:r>
          </a:p>
          <a:p>
            <a:r>
              <a:rPr lang="en-ZA" i="0" baseline="0" dirty="0" smtClean="0"/>
              <a:t>Enter the name of the project site. </a:t>
            </a:r>
          </a:p>
          <a:p>
            <a:r>
              <a:rPr lang="en-ZA" i="0" baseline="0" dirty="0" smtClean="0"/>
              <a:t>Use the dropdown box to link the project/site to an organization. Every Project/Site </a:t>
            </a:r>
            <a:r>
              <a:rPr lang="en-ZA" i="1" baseline="0" dirty="0" smtClean="0"/>
              <a:t>has </a:t>
            </a:r>
            <a:r>
              <a:rPr lang="en-ZA" i="0" baseline="0" dirty="0" smtClean="0"/>
              <a:t>to be linked to an organization. </a:t>
            </a:r>
          </a:p>
          <a:p>
            <a:r>
              <a:rPr lang="en-ZA" i="0" baseline="0" dirty="0" smtClean="0"/>
              <a:t>Enter a description of the site. </a:t>
            </a:r>
          </a:p>
          <a:p>
            <a:r>
              <a:rPr lang="en-ZA" i="0" baseline="0" dirty="0" smtClean="0"/>
              <a:t>When all fields have been completed, the ‘Form is valid’ icon will appear. </a:t>
            </a:r>
          </a:p>
          <a:p>
            <a:r>
              <a:rPr lang="en-ZA" i="0" baseline="0" dirty="0" smtClean="0"/>
              <a:t>Click ‘Save’.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If the code you</a:t>
            </a:r>
            <a:r>
              <a:rPr lang="en-ZA" i="0" baseline="0" dirty="0" smtClean="0"/>
              <a:t> select is already used in the database, an error line will show, the box will be highlighted in red, with a red exclamation mark at the end of the box. If you hover the mouse over exclamation mark, a popup box will show “This specified Project Code already exists”. </a:t>
            </a:r>
          </a:p>
          <a:p>
            <a:r>
              <a:rPr lang="en-ZA" i="0" baseline="0" dirty="0" smtClean="0"/>
              <a:t>Revise the code.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To create</a:t>
            </a:r>
            <a:r>
              <a:rPr lang="en-ZA" baseline="0" dirty="0" smtClean="0"/>
              <a:t> a Station to link to an existing Project/Site, click on ‘Stations’ under the Master Data Management tab in the Navigation pane. </a:t>
            </a:r>
          </a:p>
          <a:p>
            <a:r>
              <a:rPr lang="en-ZA" baseline="0" dirty="0" smtClean="0"/>
              <a:t>A station will describe the area within the site where the data were collected. Every Station </a:t>
            </a:r>
            <a:r>
              <a:rPr lang="en-ZA" i="1" baseline="0" dirty="0" smtClean="0"/>
              <a:t>must </a:t>
            </a:r>
            <a:r>
              <a:rPr lang="en-ZA" i="0" baseline="0" dirty="0" smtClean="0"/>
              <a:t>be linked to a Project/Site. For example: Organization = SAEON; Project/Site = </a:t>
            </a:r>
            <a:r>
              <a:rPr lang="en-ZA" i="0" baseline="0" dirty="0" err="1" smtClean="0"/>
              <a:t>Jonkershoek</a:t>
            </a:r>
            <a:r>
              <a:rPr lang="en-ZA" i="0" baseline="0" dirty="0" smtClean="0"/>
              <a:t>; Station = </a:t>
            </a:r>
            <a:r>
              <a:rPr lang="en-ZA" i="0" baseline="0" dirty="0" err="1" smtClean="0"/>
              <a:t>Bosboukloof</a:t>
            </a:r>
            <a:r>
              <a:rPr lang="en-ZA" i="0" baseline="0" dirty="0" smtClean="0"/>
              <a:t> catchment. </a:t>
            </a:r>
            <a:endParaRPr lang="en-ZA" i="1"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List</a:t>
            </a:r>
            <a:r>
              <a:rPr lang="en-ZA" i="0" baseline="0" dirty="0" smtClean="0"/>
              <a:t> of the current stations is shown in the Stations pane. To add a new station, click ‘Add Station’. </a:t>
            </a:r>
          </a:p>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Enter</a:t>
            </a:r>
            <a:r>
              <a:rPr lang="en-ZA" i="0" baseline="0" dirty="0" smtClean="0"/>
              <a:t> a code for the station. This must contain the code for the Project/Site where the station is, underscore, and then 4 letter or numbers to identify the station. </a:t>
            </a:r>
          </a:p>
          <a:p>
            <a:pPr marL="0" marR="0" indent="0" algn="l" defTabSz="914400" rtl="0" eaLnBrk="1" fontAlgn="auto" latinLnBrk="0" hangingPunct="1">
              <a:lnSpc>
                <a:spcPct val="100000"/>
              </a:lnSpc>
              <a:spcBef>
                <a:spcPts val="0"/>
              </a:spcBef>
              <a:spcAft>
                <a:spcPts val="0"/>
              </a:spcAft>
              <a:buClrTx/>
              <a:buSzTx/>
              <a:buFontTx/>
              <a:buNone/>
              <a:tabLst/>
              <a:defRPr/>
            </a:pPr>
            <a:r>
              <a:rPr lang="en-ZA" i="0" baseline="0" dirty="0" smtClean="0"/>
              <a:t>Organization = SAEON; Project/Site = </a:t>
            </a:r>
            <a:r>
              <a:rPr lang="en-ZA" i="0" baseline="0" dirty="0" err="1" smtClean="0"/>
              <a:t>Jonkershoek</a:t>
            </a:r>
            <a:r>
              <a:rPr lang="en-ZA" i="0" baseline="0" dirty="0" smtClean="0"/>
              <a:t>; Station = </a:t>
            </a:r>
            <a:r>
              <a:rPr lang="en-ZA" i="0" baseline="0" dirty="0" err="1" smtClean="0"/>
              <a:t>Biesiesvliei</a:t>
            </a:r>
            <a:r>
              <a:rPr lang="en-ZA" i="0" baseline="0" dirty="0" smtClean="0"/>
              <a:t> catchment: Code= JHK_BSVL.</a:t>
            </a:r>
          </a:p>
          <a:p>
            <a:pPr marL="0" marR="0" indent="0" algn="l" defTabSz="914400" rtl="0" eaLnBrk="1" fontAlgn="auto" latinLnBrk="0" hangingPunct="1">
              <a:lnSpc>
                <a:spcPct val="100000"/>
              </a:lnSpc>
              <a:spcBef>
                <a:spcPts val="0"/>
              </a:spcBef>
              <a:spcAft>
                <a:spcPts val="0"/>
              </a:spcAft>
              <a:buClrTx/>
              <a:buSzTx/>
              <a:buFontTx/>
              <a:buNone/>
              <a:tabLst/>
              <a:defRPr/>
            </a:pPr>
            <a:r>
              <a:rPr lang="en-ZA" i="0" baseline="0" dirty="0" smtClean="0"/>
              <a:t>Enter a name for the station. Use the dropdown box to link the station to the associated Project/Site. Enter a URL for the station if a sensible one exists which will provide more information on the station. Enter a description of the station, and provide the longitude, latitude and elevation for the station. The longitude and latitude values are mandatory.   </a:t>
            </a:r>
            <a:endParaRPr lang="en-ZA" i="1" dirty="0" smtClean="0"/>
          </a:p>
          <a:p>
            <a:r>
              <a:rPr lang="en-ZA" i="0" baseline="0" dirty="0" smtClean="0"/>
              <a:t>When all fields have been completed, the ‘Form is valid’ icon will appear.  Click ‘Save’.  </a:t>
            </a:r>
            <a:endParaRPr lang="en-ZA" i="0" dirty="0" smtClean="0"/>
          </a:p>
          <a:p>
            <a:endParaRPr lang="en-ZA" i="0" baseline="0" dirty="0" smtClean="0"/>
          </a:p>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The new station is now listed in the database of stations.</a:t>
            </a:r>
            <a:r>
              <a:rPr lang="en-ZA" i="0" baseline="0" dirty="0" smtClean="0"/>
              <a:t> Details about the station can be edited by clicking on the ‘Edit’ icon.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49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The Data Schema</a:t>
            </a:r>
            <a:r>
              <a:rPr lang="en-ZA" i="0" baseline="0" dirty="0" smtClean="0"/>
              <a:t> specifies the layout of the file which is uploaded to the database. It provides the database with the important information on what the file layout is, what phenomenon are being measured, the type of offering and the unit of measurement. How the Data Schema is defined depends on the layout of the file and whether repeated phenomena/offerings exist within the file. </a:t>
            </a:r>
          </a:p>
          <a:p>
            <a:r>
              <a:rPr lang="en-ZA" i="0" baseline="0" dirty="0" smtClean="0"/>
              <a:t>Data Schemas can be used for multiple Data Sources if the exact same file layout is used. This will often be the case for automated loggers which often have a consistent file layout.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Click</a:t>
            </a:r>
            <a:r>
              <a:rPr lang="en-ZA" baseline="0" dirty="0" smtClean="0"/>
              <a:t> on ‘Phenomenon’ under the Master Data Management tab, in the Navigation pane.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Having</a:t>
            </a:r>
            <a:r>
              <a:rPr lang="en-ZA" i="0" baseline="0" dirty="0" smtClean="0"/>
              <a:t> clicked on the ‘Data Schemas’ button under the Master Data Management tab on the Navigation pane, a list of the current Data Schemas is shown. </a:t>
            </a:r>
          </a:p>
          <a:p>
            <a:r>
              <a:rPr lang="en-ZA" i="0" baseline="0" dirty="0" smtClean="0"/>
              <a:t>If a Data Schema does not already exist for the file layout required, click on the ‘Add Schema’ icon.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000" b="0" i="0" dirty="0" smtClean="0"/>
              <a:t> - Enter a code for</a:t>
            </a:r>
            <a:r>
              <a:rPr lang="en-ZA" sz="1000" b="0" i="0" baseline="0" dirty="0" smtClean="0"/>
              <a:t> the Data Schema. </a:t>
            </a:r>
          </a:p>
          <a:p>
            <a:r>
              <a:rPr lang="en-ZA" sz="1000" b="0" i="0" baseline="0" dirty="0" smtClean="0"/>
              <a:t>3-4 letter code, upper caser to denote the manufacturer name of the logger, underscore, part name/number for logger. OR</a:t>
            </a:r>
          </a:p>
          <a:p>
            <a:r>
              <a:rPr lang="en-ZA" sz="1000" b="0" i="0" baseline="0" dirty="0" smtClean="0"/>
              <a:t>3-4 letter code using first letter of the name of the Data Schema for an ad hoc file layout.</a:t>
            </a:r>
          </a:p>
          <a:p>
            <a:r>
              <a:rPr lang="en-ZA" sz="1000" b="0" i="0" baseline="0" dirty="0" smtClean="0"/>
              <a:t> - Provide a name for the Data Schema. The Schema name cannot contain spaces, use an underscore to separate words. For a logger, the name will contain the full official name of the logger; or for an ad hoc file, an ad hoc descriptive name for the Data Schema.</a:t>
            </a:r>
          </a:p>
          <a:p>
            <a:r>
              <a:rPr lang="en-ZA" sz="1000" b="0" i="0" baseline="0" dirty="0" smtClean="0"/>
              <a:t> - Select a Source Type for the data file from the dropdown box; either ‘Comma Delimited Text File’, ‘Fixed Length Flat file’ or ‘SMS or USSD messages’. A ‘Comma Delimited Text File’ is any text file with a delimiter between successive variables, not only commas. A ‘Fixed Length Flat file’ is a text file with specified widths for each variable. ‘SMS or USSD messages’ is a specific format developed for the SMS messages obtained from automated loggers. </a:t>
            </a:r>
          </a:p>
          <a:p>
            <a:r>
              <a:rPr lang="en-ZA" sz="1000" b="0" i="0" baseline="0" dirty="0" smtClean="0"/>
              <a:t> - If ‘Comma Delimited Text File’ is selected, use the dropdown box to select the appropriate delimiter. The options are comma (,), pipe (|), tab (\t) or semi-colon (;). These delimiters are the most widely used in data file formats.    </a:t>
            </a:r>
          </a:p>
          <a:p>
            <a:r>
              <a:rPr lang="en-ZA" sz="1000" b="0" i="0" baseline="0" dirty="0" smtClean="0"/>
              <a:t> -  Specify the number of lines in the data file which must be ignored, until the first line of data. All header rows must be excluded. If 2 rows are to be ignored, then row 3 is the first one which contains data. </a:t>
            </a:r>
          </a:p>
          <a:p>
            <a:r>
              <a:rPr lang="en-ZA" sz="1000" b="0" i="0" baseline="0" dirty="0" smtClean="0"/>
              <a:t> - Specify the number of rows at the end of the data file to be excluded if additional rows are added below the last row of data. </a:t>
            </a:r>
          </a:p>
          <a:p>
            <a:r>
              <a:rPr lang="en-ZA" sz="1000" b="0" i="0" dirty="0" smtClean="0"/>
              <a:t> - Specify</a:t>
            </a:r>
            <a:r>
              <a:rPr lang="en-ZA" sz="1000" b="0" i="0" baseline="0" dirty="0" smtClean="0"/>
              <a:t> the Record Condition. In some file formats, text at the beginning of the row indicates that specific row is not a data record. These rows need to be excluded. </a:t>
            </a:r>
          </a:p>
          <a:p>
            <a:r>
              <a:rPr lang="en-ZA" sz="1000" b="0" i="0" baseline="0" dirty="0" smtClean="0"/>
              <a:t> - Provide a detailed description of this Data Schema and the file formats that it is to be used for. </a:t>
            </a:r>
          </a:p>
          <a:p>
            <a:r>
              <a:rPr lang="en-ZA" sz="1000" b="0" i="0" baseline="0" dirty="0" smtClean="0"/>
              <a:t> - File split condition – some data files contain data for more than one offering or phenomena. In this case, multiple data schemas are required. This case will be discussed later in the documentation. </a:t>
            </a:r>
          </a:p>
          <a:p>
            <a:pPr marL="171450" indent="-171450">
              <a:buFontTx/>
              <a:buChar char="-"/>
            </a:pPr>
            <a:r>
              <a:rPr lang="en-ZA" sz="1000" b="0" i="0" baseline="0" dirty="0" smtClean="0"/>
              <a:t>The Data file Split index will remain blank. This case will be discussed later in the documentation. </a:t>
            </a:r>
          </a:p>
          <a:p>
            <a:pPr marL="171450" indent="-171450">
              <a:buFontTx/>
              <a:buChar char="-"/>
            </a:pPr>
            <a:r>
              <a:rPr lang="en-ZA" sz="1000" b="0" i="0" baseline="0" dirty="0" smtClean="0"/>
              <a:t>When sufficient information has been entered, the ‘Form is valid’ icon will appear. </a:t>
            </a:r>
          </a:p>
          <a:p>
            <a:pPr marL="171450" indent="-171450">
              <a:buFontTx/>
              <a:buChar char="-"/>
            </a:pPr>
            <a:r>
              <a:rPr lang="en-ZA" sz="1000" b="0" i="0" baseline="0" dirty="0" smtClean="0"/>
              <a:t>Click ‘Save’. </a:t>
            </a:r>
          </a:p>
          <a:p>
            <a:pPr marL="171450" indent="-171450">
              <a:buFontTx/>
              <a:buChar char="-"/>
            </a:pP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The new Data</a:t>
            </a:r>
            <a:r>
              <a:rPr lang="en-ZA" sz="1000" b="0" i="0" baseline="0" dirty="0" smtClean="0"/>
              <a:t> Schema is now visible in the Data Schemas pane. To Edit the details of the schema, click on the ‘Edit’ icon. </a:t>
            </a: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The file layout for this Data</a:t>
            </a:r>
            <a:r>
              <a:rPr lang="en-ZA" sz="1000" b="0" i="0" baseline="0" dirty="0" smtClean="0"/>
              <a:t> Schema is specified by clicking on the middle icon to the right of the schema details. </a:t>
            </a: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Example of file format to specify</a:t>
            </a:r>
            <a:r>
              <a:rPr lang="en-ZA" sz="1000" b="0" i="0" baseline="0" dirty="0" smtClean="0"/>
              <a:t> in Data Schema layout. </a:t>
            </a: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Each of the variables</a:t>
            </a:r>
            <a:r>
              <a:rPr lang="en-ZA" sz="1000" b="0" i="0" baseline="0" dirty="0" smtClean="0"/>
              <a:t> in the file need to be uploaded. Every single column must be specified, even if it is to be ignored. </a:t>
            </a:r>
          </a:p>
          <a:p>
            <a:pPr marL="0" indent="0">
              <a:buFontTx/>
              <a:buNone/>
            </a:pP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 - To add</a:t>
            </a:r>
            <a:r>
              <a:rPr lang="en-ZA" sz="1000" b="0" i="0" baseline="0" dirty="0" smtClean="0"/>
              <a:t> a field to the file layout, click on ‘Add Field’ icon. A dropdown box will appear. Every variable must be chosen to be a Date, Time, Ignore, Offering or comment filed. </a:t>
            </a:r>
          </a:p>
          <a:p>
            <a:pPr marL="0" indent="0">
              <a:buFontTx/>
              <a:buNone/>
            </a:pPr>
            <a:r>
              <a:rPr lang="en-ZA" sz="1000" b="0" i="0" baseline="0" dirty="0" smtClean="0"/>
              <a:t>Date: the column contains the date or date/time of the observation. </a:t>
            </a:r>
          </a:p>
          <a:p>
            <a:pPr marL="0" indent="0">
              <a:buFontTx/>
              <a:buNone/>
            </a:pPr>
            <a:r>
              <a:rPr lang="en-ZA" sz="1000" b="0" i="0" baseline="0" dirty="0" smtClean="0"/>
              <a:t>Time: the column contains the time of the observation. </a:t>
            </a:r>
          </a:p>
          <a:p>
            <a:pPr marL="0" indent="0">
              <a:buFontTx/>
              <a:buNone/>
            </a:pPr>
            <a:r>
              <a:rPr lang="en-ZA" sz="1000" b="0" i="0" baseline="0" dirty="0" smtClean="0"/>
              <a:t>Ignore: the contents of the column is not required in the database. </a:t>
            </a:r>
          </a:p>
          <a:p>
            <a:pPr marL="0" indent="0">
              <a:buFontTx/>
              <a:buNone/>
            </a:pPr>
            <a:r>
              <a:rPr lang="en-ZA" sz="1000" b="0" i="0" baseline="0" dirty="0" smtClean="0"/>
              <a:t>Offering: the column contains the raw data observation required in the database. </a:t>
            </a:r>
          </a:p>
          <a:p>
            <a:pPr marL="0" indent="0">
              <a:buFontTx/>
              <a:buNone/>
            </a:pPr>
            <a:r>
              <a:rPr lang="en-ZA" sz="1000" b="0" i="0" baseline="0" dirty="0" smtClean="0"/>
              <a:t>Comment: a text field containing a comment relevant to the observation. </a:t>
            </a:r>
          </a:p>
          <a:p>
            <a:pPr marL="0" indent="0">
              <a:buFontTx/>
              <a:buNone/>
            </a:pPr>
            <a:r>
              <a:rPr lang="en-ZA" sz="1000" b="0" i="0" baseline="0" dirty="0" smtClean="0"/>
              <a:t> - Select the appropriate field type. </a:t>
            </a:r>
          </a:p>
          <a:p>
            <a:pPr marL="0" indent="0">
              <a:buFontTx/>
              <a:buNone/>
            </a:pPr>
            <a:endParaRPr lang="en-ZA" sz="1000" b="0"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59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The</a:t>
            </a:r>
            <a:r>
              <a:rPr lang="en-ZA" sz="1000" b="0" i="0" baseline="0" dirty="0" smtClean="0"/>
              <a:t> first column in the </a:t>
            </a:r>
            <a:r>
              <a:rPr lang="en-ZA" sz="1000" b="0" i="0" baseline="0" dirty="0" err="1" smtClean="0"/>
              <a:t>csv</a:t>
            </a:r>
            <a:r>
              <a:rPr lang="en-ZA" sz="1000" b="0" i="0" baseline="0" dirty="0" smtClean="0"/>
              <a:t> file contains the ID for the observation and is not necessary for the database. This is specified as an ignore field. </a:t>
            </a:r>
          </a:p>
          <a:p>
            <a:pPr marL="171450" indent="-171450">
              <a:buFontTx/>
              <a:buChar char="-"/>
            </a:pPr>
            <a:r>
              <a:rPr lang="en-ZA" sz="1000" b="0" i="0" baseline="0" dirty="0" smtClean="0"/>
              <a:t>Provide a name for the column, does not have to be descriptive. </a:t>
            </a:r>
          </a:p>
          <a:p>
            <a:pPr marL="0" indent="0">
              <a:buFontTx/>
              <a:buNone/>
            </a:pPr>
            <a:r>
              <a:rPr lang="en-ZA" sz="1000" b="0" i="0" baseline="0" dirty="0" smtClean="0"/>
              <a:t>The ‘Form is valid’ icon will appear. </a:t>
            </a:r>
          </a:p>
          <a:p>
            <a:pPr marL="0" indent="0">
              <a:buFontTx/>
              <a:buNone/>
            </a:pPr>
            <a:r>
              <a:rPr lang="en-ZA" sz="1000" b="0" i="0" baseline="0" dirty="0" smtClean="0"/>
              <a:t> -  Click ‘Save’.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List</a:t>
            </a:r>
            <a:r>
              <a:rPr lang="en-ZA" baseline="0" dirty="0" smtClean="0"/>
              <a:t> of loaded phenomena shown under the Phenomenon tab. To create a new phenomenon, click on the ‘Add  Phenomenon’ tab.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dirty="0" smtClean="0"/>
              <a:t>The</a:t>
            </a:r>
            <a:r>
              <a:rPr lang="en-ZA" sz="1000" b="0" i="0" baseline="0" dirty="0" smtClean="0"/>
              <a:t> second column in the </a:t>
            </a:r>
            <a:r>
              <a:rPr lang="en-ZA" sz="1000" b="0" i="0" baseline="0" dirty="0" err="1" smtClean="0"/>
              <a:t>csv</a:t>
            </a:r>
            <a:r>
              <a:rPr lang="en-ZA" sz="1000" b="0" i="0" baseline="0" dirty="0" smtClean="0"/>
              <a:t> file contains the date and the time that the observation was made. This is specified as Date field. Since both the date and time are specified in one column, only the Date field will be defined for this file layout. </a:t>
            </a:r>
          </a:p>
          <a:p>
            <a:pPr marL="171450" indent="-171450">
              <a:buFontTx/>
              <a:buChar char="-"/>
            </a:pPr>
            <a:r>
              <a:rPr lang="en-ZA" sz="1000" b="0" i="0" baseline="0" dirty="0" smtClean="0"/>
              <a:t>Provide a descriptive name for the column. No spaces are allowed in the name field. </a:t>
            </a:r>
          </a:p>
          <a:p>
            <a:pPr marL="171450" indent="-171450">
              <a:buFontTx/>
              <a:buChar char="-"/>
            </a:pPr>
            <a:r>
              <a:rPr lang="en-ZA" sz="1000" b="0" i="0" baseline="0" dirty="0" smtClean="0"/>
              <a:t>Enter the format of the Date as it appears in the file. Note that if viewing the file in Excel format, the view of the date could be different to how it is saved in the raw text file. It is worth opening the file in text format (i.e. Notepad) to confirm the date format. </a:t>
            </a:r>
          </a:p>
          <a:p>
            <a:pPr marL="0" indent="0">
              <a:buFontTx/>
              <a:buNone/>
            </a:pPr>
            <a:r>
              <a:rPr lang="en-ZA" sz="1000" b="0" i="0" baseline="0" dirty="0" smtClean="0"/>
              <a:t>The ‘Form is valid’ icon will appear. </a:t>
            </a:r>
          </a:p>
          <a:p>
            <a:pPr marL="0" indent="0">
              <a:buFontTx/>
              <a:buNone/>
            </a:pPr>
            <a:r>
              <a:rPr lang="en-ZA" sz="1000" b="0" i="0" baseline="0" dirty="0" smtClean="0"/>
              <a:t> -  Click ‘Save’. </a:t>
            </a:r>
          </a:p>
          <a:p>
            <a:pPr marL="0" indent="0">
              <a:buFontTx/>
              <a:buNone/>
            </a:pPr>
            <a:endParaRPr lang="en-ZA" sz="1000" b="0" i="0" baseline="0" dirty="0" smtClean="0"/>
          </a:p>
          <a:p>
            <a:pPr marL="0" indent="0">
              <a:buFontTx/>
              <a:buNone/>
            </a:pPr>
            <a:r>
              <a:rPr lang="en-ZA" sz="1000" b="0" i="0" baseline="0" dirty="0" smtClean="0"/>
              <a:t>Date and time formats: </a:t>
            </a:r>
          </a:p>
          <a:p>
            <a:pPr marL="0" indent="0">
              <a:buFontTx/>
              <a:buNone/>
            </a:pPr>
            <a:r>
              <a:rPr lang="en-ZA" sz="1000" b="0" i="0" baseline="0" dirty="0" err="1" smtClean="0"/>
              <a:t>yyyy</a:t>
            </a:r>
            <a:r>
              <a:rPr lang="en-ZA" sz="1000" b="0" i="0" baseline="0" dirty="0" smtClean="0"/>
              <a:t> – 4 digits for the year (e.g. 2013)</a:t>
            </a:r>
          </a:p>
          <a:p>
            <a:pPr marL="0" indent="0">
              <a:buFontTx/>
              <a:buNone/>
            </a:pPr>
            <a:r>
              <a:rPr lang="en-ZA" sz="1000" b="0" i="0" baseline="0" dirty="0" err="1" smtClean="0"/>
              <a:t>yy</a:t>
            </a:r>
            <a:r>
              <a:rPr lang="en-ZA" sz="1000" b="0" i="0" baseline="0" dirty="0" smtClean="0"/>
              <a:t> – 2 digits for the year (e.g. 13)</a:t>
            </a:r>
          </a:p>
          <a:p>
            <a:pPr marL="0" indent="0">
              <a:buFontTx/>
              <a:buNone/>
            </a:pPr>
            <a:r>
              <a:rPr lang="en-ZA" sz="1000" b="0" i="0" baseline="0" dirty="0" smtClean="0"/>
              <a:t>MM – 2 digits for the month (e.g. 01, 02,…, 09, 10, 11, 12)</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M – 1 digit for the month (e.g. 1, 2,…, 9, 10, 11, 12)</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err="1" smtClean="0"/>
              <a:t>dd</a:t>
            </a:r>
            <a:r>
              <a:rPr lang="en-ZA" sz="1000" b="0" i="0" baseline="0" dirty="0" smtClean="0"/>
              <a:t> – 2 digits for the day (e.g. 01, 02,…, 09, 10,…, 30, 31)</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d – 1 digit for the day (e.g. 1, 2,…, 9, 10,…, 30, 31)</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000"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err="1" smtClean="0"/>
              <a:t>hh</a:t>
            </a:r>
            <a:r>
              <a:rPr lang="en-ZA" sz="1000" b="0" i="0" baseline="0" dirty="0" smtClean="0"/>
              <a:t> – 2 digits for hour, 12 hour clock (e.g. 01:00am; 01:00pm)</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h – 1 digit format for hour, 12 hour clock (e.g. 1:00am, 1:00pm)</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HH – 2 digits for hour, 24 hour clock (e.g. 01:00, 13:00)</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H – 1 digit for hour, 24 hour clock (e.g. 1:00, 13:00)</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\t – A or P to indicate AM/PM</a:t>
            </a:r>
          </a:p>
          <a:p>
            <a:pPr marL="0" marR="0" indent="0" algn="l" defTabSz="914400" rtl="0" eaLnBrk="1" fontAlgn="auto" latinLnBrk="0" hangingPunct="1">
              <a:lnSpc>
                <a:spcPct val="100000"/>
              </a:lnSpc>
              <a:spcBef>
                <a:spcPts val="0"/>
              </a:spcBef>
              <a:spcAft>
                <a:spcPts val="0"/>
              </a:spcAft>
              <a:buClrTx/>
              <a:buSzTx/>
              <a:buFontTx/>
              <a:buNone/>
              <a:tabLst/>
              <a:defRPr/>
            </a:pPr>
            <a:r>
              <a:rPr lang="en-ZA" sz="1000" b="0" i="0" baseline="0" dirty="0" smtClean="0"/>
              <a:t>\</a:t>
            </a:r>
            <a:r>
              <a:rPr lang="en-ZA" sz="1000" b="0" i="0" baseline="0" dirty="0" err="1" smtClean="0"/>
              <a:t>tt</a:t>
            </a:r>
            <a:r>
              <a:rPr lang="en-ZA" sz="1000" b="0" i="0" baseline="0" dirty="0" smtClean="0"/>
              <a:t> – AM or PM to indicate AM/PM</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000"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ZA" sz="1000" b="0" i="0" baseline="0" dirty="0" smtClean="0"/>
          </a:p>
          <a:p>
            <a:pPr marL="0" indent="0">
              <a:buFontTx/>
              <a:buNone/>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61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ZA" sz="1000" b="0" i="0" baseline="0" dirty="0" smtClean="0"/>
              <a:t>The third column in the file contains the temperature data, recording the actual ambient temperature at the time of the observation. </a:t>
            </a:r>
          </a:p>
          <a:p>
            <a:pPr marL="0" indent="0">
              <a:buFontTx/>
              <a:buNone/>
            </a:pPr>
            <a:r>
              <a:rPr lang="en-ZA" sz="1000" b="0" i="0" baseline="0" dirty="0" smtClean="0"/>
              <a:t> - Enter a descriptive name for the variable. </a:t>
            </a:r>
          </a:p>
          <a:p>
            <a:pPr marL="0" indent="0">
              <a:buFontTx/>
              <a:buNone/>
            </a:pPr>
            <a:r>
              <a:rPr lang="en-ZA" sz="1000" b="0" i="0" baseline="0" dirty="0" smtClean="0"/>
              <a:t> - Select the appropriate Phenomenon which is being measured from the dropdown list. </a:t>
            </a:r>
          </a:p>
          <a:p>
            <a:pPr marL="0" indent="0">
              <a:buFontTx/>
              <a:buNone/>
            </a:pPr>
            <a:r>
              <a:rPr lang="en-ZA" sz="1000" b="0" i="0" baseline="0" dirty="0" smtClean="0"/>
              <a:t> - Select the appropriate Offering from the dropdown list. </a:t>
            </a:r>
          </a:p>
          <a:p>
            <a:pPr marL="0" indent="0">
              <a:buFontTx/>
              <a:buNone/>
            </a:pPr>
            <a:r>
              <a:rPr lang="en-ZA" sz="1000" b="0" i="0" baseline="0" dirty="0" smtClean="0"/>
              <a:t> - Select the appropriate Unit of Measure from the dropdown list. </a:t>
            </a:r>
          </a:p>
          <a:p>
            <a:pPr marL="0" indent="0">
              <a:buFontTx/>
              <a:buNone/>
            </a:pPr>
            <a:r>
              <a:rPr lang="en-ZA" sz="1000" b="0" i="0" baseline="0" dirty="0" smtClean="0"/>
              <a:t> - If appropriate enter the code that is used in the file to indicate missing data (e.g. ---, #NA, NA, -99.99). These records will then be recorded as system missing in the database. </a:t>
            </a:r>
          </a:p>
          <a:p>
            <a:pPr marL="0" indent="0">
              <a:buFontTx/>
              <a:buNone/>
            </a:pPr>
            <a:r>
              <a:rPr lang="en-ZA" sz="1000" b="0" i="0" baseline="0" dirty="0" smtClean="0"/>
              <a:t>When sufficient data have been entered, the Form is Valid icon will appear. </a:t>
            </a:r>
          </a:p>
          <a:p>
            <a:pPr marL="0" indent="0">
              <a:buFontTx/>
              <a:buNone/>
            </a:pPr>
            <a:r>
              <a:rPr lang="en-ZA" sz="1000" b="0" i="0" baseline="0" dirty="0" smtClean="0"/>
              <a:t> - Click ‘Save’.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Repeat the above steps to specify EVER column in the input file. Every column has to be specified as a date, time, ignore, offering or comment. </a:t>
            </a:r>
          </a:p>
          <a:p>
            <a:pPr marL="171450" indent="-171450">
              <a:buFontTx/>
              <a:buChar char="-"/>
            </a:pPr>
            <a:r>
              <a:rPr lang="en-ZA" sz="1000" b="0" i="0" baseline="0" dirty="0" smtClean="0"/>
              <a:t>Click ‘Save’.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To ensure that the file layout that has been specified is adequate for the input file, click on the ‘Upload’ icon.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To upload the </a:t>
            </a:r>
            <a:r>
              <a:rPr lang="en-ZA" sz="1000" b="0" i="0" baseline="0" dirty="0" err="1" smtClean="0"/>
              <a:t>datafile</a:t>
            </a:r>
            <a:r>
              <a:rPr lang="en-ZA" sz="1000" b="0" i="0" baseline="0" dirty="0" smtClean="0"/>
              <a:t>, click on the ‘Upload’ icon. </a:t>
            </a:r>
          </a:p>
          <a:p>
            <a:pPr marL="171450" indent="-171450">
              <a:buFontTx/>
              <a:buChar char="-"/>
            </a:pPr>
            <a:r>
              <a:rPr lang="en-ZA" sz="1000" b="0" i="0" baseline="0" dirty="0" smtClean="0"/>
              <a:t>Choose the appropriate file location.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Click ‘Load and Test’ icon. </a:t>
            </a:r>
          </a:p>
          <a:p>
            <a:pPr marL="171450" indent="-171450">
              <a:buFontTx/>
              <a:buChar char="-"/>
            </a:pPr>
            <a:r>
              <a:rPr lang="en-ZA" sz="1000" b="0" i="0" baseline="0" dirty="0" smtClean="0"/>
              <a:t>The test can be run for very large datasets, but only a subset of the data will be uploaded to save time.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result of the file upload will be shown in the ‘Test Results’ pane. Every column in the upload file should be shown. </a:t>
            </a:r>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67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If errors are found in the test upload, they will be shown in the ‘Errors’ pane. These must be rectified by editing the Data Schema. </a:t>
            </a:r>
          </a:p>
          <a:p>
            <a:pPr marL="171450" indent="-171450">
              <a:buFontTx/>
              <a:buChar char="-"/>
            </a:pPr>
            <a:r>
              <a:rPr lang="en-ZA" sz="1000" b="0" i="0" baseline="0" dirty="0" smtClean="0"/>
              <a:t>If no errors are found, the Data Schema is complete and ready to be used.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68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69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4-lette</a:t>
            </a:r>
            <a:r>
              <a:rPr lang="en-ZA" baseline="0" dirty="0" smtClean="0"/>
              <a:t>r code for the phenomenon, using a suitable abbreviation for the phenomenon. Use upper case letters. </a:t>
            </a:r>
          </a:p>
          <a:p>
            <a:r>
              <a:rPr lang="en-ZA" baseline="0" dirty="0" smtClean="0"/>
              <a:t>Example: CO2C</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Example data file showing</a:t>
            </a:r>
            <a:r>
              <a:rPr lang="en-ZA" i="0" baseline="0" dirty="0" smtClean="0"/>
              <a:t> multiple sensors recording the same phenomena.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A separate</a:t>
            </a:r>
            <a:r>
              <a:rPr lang="en-ZA" i="0" baseline="0" dirty="0" smtClean="0"/>
              <a:t> Data Schema has been defined for the variables in the data file. </a:t>
            </a:r>
          </a:p>
          <a:p>
            <a:r>
              <a:rPr lang="en-ZA" i="0" baseline="0" dirty="0" smtClean="0"/>
              <a:t>6 Schemas for the 6 soil moisture probes and 2 for the soil temperatures. </a:t>
            </a:r>
          </a:p>
          <a:p>
            <a:endParaRPr lang="en-ZA" i="0" baseline="0" dirty="0" smtClean="0"/>
          </a:p>
          <a:p>
            <a:r>
              <a:rPr lang="en-ZA" i="0" baseline="0" dirty="0" smtClean="0"/>
              <a:t>(Note: in this case 1 Data Schema could have been created for Soil1 and Temp 1; 1 Schema for Soil2 and Temp2; and individual schemas for Soil3, Soil4, Soil5, Soil6.  This would have been a total of 6 Schemas instead of 8). </a:t>
            </a:r>
          </a:p>
          <a:p>
            <a:endParaRPr lang="en-ZA" i="0" baseline="0" dirty="0" smtClean="0"/>
          </a:p>
          <a:p>
            <a:r>
              <a:rPr lang="en-ZA" i="0" baseline="0" dirty="0" smtClean="0"/>
              <a:t>Both layouts will result in exactly the same data being archived. </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Data Schema – Soil 1</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Data Schema – Soil 1</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Data Schema – Soil 1</a:t>
            </a:r>
          </a:p>
          <a:p>
            <a:endParaRPr lang="en-ZA" i="0" dirty="0" smtClean="0"/>
          </a:p>
          <a:p>
            <a:r>
              <a:rPr lang="en-ZA" i="0" dirty="0" smtClean="0"/>
              <a:t>The</a:t>
            </a:r>
            <a:r>
              <a:rPr lang="en-ZA" i="0" baseline="0" dirty="0" smtClean="0"/>
              <a:t> columns in the file for the additional offerings of the same phenomenon are recorded as ignore fields. The date, time and the unique offerings for this Data Scheme are recorded as ‘Offering’ fields. </a:t>
            </a:r>
            <a:endParaRPr lang="en-ZA" i="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75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smtClean="0"/>
              <a:t>Data Schema – Temp</a:t>
            </a:r>
            <a:r>
              <a:rPr lang="en-ZA" i="0" baseline="0" dirty="0" smtClean="0"/>
              <a:t> 1</a:t>
            </a:r>
            <a:endParaRPr lang="en-ZA" i="0"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76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A unique Data Source has to be specified for every unique data file source. If the data file is described by a single Data Schema only, this linkage will be done in directly from the Data Source. Multiple schema’s will be discussed later in this documentation.</a:t>
            </a:r>
          </a:p>
          <a:p>
            <a:pPr marL="171450" indent="-171450">
              <a:buFontTx/>
              <a:buChar char="-"/>
            </a:pPr>
            <a:r>
              <a:rPr lang="en-ZA" sz="1000" b="0" i="0" baseline="0" dirty="0" smtClean="0"/>
              <a:t>To create a new Data Source, click on ‘Data Source’ under the ‘Master Data Management’ tab on the Navigation pane.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77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A list of the current Data Sources are shown in the ‘Data Source’ pane. </a:t>
            </a:r>
          </a:p>
          <a:p>
            <a:pPr marL="171450" indent="-171450">
              <a:buFontTx/>
              <a:buChar char="-"/>
            </a:pPr>
            <a:r>
              <a:rPr lang="en-ZA" sz="1000" b="0" i="0" baseline="0" dirty="0" smtClean="0"/>
              <a:t>To create a new Data Source, click on the ‘Add Data Source’ icon.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78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Enter a code for the Data Source. This must include the code for the station, underscore, and between 4 to 8 letters or numbers to identify the source of the data file for that station. (e.g. JHK_BSVL_RAINT) </a:t>
            </a:r>
          </a:p>
          <a:p>
            <a:pPr marL="171450" indent="-171450">
              <a:buFontTx/>
              <a:buChar char="-"/>
            </a:pPr>
            <a:r>
              <a:rPr lang="en-ZA" sz="1000" b="0" i="0" baseline="0" dirty="0" smtClean="0"/>
              <a:t>Enter the name of the Data Source, this must be as descriptive as possible. (e.g. </a:t>
            </a:r>
            <a:r>
              <a:rPr lang="en-ZA" sz="1000" b="0" i="0" baseline="0" dirty="0" err="1" smtClean="0"/>
              <a:t>Jonkershoek</a:t>
            </a:r>
            <a:r>
              <a:rPr lang="en-ZA" sz="1000" b="0" i="0" baseline="0" dirty="0" smtClean="0"/>
              <a:t> - </a:t>
            </a:r>
            <a:r>
              <a:rPr lang="en-ZA" sz="1000" b="0" i="0" baseline="0" dirty="0" err="1" smtClean="0"/>
              <a:t>Biesiesvlei</a:t>
            </a:r>
            <a:r>
              <a:rPr lang="en-ZA" sz="1000" b="0" i="0" baseline="0" dirty="0" smtClean="0"/>
              <a:t> catchment - Rainfall &amp; Temp -Davis Rain Gauge tipping bucket)</a:t>
            </a:r>
          </a:p>
          <a:p>
            <a:pPr marL="171450" indent="-171450">
              <a:buFontTx/>
              <a:buChar char="-"/>
            </a:pPr>
            <a:r>
              <a:rPr lang="en-ZA" sz="1000" b="0" i="0" baseline="0" dirty="0" smtClean="0"/>
              <a:t>Use the dropdown box to link the Data Source to the appropriate Data Schema (e.g. </a:t>
            </a:r>
            <a:r>
              <a:rPr lang="en-ZA" sz="1200" b="0" i="0" u="none" strike="noStrike" kern="1200" dirty="0" smtClean="0">
                <a:solidFill>
                  <a:schemeClr val="tx1"/>
                </a:solidFill>
                <a:effectLst/>
                <a:latin typeface="+mn-lt"/>
                <a:ea typeface="+mn-ea"/>
                <a:cs typeface="+mn-cs"/>
              </a:rPr>
              <a:t>HOBO_Pendant_Event_Data_Logger_UA_003_64</a:t>
            </a:r>
            <a:r>
              <a:rPr lang="en-ZA" sz="1000" dirty="0" smtClean="0"/>
              <a:t> )</a:t>
            </a:r>
          </a:p>
          <a:p>
            <a:pPr marL="171450" indent="-171450">
              <a:buFontTx/>
              <a:buChar char="-"/>
            </a:pPr>
            <a:r>
              <a:rPr lang="en-ZA" sz="1000" dirty="0" smtClean="0"/>
              <a:t>Provide an appropriate</a:t>
            </a:r>
            <a:r>
              <a:rPr lang="en-ZA" sz="1000" baseline="0" dirty="0" smtClean="0"/>
              <a:t> URL for the Data Source if one exists. If a program file exists for the logger/equipment a URL pointing to that file on the SAEON Portal MUST be included in the URL field.</a:t>
            </a:r>
          </a:p>
          <a:p>
            <a:pPr marL="171450" indent="-171450">
              <a:buFontTx/>
              <a:buChar char="-"/>
            </a:pPr>
            <a:r>
              <a:rPr lang="en-ZA" sz="1000" baseline="0" dirty="0" smtClean="0"/>
              <a:t> Update frequency: use the dropdown box to indicate how often the data from this source is updated within the database. </a:t>
            </a:r>
          </a:p>
          <a:p>
            <a:pPr marL="171450" indent="-171450">
              <a:buFontTx/>
              <a:buChar char="-"/>
            </a:pPr>
            <a:r>
              <a:rPr lang="en-ZA" sz="1000" baseline="0" dirty="0" smtClean="0"/>
              <a:t>Start Date: use the calendar icon to select the date from which this Data Source is valid. </a:t>
            </a:r>
          </a:p>
          <a:p>
            <a:pPr marL="171450" indent="-171450">
              <a:buFontTx/>
              <a:buChar char="-"/>
            </a:pPr>
            <a:r>
              <a:rPr lang="en-ZA" sz="1000" baseline="0" dirty="0" smtClean="0"/>
              <a:t>Provide a detailed description of the Data Source. This will be extremely important for the situations when multiple equipment loggers are monitoring various phenomena in the same area. </a:t>
            </a:r>
          </a:p>
          <a:p>
            <a:pPr marL="171450" indent="-171450">
              <a:buFontTx/>
              <a:buChar char="-"/>
            </a:pPr>
            <a:r>
              <a:rPr lang="en-ZA" sz="1000" baseline="0" dirty="0" smtClean="0"/>
              <a:t>When sufficient information has been entered, the ‘Form is Valid’ icon will appear. Click ‘Save’. </a:t>
            </a:r>
          </a:p>
          <a:p>
            <a:pPr marL="171450" indent="-171450">
              <a:buFontTx/>
              <a:buChar char="-"/>
            </a:pPr>
            <a:endParaRPr lang="en-ZA" sz="1000" dirty="0" smtClean="0"/>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79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new Data Source is now shown in the list of Data Sources.</a:t>
            </a:r>
          </a:p>
          <a:p>
            <a:pPr marL="171450" indent="-171450">
              <a:buFontTx/>
              <a:buChar char="-"/>
            </a:pPr>
            <a:r>
              <a:rPr lang="en-ZA" sz="1000" b="0" i="0" baseline="0" dirty="0" smtClean="0"/>
              <a:t>To edit the details of the Data Source, click on the ‘Edit’ icon.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Enter a name</a:t>
            </a:r>
            <a:r>
              <a:rPr lang="en-ZA" baseline="0" dirty="0" smtClean="0"/>
              <a:t> for the phenomenon. This must be the scientifically recognized name for the phenomenon. </a:t>
            </a:r>
          </a:p>
          <a:p>
            <a:r>
              <a:rPr lang="en-ZA" baseline="0" dirty="0" smtClean="0"/>
              <a:t>Example: Carbon Dioxide concentration.</a:t>
            </a:r>
          </a:p>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In order for a Data Source to be accessible to a data provider, the Data Source needs to be linked to the appropriate roles. To link roles to the Data Source, highlighted the Data Source by clicking on it, and then click on ‘Add Role’ under the Roles tab. </a:t>
            </a:r>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81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list of available roles to be linked to this Data Source is shown. </a:t>
            </a:r>
          </a:p>
          <a:p>
            <a:pPr marL="171450" indent="-171450">
              <a:buFontTx/>
              <a:buChar char="-"/>
            </a:pPr>
            <a:r>
              <a:rPr lang="en-ZA" sz="1000" b="0" i="0" baseline="0" dirty="0" smtClean="0"/>
              <a:t>To link a role to the Data Source, check the select boxes on the left of the available roles detail detail. </a:t>
            </a:r>
          </a:p>
          <a:p>
            <a:pPr marL="171450" indent="-171450">
              <a:buFontTx/>
              <a:buChar char="-"/>
            </a:pPr>
            <a:r>
              <a:rPr lang="en-ZA" sz="1000" b="0" i="0" baseline="0" dirty="0" smtClean="0"/>
              <a:t>The Administrator role must always be linked to every Data Source.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Read Only ‘check box’ should be selected if the associated role can only see the data and query it from the Data View, and not upload new data to the database. </a:t>
            </a:r>
          </a:p>
          <a:p>
            <a:pPr marL="171450" indent="-171450">
              <a:buFontTx/>
              <a:buChar char="-"/>
            </a:pPr>
            <a:r>
              <a:rPr lang="en-ZA" sz="1000" b="0" i="0" baseline="0" dirty="0" smtClean="0"/>
              <a:t>NOTE: the Start and End date for the selected roles are set by default to 1900/01/01; once selected, they are not yet activated. </a:t>
            </a:r>
          </a:p>
          <a:p>
            <a:pPr marL="171450" indent="-171450">
              <a:buFontTx/>
              <a:buChar char="-"/>
            </a:pPr>
            <a:r>
              <a:rPr lang="en-ZA" sz="1000" b="0" i="0" baseline="0" dirty="0" smtClean="0"/>
              <a:t>When all the appropriate roles are selected, click ‘Save’.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83</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selected roles are now linked to the Data Source, however they are not yet activated. To activate a role, click on the ‘Edit’ icon. </a:t>
            </a:r>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84</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Use the calendar icons to select the appropriate dates. The date range defines the time period when that role will be able to access that Data Source. A new role can be created for a specific Data Source, if the data are embargoed and only to be made available to limited users. </a:t>
            </a:r>
          </a:p>
          <a:p>
            <a:pPr marL="171450" indent="-171450">
              <a:buFontTx/>
              <a:buChar char="-"/>
            </a:pPr>
            <a:r>
              <a:rPr lang="en-ZA" sz="1000" b="0" i="0" baseline="0" dirty="0" smtClean="0"/>
              <a:t>For a Data Source where the access will range indefinitely, select the End Date as 2100/01/01. </a:t>
            </a:r>
          </a:p>
          <a:p>
            <a:pPr marL="171450" indent="-171450">
              <a:buFontTx/>
              <a:buChar char="-"/>
            </a:pPr>
            <a:r>
              <a:rPr lang="en-ZA" sz="1000" b="0" i="0" baseline="0" dirty="0" smtClean="0"/>
              <a:t>When suitable dates are selected, the ‘Form is Valid’ icon will appear, click ‘Save’.</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85</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Once the roles have had their date ranges adjusted, the users associated with those roles will now be able to access the data from this Data Source. </a:t>
            </a:r>
          </a:p>
          <a:p>
            <a:pPr marL="171450" indent="-171450">
              <a:buFontTx/>
              <a:buChar char="-"/>
            </a:pPr>
            <a:r>
              <a:rPr lang="en-ZA" sz="1000" b="0" i="0" baseline="0" dirty="0" smtClean="0"/>
              <a:t>To remove a role from a Data Source, click on the ‘Delete’ icon.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It is also possible to link any Data Source to a transformation. A transformation will take an offering from the original raw data, process a calculation on it and then store the raw record and the transformed value in the database. </a:t>
            </a:r>
          </a:p>
          <a:p>
            <a:pPr marL="171450" indent="-171450">
              <a:buFontTx/>
              <a:buChar char="-"/>
            </a:pPr>
            <a:r>
              <a:rPr lang="en-ZA" sz="1000" b="0" i="0" baseline="0" dirty="0" smtClean="0"/>
              <a:t>A transformation can take the form of a rating table (e.g. flow rates for a weir), correction/calibration (e.g. rain gauge correction factor) or quality control on values (rainfall cannot be negative).  </a:t>
            </a:r>
          </a:p>
          <a:p>
            <a:pPr marL="171450" indent="-171450">
              <a:buFontTx/>
              <a:buChar char="-"/>
            </a:pPr>
            <a:r>
              <a:rPr lang="en-ZA" sz="1000" b="0" i="0" baseline="0" dirty="0" smtClean="0"/>
              <a:t>To add a new transformation for an offering in the Data Source, click on ‘Add Transformation’.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87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Use the dropdown box to select the appropriate transformation type (e.g. Rating Table). </a:t>
            </a:r>
          </a:p>
          <a:p>
            <a:pPr marL="171450" indent="-171450">
              <a:buFontTx/>
              <a:buChar char="-"/>
            </a:pPr>
            <a:r>
              <a:rPr lang="en-ZA" sz="1000" b="0" i="0" baseline="0" dirty="0" smtClean="0"/>
              <a:t>Use the dropdown box to select the phenomenon in the file which will have the transformation applied to it. Each transformation is only applied to a single phenomenon. </a:t>
            </a:r>
          </a:p>
          <a:p>
            <a:pPr marL="171450" indent="-171450">
              <a:buFontTx/>
              <a:buChar char="-"/>
            </a:pPr>
            <a:r>
              <a:rPr lang="en-ZA" sz="1000" b="0" i="0" baseline="0" dirty="0" smtClean="0"/>
              <a:t>Use the dropdown box to select the specific offering of the phenomenon to which the transformation must be applied. </a:t>
            </a:r>
          </a:p>
          <a:p>
            <a:pPr marL="171450" indent="-171450">
              <a:buFontTx/>
              <a:buChar char="-"/>
            </a:pPr>
            <a:r>
              <a:rPr lang="en-ZA" sz="1000" b="0" i="0" baseline="0" dirty="0" smtClean="0"/>
              <a:t>Use the dropdown box to select the unit of measure for the raw data value. </a:t>
            </a:r>
          </a:p>
          <a:p>
            <a:pPr marL="171450" indent="-171450">
              <a:buFontTx/>
              <a:buChar char="-"/>
            </a:pPr>
            <a:r>
              <a:rPr lang="en-ZA" sz="1000" b="0" i="0" baseline="0" dirty="0" smtClean="0"/>
              <a:t>Click on the calendar icon, and select the date from which this transformation must be applied to raw data observations (for example, the ratings tables for a weir can change overtime, as the profile of the pond changes).</a:t>
            </a:r>
          </a:p>
          <a:p>
            <a:pPr marL="171450" indent="-171450">
              <a:buFontTx/>
              <a:buChar char="-"/>
            </a:pPr>
            <a:r>
              <a:rPr lang="en-ZA" sz="1000" b="0" i="0" baseline="0" dirty="0" smtClean="0"/>
              <a:t>The ratings, calibration or quality parameters must be defined in the ‘Transformation Definition’ pane. See the next slide for information on how to specify the transformation. The same formats will be used for the transformation definition for each of the transformation types. </a:t>
            </a:r>
          </a:p>
          <a:p>
            <a:pPr marL="171450" indent="-171450">
              <a:buFontTx/>
              <a:buChar char="-"/>
            </a:pPr>
            <a:r>
              <a:rPr lang="en-ZA" sz="1000" b="0" i="0" baseline="0" dirty="0" smtClean="0"/>
              <a:t>Specify the offering which is obtained via the transformation using the dropdown box. </a:t>
            </a:r>
          </a:p>
          <a:p>
            <a:pPr marL="171450" indent="-171450">
              <a:buFontTx/>
              <a:buChar char="-"/>
            </a:pPr>
            <a:r>
              <a:rPr lang="en-ZA" sz="1000" b="0" i="0" baseline="0" dirty="0" smtClean="0"/>
              <a:t>Select the unit of measure for the transformed value using the dropdown box. </a:t>
            </a:r>
          </a:p>
          <a:p>
            <a:pPr marL="171450" indent="-171450">
              <a:buFontTx/>
              <a:buChar char="-"/>
            </a:pPr>
            <a:r>
              <a:rPr lang="en-ZA" sz="1000" b="0" i="0" baseline="0" dirty="0" smtClean="0"/>
              <a:t>When all the information about the transformation has been specified, the ‘Form is Valid’ icon will appear. Click ‘Save’. </a:t>
            </a:r>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88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92</a:t>
            </a:fld>
            <a:endParaRPr lang="en-ZA" dirty="0"/>
          </a:p>
        </p:txBody>
      </p:sp>
    </p:spTree>
    <p:extLst>
      <p:ext uri="{BB962C8B-B14F-4D97-AF65-F5344CB8AC3E}">
        <p14:creationId xmlns:p14="http://schemas.microsoft.com/office/powerpoint/2010/main" val="12331073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Only the minimum and maximum values for</a:t>
            </a:r>
            <a:r>
              <a:rPr lang="en-ZA" baseline="0" dirty="0" smtClean="0"/>
              <a:t> an offering can be specified. Other quality control must be done before upload to the database.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93</a:t>
            </a:fld>
            <a:endParaRPr lang="en-ZA" dirty="0"/>
          </a:p>
        </p:txBody>
      </p:sp>
    </p:spTree>
    <p:extLst>
      <p:ext uri="{BB962C8B-B14F-4D97-AF65-F5344CB8AC3E}">
        <p14:creationId xmlns:p14="http://schemas.microsoft.com/office/powerpoint/2010/main" val="123310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Insert the URL of the</a:t>
            </a:r>
            <a:r>
              <a:rPr lang="en-ZA" baseline="0" dirty="0" smtClean="0"/>
              <a:t> current </a:t>
            </a:r>
            <a:r>
              <a:rPr lang="en-ZA" baseline="0" dirty="0" err="1" smtClean="0"/>
              <a:t>SensorWeb</a:t>
            </a:r>
            <a:r>
              <a:rPr lang="en-ZA" baseline="0" dirty="0" smtClean="0"/>
              <a:t> ID for the phenomenon. This can be found at … </a:t>
            </a:r>
          </a:p>
          <a:p>
            <a:r>
              <a:rPr lang="en-ZA" baseline="0" dirty="0" smtClean="0"/>
              <a:t>Example: </a:t>
            </a:r>
            <a:r>
              <a:rPr lang="en-ZA" dirty="0" smtClean="0">
                <a:hlinkClick r:id="rId3"/>
              </a:rPr>
              <a:t>http://www.opengeospatial.org/</a:t>
            </a:r>
            <a:endParaRPr lang="en-ZA" baseline="0" dirty="0" smtClean="0"/>
          </a:p>
          <a:p>
            <a:endParaRPr lang="en-ZA" dirty="0" smtClean="0"/>
          </a:p>
          <a:p>
            <a:r>
              <a:rPr lang="en-ZA" dirty="0" smtClean="0"/>
              <a:t>&lt;</a:t>
            </a:r>
            <a:r>
              <a:rPr lang="en-ZA" dirty="0" err="1" smtClean="0"/>
              <a:t>ows:Value</a:t>
            </a:r>
            <a:r>
              <a:rPr lang="en-ZA" dirty="0" smtClean="0"/>
              <a:t>&gt;</a:t>
            </a:r>
            <a:r>
              <a:rPr lang="en-ZA" dirty="0" err="1" smtClean="0"/>
              <a:t>urn:x-ogc:def:property:OGC</a:t>
            </a:r>
            <a:r>
              <a:rPr lang="en-ZA" dirty="0" smtClean="0"/>
              <a:t>::Precipitation1Hour&lt;/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::Precipitation1Hour&lt;/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::Luminance&lt;/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::Luminance&lt;/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a:t>
            </a:r>
            <a:r>
              <a:rPr lang="en-ZA" dirty="0" err="1" smtClean="0"/>
              <a:t>RelativeHumidity</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a:t>
            </a:r>
            <a:r>
              <a:rPr lang="en-ZA" dirty="0" err="1" smtClean="0"/>
              <a:t>RelativeHumidity</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a:t>
            </a:r>
            <a:r>
              <a:rPr lang="en-ZA" dirty="0" err="1" smtClean="0"/>
              <a:t>BarometricPressure</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a:t>
            </a:r>
            <a:r>
              <a:rPr lang="en-ZA" dirty="0" err="1" smtClean="0"/>
              <a:t>BarometricPressure</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::Temperature&lt;/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::Temperature&lt;/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a:t>
            </a:r>
            <a:r>
              <a:rPr lang="en-ZA" dirty="0" err="1" smtClean="0"/>
              <a:t>AirTemperature</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a:t>
            </a:r>
            <a:r>
              <a:rPr lang="en-ZA" dirty="0" err="1" smtClean="0"/>
              <a:t>WindSpeed</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a:t>
            </a:r>
            <a:r>
              <a:rPr lang="en-ZA" dirty="0" err="1" smtClean="0"/>
              <a:t>WindSpeed</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urn:x-ogc:def:property:OGC</a:t>
            </a:r>
            <a:r>
              <a:rPr lang="en-ZA" dirty="0" smtClean="0"/>
              <a:t>::</a:t>
            </a:r>
            <a:r>
              <a:rPr lang="en-ZA" dirty="0" err="1" smtClean="0"/>
              <a:t>WindDirection</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a:t>
            </a:r>
            <a:r>
              <a:rPr lang="en-ZA" dirty="0" err="1" smtClean="0"/>
              <a:t>WindDirection</a:t>
            </a:r>
            <a:r>
              <a:rPr lang="en-ZA" dirty="0" smtClean="0"/>
              <a:t>&lt;/</a:t>
            </a:r>
            <a:r>
              <a:rPr lang="en-ZA" dirty="0" err="1" smtClean="0"/>
              <a:t>ows:Value</a:t>
            </a:r>
            <a:r>
              <a:rPr lang="en-ZA" dirty="0" smtClean="0"/>
              <a:t>&gt;</a:t>
            </a:r>
          </a:p>
          <a:p>
            <a:r>
              <a:rPr lang="en-ZA" dirty="0" smtClean="0"/>
              <a:t>&lt;</a:t>
            </a:r>
            <a:r>
              <a:rPr lang="en-ZA" dirty="0" err="1" smtClean="0"/>
              <a:t>ows:Value</a:t>
            </a:r>
            <a:r>
              <a:rPr lang="en-ZA" dirty="0" smtClean="0"/>
              <a:t>&gt;</a:t>
            </a:r>
            <a:r>
              <a:rPr lang="en-ZA" dirty="0" err="1" smtClean="0"/>
              <a:t>urn:ogc:def:property:OGC</a:t>
            </a:r>
            <a:r>
              <a:rPr lang="en-ZA" dirty="0" smtClean="0"/>
              <a:t>::</a:t>
            </a:r>
            <a:r>
              <a:rPr lang="en-ZA" dirty="0" err="1" smtClean="0"/>
              <a:t>visibilityRange</a:t>
            </a:r>
            <a:r>
              <a:rPr lang="en-ZA" dirty="0" smtClean="0"/>
              <a:t>&lt;/</a:t>
            </a:r>
            <a:r>
              <a:rPr lang="en-ZA" dirty="0" err="1" smtClean="0"/>
              <a:t>ows:Value</a:t>
            </a:r>
            <a:r>
              <a:rPr lang="en-ZA" dirty="0" smtClean="0"/>
              <a:t>&gt;</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10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Erroneous</a:t>
            </a:r>
            <a:r>
              <a:rPr lang="en-ZA" baseline="0" dirty="0" smtClean="0"/>
              <a:t> observations are rejected during upload. These can be rectified by clicking on the ‘Edit’ or ‘Delete’ icons.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94</a:t>
            </a:fld>
            <a:endParaRPr lang="en-ZA" dirty="0"/>
          </a:p>
        </p:txBody>
      </p:sp>
    </p:spTree>
    <p:extLst>
      <p:ext uri="{BB962C8B-B14F-4D97-AF65-F5344CB8AC3E}">
        <p14:creationId xmlns:p14="http://schemas.microsoft.com/office/powerpoint/2010/main" val="12331073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correct data value can be manually updated</a:t>
            </a:r>
            <a:r>
              <a:rPr lang="en-ZA" baseline="0" dirty="0" smtClean="0"/>
              <a:t> if the correct value is known. There needs to be 100% certainty about the manual update. Otherwise, delete the batch, validate all of the data and import a new batch. </a:t>
            </a:r>
          </a:p>
          <a:p>
            <a:r>
              <a:rPr lang="en-ZA" baseline="0" dirty="0" smtClean="0"/>
              <a:t>A comment about the update can </a:t>
            </a:r>
            <a:r>
              <a:rPr lang="en-ZA" baseline="0" smtClean="0"/>
              <a:t>be included. </a:t>
            </a:r>
            <a:endParaRPr lang="en-ZA" dirty="0"/>
          </a:p>
        </p:txBody>
      </p:sp>
      <p:sp>
        <p:nvSpPr>
          <p:cNvPr id="4" name="Slide Number Placeholder 3"/>
          <p:cNvSpPr>
            <a:spLocks noGrp="1"/>
          </p:cNvSpPr>
          <p:nvPr>
            <p:ph type="sldNum" sz="quarter" idx="10"/>
          </p:nvPr>
        </p:nvSpPr>
        <p:spPr/>
        <p:txBody>
          <a:bodyPr/>
          <a:lstStyle/>
          <a:p>
            <a:fld id="{0365F28E-5612-41DB-AAEA-0C6E1573A7ED}" type="slidenum">
              <a:rPr lang="en-ZA" smtClean="0"/>
              <a:pPr/>
              <a:t>95</a:t>
            </a:fld>
            <a:endParaRPr lang="en-ZA" dirty="0"/>
          </a:p>
        </p:txBody>
      </p:sp>
    </p:spTree>
    <p:extLst>
      <p:ext uri="{BB962C8B-B14F-4D97-AF65-F5344CB8AC3E}">
        <p14:creationId xmlns:p14="http://schemas.microsoft.com/office/powerpoint/2010/main" val="12331073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new transformation is now shown in the Transformation pane, linked to the Data Source which is highlighted in the Data Source pane above. </a:t>
            </a:r>
          </a:p>
          <a:p>
            <a:pPr marL="171450" indent="-171450">
              <a:buFontTx/>
              <a:buChar char="-"/>
            </a:pPr>
            <a:r>
              <a:rPr lang="en-ZA" sz="1000" b="0" i="0" baseline="0" dirty="0" smtClean="0"/>
              <a:t>To edit a transformation, click on the ‘Edit’ icon next to the transformation details.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96</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Every phenomenon which is measured for a Data Source has to be linked to one sensor, this means that every sensor will link to ONE Station, ONE Phenomenon and ONE Data Source. If the Data Source has a single data schema, then the sensor will NOT link to </a:t>
            </a:r>
            <a:r>
              <a:rPr lang="en-ZA" sz="1000" b="0" i="0" baseline="0" dirty="0" err="1" smtClean="0"/>
              <a:t>aData</a:t>
            </a:r>
            <a:r>
              <a:rPr lang="en-ZA" sz="1000" b="0" i="0" baseline="0" dirty="0" smtClean="0"/>
              <a:t> Schema. </a:t>
            </a:r>
          </a:p>
          <a:p>
            <a:pPr marL="171450" indent="-171450">
              <a:buFontTx/>
              <a:buChar char="-"/>
            </a:pPr>
            <a:r>
              <a:rPr lang="en-ZA" sz="1000" b="0" i="0" baseline="0" dirty="0" smtClean="0"/>
              <a:t>If the Data Source links to multiple schemas, then the Sensor will link </a:t>
            </a:r>
            <a:r>
              <a:rPr lang="en-ZA" sz="1000" b="0" i="0" baseline="0" smtClean="0"/>
              <a:t>to ONE </a:t>
            </a:r>
            <a:r>
              <a:rPr lang="en-ZA" sz="1000" b="0" i="0" baseline="0" dirty="0" smtClean="0"/>
              <a:t>Data Schema. </a:t>
            </a:r>
          </a:p>
          <a:p>
            <a:pPr marL="171450" indent="-171450">
              <a:buFontTx/>
              <a:buChar char="-"/>
            </a:pPr>
            <a:r>
              <a:rPr lang="en-ZA" sz="1000" b="0" i="0" baseline="0" dirty="0" smtClean="0"/>
              <a:t>To define a new sensor, click on the ‘Sensor’ item under the Master Data Management tab in the Navigation pane.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97</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list of current sensors in show in the Sensor pane. </a:t>
            </a:r>
          </a:p>
          <a:p>
            <a:pPr marL="171450" indent="-171450">
              <a:buFontTx/>
              <a:buChar char="-"/>
            </a:pPr>
            <a:r>
              <a:rPr lang="en-ZA" sz="1000" b="0" i="0" baseline="0" dirty="0" smtClean="0"/>
              <a:t>To define a new sensor, click on ‘Add Sensor’.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98</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Enter a code for the sensor: Station code, underscore, 4-8 letters or numbers to identity the sensor used (e.g. </a:t>
            </a:r>
            <a:r>
              <a:rPr lang="en-ZA" sz="1200" b="0" i="0" u="none" strike="noStrike" kern="1200" dirty="0" smtClean="0">
                <a:solidFill>
                  <a:schemeClr val="tx1"/>
                </a:solidFill>
                <a:effectLst/>
                <a:latin typeface="+mn-lt"/>
                <a:ea typeface="+mn-ea"/>
                <a:cs typeface="+mn-cs"/>
              </a:rPr>
              <a:t>JHK_BSVL_DAVIS_R</a:t>
            </a:r>
            <a:r>
              <a:rPr lang="en-ZA" sz="1000" dirty="0" smtClean="0"/>
              <a:t>  and </a:t>
            </a:r>
            <a:r>
              <a:rPr lang="en-ZA" sz="1200" b="0" i="0" u="none" strike="noStrike" kern="1200" dirty="0" smtClean="0">
                <a:solidFill>
                  <a:schemeClr val="tx1"/>
                </a:solidFill>
                <a:effectLst/>
                <a:latin typeface="+mn-lt"/>
                <a:ea typeface="+mn-ea"/>
                <a:cs typeface="+mn-cs"/>
              </a:rPr>
              <a:t>JHK_BSVL_DAVIS_</a:t>
            </a:r>
            <a:r>
              <a:rPr lang="en-ZA" sz="1000" b="0" i="0" u="none" strike="noStrike" kern="1200" dirty="0" smtClean="0">
                <a:solidFill>
                  <a:schemeClr val="tx1"/>
                </a:solidFill>
                <a:effectLst/>
                <a:latin typeface="+mn-lt"/>
                <a:ea typeface="+mn-ea"/>
                <a:cs typeface="+mn-cs"/>
              </a:rPr>
              <a:t>T</a:t>
            </a:r>
            <a:r>
              <a:rPr lang="en-ZA" sz="1000" b="0" i="0" baseline="0" dirty="0" smtClean="0"/>
              <a:t>)</a:t>
            </a:r>
          </a:p>
          <a:p>
            <a:pPr marL="171450" indent="-171450">
              <a:buFontTx/>
              <a:buChar char="-"/>
            </a:pPr>
            <a:r>
              <a:rPr lang="en-ZA" sz="1000" b="0" i="0" baseline="0" dirty="0" smtClean="0"/>
              <a:t>Enter a name for the sensor which provides a description of the locality and the equipment (e.g. </a:t>
            </a:r>
            <a:r>
              <a:rPr lang="en-ZA" sz="1200" b="0" i="0" u="none" strike="noStrike" kern="1200" dirty="0" err="1" smtClean="0">
                <a:solidFill>
                  <a:schemeClr val="tx1"/>
                </a:solidFill>
                <a:effectLst/>
                <a:latin typeface="+mn-lt"/>
                <a:ea typeface="+mn-ea"/>
                <a:cs typeface="+mn-cs"/>
              </a:rPr>
              <a:t>Jonkershoek</a:t>
            </a:r>
            <a:r>
              <a:rPr lang="en-ZA" sz="1200" b="0" i="0" u="none" strike="noStrike" kern="1200" dirty="0" smtClean="0">
                <a:solidFill>
                  <a:schemeClr val="tx1"/>
                </a:solidFill>
                <a:effectLst/>
                <a:latin typeface="+mn-lt"/>
                <a:ea typeface="+mn-ea"/>
                <a:cs typeface="+mn-cs"/>
              </a:rPr>
              <a:t> - </a:t>
            </a:r>
            <a:r>
              <a:rPr lang="en-ZA" sz="1200" b="0" i="0" u="none" strike="noStrike" kern="1200" dirty="0" err="1" smtClean="0">
                <a:solidFill>
                  <a:schemeClr val="tx1"/>
                </a:solidFill>
                <a:effectLst/>
                <a:latin typeface="+mn-lt"/>
                <a:ea typeface="+mn-ea"/>
                <a:cs typeface="+mn-cs"/>
              </a:rPr>
              <a:t>Biesiesvlei</a:t>
            </a:r>
            <a:r>
              <a:rPr lang="en-ZA" sz="1200" b="0" i="0" u="none" strike="noStrike" kern="1200" dirty="0" smtClean="0">
                <a:solidFill>
                  <a:schemeClr val="tx1"/>
                </a:solidFill>
                <a:effectLst/>
                <a:latin typeface="+mn-lt"/>
                <a:ea typeface="+mn-ea"/>
                <a:cs typeface="+mn-cs"/>
              </a:rPr>
              <a:t> catchment 7852M Metric Davis Rain Gauge tipping bucket</a:t>
            </a:r>
            <a:r>
              <a:rPr lang="en-ZA" sz="1000" b="0" i="0" baseline="0" dirty="0" smtClean="0"/>
              <a:t>).</a:t>
            </a:r>
          </a:p>
          <a:p>
            <a:pPr marL="171450" indent="-171450">
              <a:buFontTx/>
              <a:buChar char="-"/>
            </a:pPr>
            <a:r>
              <a:rPr lang="en-ZA" sz="1000" b="0" i="0" baseline="0" dirty="0" smtClean="0"/>
              <a:t>Enter a URL which provides more information about the type of sensor used, for example the manufacturers webpage (e.g. http://www.scientificsales.com/7852M-Metric-Davis-Rain-Gauge-p/7852m.htm)</a:t>
            </a:r>
          </a:p>
          <a:p>
            <a:pPr marL="171450" indent="-171450">
              <a:buFontTx/>
              <a:buChar char="-"/>
            </a:pPr>
            <a:r>
              <a:rPr lang="en-ZA" sz="1000" b="0" i="0" baseline="0" dirty="0" smtClean="0"/>
              <a:t>Link the sensor to the appropriate station using the dropdown box. </a:t>
            </a:r>
          </a:p>
          <a:p>
            <a:pPr marL="171450" indent="-171450">
              <a:buFontTx/>
              <a:buChar char="-"/>
            </a:pPr>
            <a:r>
              <a:rPr lang="en-ZA" sz="1000" b="0" i="0" baseline="0" dirty="0" smtClean="0"/>
              <a:t>Link the sensor to the phenomenon which it records using the drop down box. </a:t>
            </a:r>
          </a:p>
          <a:p>
            <a:pPr marL="171450" indent="-171450">
              <a:buFontTx/>
              <a:buChar char="-"/>
            </a:pPr>
            <a:r>
              <a:rPr lang="en-ZA" sz="1000" b="0" i="0" baseline="0" dirty="0" smtClean="0"/>
              <a:t>Link the sensor to the appropriate Data Source using the dropdown box. If </a:t>
            </a:r>
            <a:r>
              <a:rPr lang="en-ZA" sz="1000" b="0" i="0" baseline="0" dirty="0" err="1" smtClean="0"/>
              <a:t>mulitple</a:t>
            </a:r>
            <a:r>
              <a:rPr lang="en-ZA" sz="1000" b="0" i="0" baseline="0" dirty="0" smtClean="0"/>
              <a:t> schema’s exist, then the Sensor will be linked to the appropriate Data Schema. In the case of a single Data Schema, this has already been linked directly to the Data Source. In this case, the Data Schema will remain blank. </a:t>
            </a:r>
          </a:p>
          <a:p>
            <a:pPr marL="171450" indent="-171450">
              <a:buFontTx/>
              <a:buChar char="-"/>
            </a:pPr>
            <a:r>
              <a:rPr lang="en-ZA" sz="1000" b="0" i="0" baseline="0" dirty="0" smtClean="0"/>
              <a:t>When sufficient information has been loaded, the ‘Form is valid’ icon will appear, click ‘Save’. </a:t>
            </a:r>
          </a:p>
          <a:p>
            <a:pPr marL="171450" indent="-171450">
              <a:buFontTx/>
              <a:buChar char="-"/>
            </a:pPr>
            <a:endParaRPr lang="en-ZA" sz="1000" b="0" i="0" baseline="0" dirty="0" smtClean="0"/>
          </a:p>
          <a:p>
            <a:pPr marL="171450" indent="-171450">
              <a:buFontTx/>
              <a:buChar char="-"/>
            </a:pPr>
            <a:endParaRPr lang="en-ZA" sz="1000" b="0" i="0" baseline="0" dirty="0" smtClean="0"/>
          </a:p>
          <a:p>
            <a:pPr marL="171450" indent="-171450">
              <a:buFontTx/>
              <a:buChar char="-"/>
            </a:pPr>
            <a:endParaRPr lang="en-ZA" sz="1000" b="0" i="0" baseline="0" dirty="0" smtClean="0"/>
          </a:p>
        </p:txBody>
      </p:sp>
      <p:sp>
        <p:nvSpPr>
          <p:cNvPr id="4" name="Slide Number Placeholder 3"/>
          <p:cNvSpPr>
            <a:spLocks noGrp="1"/>
          </p:cNvSpPr>
          <p:nvPr>
            <p:ph type="sldNum" sz="quarter" idx="10"/>
          </p:nvPr>
        </p:nvSpPr>
        <p:spPr/>
        <p:txBody>
          <a:bodyPr/>
          <a:lstStyle/>
          <a:p>
            <a:fld id="{0365F28E-5612-41DB-AAEA-0C6E1573A7ED}" type="slidenum">
              <a:rPr lang="en-ZA" smtClean="0"/>
              <a:pPr/>
              <a:t>99</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new sensor is now shown in the list of sensors. </a:t>
            </a:r>
          </a:p>
          <a:p>
            <a:pPr marL="171450" indent="-171450">
              <a:buFontTx/>
              <a:buChar char="-"/>
            </a:pPr>
            <a:r>
              <a:rPr lang="en-ZA" sz="1000" b="0" i="0" baseline="0" dirty="0" smtClean="0"/>
              <a:t>NOTE: for this example two sensors were defined since temperature and rainfall are recorded by the Davis Model 7852M Metric Rain Collector.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100</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When Multiple Data Schemas are defined for a data file, these will link to the Data Source via the Sensors. A sensor has to be defined for each of the multiple Data Schemas. If there were 6 Data Schemas, there need to be 6 Sensors defined. </a:t>
            </a:r>
          </a:p>
          <a:p>
            <a:pPr marL="171450" indent="-171450">
              <a:buFontTx/>
              <a:buChar char="-"/>
            </a:pPr>
            <a:endParaRPr lang="en-ZA" sz="1000" b="0" i="0" baseline="0" dirty="0" smtClean="0"/>
          </a:p>
          <a:p>
            <a:pPr marL="171450" indent="-171450">
              <a:buFontTx/>
              <a:buChar char="-"/>
            </a:pPr>
            <a:r>
              <a:rPr lang="en-ZA" sz="1000" b="0" i="0" baseline="0" dirty="0" smtClean="0"/>
              <a:t>Each sensor will link to a Data Source for the situation where multiple Data Schemas exist</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101</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full specification for the </a:t>
            </a:r>
            <a:r>
              <a:rPr lang="en-ZA" sz="1000" b="0" i="0" baseline="0" dirty="0" err="1" smtClean="0"/>
              <a:t>Biesievlei</a:t>
            </a:r>
            <a:r>
              <a:rPr lang="en-ZA" sz="1000" b="0" i="0" baseline="0" dirty="0" smtClean="0"/>
              <a:t> catchment Davis Model 7852M Metric Rain Collector is now complete since the Data Schema, Data Source and Sensors have been defined. </a:t>
            </a:r>
          </a:p>
          <a:p>
            <a:pPr marL="171450" indent="-171450">
              <a:buFontTx/>
              <a:buChar char="-"/>
            </a:pPr>
            <a:r>
              <a:rPr lang="en-ZA" sz="1000" b="0" i="0" baseline="0" dirty="0" smtClean="0"/>
              <a:t>The data are now ready to upload. </a:t>
            </a:r>
          </a:p>
          <a:p>
            <a:pPr marL="171450" indent="-171450">
              <a:buFontTx/>
              <a:buChar char="-"/>
            </a:pPr>
            <a:r>
              <a:rPr lang="en-ZA" sz="1000" b="0" i="0" baseline="0" dirty="0" smtClean="0"/>
              <a:t>Click on the ‘Import Batches’ under the Master Data Management tab on the Navigation pane.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102</a:t>
            </a:fld>
            <a:endParaRPr lang="en-ZA" dirty="0"/>
          </a:p>
        </p:txBody>
      </p:sp>
    </p:spTree>
    <p:extLst>
      <p:ext uri="{BB962C8B-B14F-4D97-AF65-F5344CB8AC3E}">
        <p14:creationId xmlns:p14="http://schemas.microsoft.com/office/powerpoint/2010/main" val="19182414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sz="1000" b="0" i="0" baseline="0" dirty="0" smtClean="0"/>
              <a:t>The list of previous batches of data uploaded to the database are shown in the Import Batches pane. </a:t>
            </a:r>
          </a:p>
          <a:p>
            <a:pPr marL="171450" indent="-171450">
              <a:buFontTx/>
              <a:buChar char="-"/>
            </a:pPr>
            <a:r>
              <a:rPr lang="en-ZA" sz="1000" b="0" i="0" baseline="0" dirty="0" smtClean="0"/>
              <a:t>To upload a new data file, click on ‘New Import’. </a:t>
            </a:r>
          </a:p>
        </p:txBody>
      </p:sp>
      <p:sp>
        <p:nvSpPr>
          <p:cNvPr id="4" name="Slide Number Placeholder 3"/>
          <p:cNvSpPr>
            <a:spLocks noGrp="1"/>
          </p:cNvSpPr>
          <p:nvPr>
            <p:ph type="sldNum" sz="quarter" idx="10"/>
          </p:nvPr>
        </p:nvSpPr>
        <p:spPr/>
        <p:txBody>
          <a:bodyPr/>
          <a:lstStyle/>
          <a:p>
            <a:fld id="{0365F28E-5612-41DB-AAEA-0C6E1573A7ED}" type="slidenum">
              <a:rPr lang="en-ZA" smtClean="0"/>
              <a:pPr/>
              <a:t>103</a:t>
            </a:fld>
            <a:endParaRPr lang="en-ZA" dirty="0"/>
          </a:p>
        </p:txBody>
      </p:sp>
    </p:spTree>
    <p:extLst>
      <p:ext uri="{BB962C8B-B14F-4D97-AF65-F5344CB8AC3E}">
        <p14:creationId xmlns:p14="http://schemas.microsoft.com/office/powerpoint/2010/main" val="191824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2CAF0F-8169-4C66-A423-D202F68DA1F7}" type="datetimeFigureOut">
              <a:rPr lang="en-US"/>
              <a:pPr>
                <a:defRPr/>
              </a:pPr>
              <a:t>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55AF099-9431-419E-8177-DF1F01547C2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D702CDE-0590-405C-9574-62923B76B8E7}" type="datetimeFigureOut">
              <a:rPr lang="en-US"/>
              <a:pPr>
                <a:defRPr/>
              </a:pPr>
              <a:t>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E1A1E2B-A106-4D4B-98FE-729FA0767F0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43DDF8D-665E-4EC1-8A10-AF3CFD8E9475}" type="datetimeFigureOut">
              <a:rPr lang="en-US"/>
              <a:pPr>
                <a:defRPr/>
              </a:pPr>
              <a:t>2/5/2014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DC59291-269E-4AE0-AFF6-1732B2917D3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656" y="274638"/>
            <a:ext cx="4620344"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CB3470-8049-422A-9227-AC3F585627B4}" type="datetimeFigureOut">
              <a:rPr lang="en-US"/>
              <a:pPr>
                <a:defRPr/>
              </a:pPr>
              <a:t>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53AAB60-AE03-4273-9488-E874391FDB4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7F2C5B-D5B4-434C-A180-69CEB60F8C93}" type="datetimeFigureOut">
              <a:rPr lang="en-US"/>
              <a:pPr>
                <a:defRPr/>
              </a:pPr>
              <a:t>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C15CE05-D6AB-4272-97B6-917B242B2E3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F386C8C-FB7E-4C49-BBB1-04608565FA90}" type="datetimeFigureOut">
              <a:rPr lang="en-US"/>
              <a:pPr>
                <a:defRPr/>
              </a:pPr>
              <a:t>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B4CCD1C-BA47-4BAA-AAE3-1048B631FB4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0610FE-D493-43F5-B154-47CC64139042}" type="datetimeFigureOut">
              <a:rPr lang="en-US"/>
              <a:pPr>
                <a:defRPr/>
              </a:pPr>
              <a:t>2/5/2014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5B97975-9A4C-4A91-9E20-5550EFB6DEF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40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A197670-3EC5-4168-9605-775DA66B79E5}" type="datetimeFigureOut">
              <a:rPr lang="en-US"/>
              <a:pPr>
                <a:defRPr/>
              </a:pPr>
              <a:t>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EE3ABB9-7922-418F-8254-2E4155802F7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603F93-B3F7-4E18-A138-15196025BD7C}" type="datetimeFigureOut">
              <a:rPr lang="en-US"/>
              <a:pPr>
                <a:defRPr/>
              </a:pPr>
              <a:t>2/5/2014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0365EE0-D09B-4B4E-BD84-7A88A017C20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165BB-C7DD-4823-9B7A-63ECA1312FD5}" type="datetimeFigureOut">
              <a:rPr lang="en-US"/>
              <a:pPr>
                <a:defRPr/>
              </a:pPr>
              <a:t>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C12D676-85C7-4225-A200-C332C32889D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219C27-1903-4A68-819C-54D87419E9C8}" type="datetimeFigureOut">
              <a:rPr lang="en-US"/>
              <a:pPr>
                <a:defRPr/>
              </a:pPr>
              <a:t>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85ED2B3-DD9D-4008-9FF7-B675B117058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4F370A6-1FE0-41CC-AD8E-5436DD4443DD}" type="datetimeFigureOut">
              <a:rPr lang="en-US"/>
              <a:pPr>
                <a:defRPr/>
              </a:pPr>
              <a:t>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E8582FB-70DE-4600-8208-A137667C52C4}" type="slidenum">
              <a:rPr lang="en-US"/>
              <a:pPr>
                <a:defRPr/>
              </a:pPr>
              <a:t>‹#›</a:t>
            </a:fld>
            <a:endParaRPr lang="en-US" dirty="0"/>
          </a:p>
        </p:txBody>
      </p:sp>
      <p:pic>
        <p:nvPicPr>
          <p:cNvPr id="1031" name="Picture 6" descr="SAEON Powerpoint template.jpg"/>
          <p:cNvPicPr>
            <a:picLocks noChangeAspect="1"/>
          </p:cNvPicPr>
          <p:nvPr/>
        </p:nvPicPr>
        <p:blipFill>
          <a:blip r:embed="rId13"/>
          <a:srcRect/>
          <a:stretch>
            <a:fillRect/>
          </a:stretch>
        </p:blipFill>
        <p:spPr bwMode="auto">
          <a:xfrm>
            <a:off x="-25400" y="19050"/>
            <a:ext cx="9199563" cy="699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observations.saeon.ac.z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3.tmp"/></Relationships>
</file>

<file path=ppt/slides/_rels/slide5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5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2.tmp"/></Relationships>
</file>

<file path=ppt/slides/_rels/slide6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8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8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2.tmp"/></Relationships>
</file>

<file path=ppt/slides/_rels/slide87.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2.tmp"/></Relationships>
</file>

<file path=ppt/slides/_rels/slide9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SAEON_Abstracts\photos\Jonkershoek Dwarsberg weather station\DSCN0592_560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30"/>
            <a:ext cx="9144000" cy="69946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539552" y="860951"/>
            <a:ext cx="8496944" cy="1470025"/>
          </a:xfrm>
        </p:spPr>
        <p:txBody>
          <a:bodyPr/>
          <a:lstStyle/>
          <a:p>
            <a:r>
              <a:rPr lang="en-US" b="1" dirty="0" smtClean="0">
                <a:effectLst>
                  <a:outerShdw blurRad="114300" dist="50800" dir="10800000" algn="r" rotWithShape="0">
                    <a:schemeClr val="bg1">
                      <a:alpha val="40000"/>
                    </a:schemeClr>
                  </a:outerShdw>
                </a:effectLst>
              </a:rPr>
              <a:t>SAEON Observations Database</a:t>
            </a:r>
            <a:br>
              <a:rPr lang="en-US" b="1" dirty="0" smtClean="0">
                <a:effectLst>
                  <a:outerShdw blurRad="114300" dist="50800" dir="10800000" algn="r" rotWithShape="0">
                    <a:schemeClr val="bg1">
                      <a:alpha val="40000"/>
                    </a:schemeClr>
                  </a:outerShdw>
                </a:effectLst>
              </a:rPr>
            </a:br>
            <a:r>
              <a:rPr lang="en-US" b="1" dirty="0">
                <a:effectLst>
                  <a:outerShdw blurRad="114300" dist="50800" dir="10800000" algn="r" rotWithShape="0">
                    <a:schemeClr val="bg1">
                      <a:alpha val="40000"/>
                    </a:schemeClr>
                  </a:outerShdw>
                </a:effectLst>
              </a:rPr>
              <a:t/>
            </a:r>
            <a:br>
              <a:rPr lang="en-US" b="1" dirty="0">
                <a:effectLst>
                  <a:outerShdw blurRad="114300" dist="50800" dir="10800000" algn="r" rotWithShape="0">
                    <a:schemeClr val="bg1">
                      <a:alpha val="40000"/>
                    </a:schemeClr>
                  </a:outerShdw>
                </a:effectLst>
              </a:rPr>
            </a:br>
            <a:r>
              <a:rPr lang="en-US" b="1" dirty="0" smtClean="0">
                <a:effectLst>
                  <a:outerShdw blurRad="114300" dist="50800" dir="10800000" algn="r" rotWithShape="0">
                    <a:schemeClr val="bg1">
                      <a:alpha val="40000"/>
                    </a:schemeClr>
                  </a:outerShdw>
                </a:effectLst>
              </a:rPr>
              <a:t/>
            </a:r>
            <a:br>
              <a:rPr lang="en-US" b="1" dirty="0" smtClean="0">
                <a:effectLst>
                  <a:outerShdw blurRad="114300" dist="50800" dir="10800000" algn="r" rotWithShape="0">
                    <a:schemeClr val="bg1">
                      <a:alpha val="40000"/>
                    </a:schemeClr>
                  </a:outerShdw>
                </a:effectLst>
              </a:rPr>
            </a:br>
            <a:r>
              <a:rPr lang="en-US" b="1" dirty="0" smtClean="0">
                <a:effectLst>
                  <a:outerShdw blurRad="114300" dist="50800" dir="10800000" algn="r" rotWithShape="0">
                    <a:schemeClr val="bg1">
                      <a:alpha val="40000"/>
                    </a:schemeClr>
                  </a:outerShdw>
                </a:effectLst>
              </a:rPr>
              <a:t>Master Data Management Documentation</a:t>
            </a:r>
            <a:endParaRPr lang="en-US" b="1" dirty="0">
              <a:effectLst>
                <a:outerShdw blurRad="114300" dist="50800" dir="10800000" algn="r" rotWithShape="0">
                  <a:schemeClr val="bg1">
                    <a:alpha val="40000"/>
                  </a:schemeClr>
                </a:outerShdw>
              </a:effectLst>
            </a:endParaRPr>
          </a:p>
        </p:txBody>
      </p:sp>
      <p:sp>
        <p:nvSpPr>
          <p:cNvPr id="5" name="Subtitle 4"/>
          <p:cNvSpPr>
            <a:spLocks noGrp="1"/>
          </p:cNvSpPr>
          <p:nvPr>
            <p:ph type="subTitle" idx="1"/>
          </p:nvPr>
        </p:nvSpPr>
        <p:spPr>
          <a:xfrm>
            <a:off x="1619672" y="3257352"/>
            <a:ext cx="6400800" cy="675704"/>
          </a:xfrm>
        </p:spPr>
        <p:txBody>
          <a:bodyPr/>
          <a:lstStyle/>
          <a:p>
            <a:endParaRPr lang="en-US" sz="2800" b="1" dirty="0">
              <a:solidFill>
                <a:schemeClr val="tx1"/>
              </a:solidFill>
            </a:endParaRPr>
          </a:p>
          <a:p>
            <a:endParaRPr lang="en-US" sz="2800" b="1" dirty="0" smtClean="0">
              <a:solidFill>
                <a:schemeClr val="tx1"/>
              </a:solidFill>
            </a:endParaRPr>
          </a:p>
          <a:p>
            <a:endParaRPr lang="en-US" dirty="0">
              <a:solidFill>
                <a:schemeClr val="bg1"/>
              </a:solidFill>
            </a:endParaRPr>
          </a:p>
          <a:p>
            <a:endParaRPr lang="en-US" sz="2400" b="1" dirty="0" smtClean="0">
              <a:solidFill>
                <a:schemeClr val="tx1"/>
              </a:solidFill>
            </a:endParaRPr>
          </a:p>
          <a:p>
            <a:r>
              <a:rPr lang="en-US" sz="2400" b="1" dirty="0" smtClean="0">
                <a:solidFill>
                  <a:schemeClr val="tx1"/>
                </a:solidFill>
              </a:rPr>
              <a:t>Compiled by: Victoria Goodall</a:t>
            </a:r>
          </a:p>
          <a:p>
            <a:r>
              <a:rPr lang="en-US" sz="2400" b="1" dirty="0" smtClean="0">
                <a:solidFill>
                  <a:schemeClr val="tx1"/>
                </a:solidFill>
              </a:rPr>
              <a:t>May </a:t>
            </a:r>
            <a:r>
              <a:rPr lang="en-US" sz="2400" b="1" dirty="0" smtClean="0">
                <a:solidFill>
                  <a:schemeClr val="tx1"/>
                </a:solidFill>
              </a:rPr>
              <a:t>2013</a:t>
            </a:r>
          </a:p>
          <a:p>
            <a:r>
              <a:rPr lang="en-US" sz="2400" b="1" dirty="0" smtClean="0">
                <a:solidFill>
                  <a:schemeClr val="tx1"/>
                </a:solidFill>
              </a:rPr>
              <a:t>Updated February 2014</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359"/>
          <a:stretch/>
        </p:blipFill>
        <p:spPr bwMode="auto">
          <a:xfrm>
            <a:off x="0" y="1447800"/>
            <a:ext cx="9144000" cy="545401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3550920" y="2745104"/>
            <a:ext cx="3947160" cy="38995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764280" y="4177664"/>
            <a:ext cx="3413760" cy="2743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6365138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6225"/>
            <a:ext cx="9144000" cy="5341775"/>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Sensor</a:t>
            </a:r>
            <a:endParaRPr lang="en-US" dirty="0"/>
          </a:p>
        </p:txBody>
      </p:sp>
      <p:sp>
        <p:nvSpPr>
          <p:cNvPr id="9" name="Rectangle 8"/>
          <p:cNvSpPr/>
          <p:nvPr/>
        </p:nvSpPr>
        <p:spPr>
          <a:xfrm>
            <a:off x="1474237" y="4876022"/>
            <a:ext cx="7464490" cy="36778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3057387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Multiple Sensors</a:t>
            </a:r>
            <a:endParaRPr lang="en-US" dirty="0"/>
          </a:p>
        </p:txBody>
      </p:sp>
      <p:sp>
        <p:nvSpPr>
          <p:cNvPr id="9" name="Rectangle 8"/>
          <p:cNvSpPr/>
          <p:nvPr/>
        </p:nvSpPr>
        <p:spPr>
          <a:xfrm>
            <a:off x="1511560" y="3659153"/>
            <a:ext cx="7464490" cy="141669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6921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9" name="Rectangle 8"/>
          <p:cNvSpPr/>
          <p:nvPr/>
        </p:nvSpPr>
        <p:spPr>
          <a:xfrm>
            <a:off x="111968" y="4094193"/>
            <a:ext cx="765110" cy="18389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812658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9" name="Rectangle 8"/>
          <p:cNvSpPr/>
          <p:nvPr/>
        </p:nvSpPr>
        <p:spPr>
          <a:xfrm>
            <a:off x="1548882" y="2843891"/>
            <a:ext cx="7408506" cy="13222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1548882" y="2645420"/>
            <a:ext cx="625151" cy="19847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878303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8"/>
            <a:ext cx="9144000" cy="5423807"/>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9" name="Rectangle 8"/>
          <p:cNvSpPr/>
          <p:nvPr/>
        </p:nvSpPr>
        <p:spPr>
          <a:xfrm>
            <a:off x="2799184" y="3282236"/>
            <a:ext cx="4777273"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2799184" y="3480707"/>
            <a:ext cx="4777273"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7359763" y="3480707"/>
            <a:ext cx="216694"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4657096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9" name="Rectangle 8"/>
          <p:cNvSpPr/>
          <p:nvPr/>
        </p:nvSpPr>
        <p:spPr>
          <a:xfrm>
            <a:off x="1586219" y="2983660"/>
            <a:ext cx="7389830"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7425221" y="2983660"/>
            <a:ext cx="759135"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1567558" y="4203440"/>
            <a:ext cx="7389830" cy="24026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4718138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02424"/>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9" name="Rectangle 8"/>
          <p:cNvSpPr/>
          <p:nvPr/>
        </p:nvSpPr>
        <p:spPr>
          <a:xfrm>
            <a:off x="1567558" y="3394202"/>
            <a:ext cx="7389830"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7425221" y="3394202"/>
            <a:ext cx="759135" cy="19788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1567558" y="4203440"/>
            <a:ext cx="7464476" cy="24026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7504262" y="4422710"/>
            <a:ext cx="759135" cy="208364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2132076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02424"/>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8" name="Rectangle 7"/>
          <p:cNvSpPr/>
          <p:nvPr/>
        </p:nvSpPr>
        <p:spPr>
          <a:xfrm>
            <a:off x="8637420" y="4572001"/>
            <a:ext cx="168443" cy="1785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2" name="Rectangle 11"/>
          <p:cNvSpPr/>
          <p:nvPr/>
        </p:nvSpPr>
        <p:spPr>
          <a:xfrm>
            <a:off x="8805863" y="4572001"/>
            <a:ext cx="168443" cy="1785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45694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301100"/>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8" name="Rectangle 7"/>
          <p:cNvSpPr/>
          <p:nvPr/>
        </p:nvSpPr>
        <p:spPr>
          <a:xfrm>
            <a:off x="8632658" y="2960012"/>
            <a:ext cx="168443" cy="1785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856446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Data Upload</a:t>
            </a:r>
            <a:endParaRPr lang="en-US" dirty="0"/>
          </a:p>
        </p:txBody>
      </p:sp>
      <p:sp>
        <p:nvSpPr>
          <p:cNvPr id="8" name="Rectangle 7"/>
          <p:cNvSpPr/>
          <p:nvPr/>
        </p:nvSpPr>
        <p:spPr>
          <a:xfrm>
            <a:off x="1530220" y="2164702"/>
            <a:ext cx="7270881" cy="460932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985624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359"/>
          <a:stretch/>
        </p:blipFill>
        <p:spPr bwMode="auto">
          <a:xfrm>
            <a:off x="0" y="1447800"/>
            <a:ext cx="9144000" cy="545401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3550920" y="2745104"/>
            <a:ext cx="3947160" cy="38995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764280" y="4634864"/>
            <a:ext cx="3413760" cy="68389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216203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359"/>
          <a:stretch/>
        </p:blipFill>
        <p:spPr bwMode="auto">
          <a:xfrm>
            <a:off x="0" y="1447800"/>
            <a:ext cx="9144000" cy="545401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3550920" y="2745104"/>
            <a:ext cx="3947160" cy="38995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672840" y="5869304"/>
            <a:ext cx="1005840" cy="34194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6629400" y="6196012"/>
            <a:ext cx="746760" cy="34194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127296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b="6214"/>
          <a:stretch/>
        </p:blipFill>
        <p:spPr bwMode="auto">
          <a:xfrm>
            <a:off x="0" y="1478280"/>
            <a:ext cx="9144000" cy="550259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8" name="Rectangle 7"/>
          <p:cNvSpPr/>
          <p:nvPr/>
        </p:nvSpPr>
        <p:spPr>
          <a:xfrm>
            <a:off x="1889760" y="3461384"/>
            <a:ext cx="4572000" cy="34194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770847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2221" y="1493520"/>
            <a:ext cx="9146222" cy="5429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 new Unit of Measurement</a:t>
            </a:r>
            <a:endParaRPr lang="en-US" dirty="0"/>
          </a:p>
        </p:txBody>
      </p:sp>
      <p:sp>
        <p:nvSpPr>
          <p:cNvPr id="8" name="Rectangle 7"/>
          <p:cNvSpPr/>
          <p:nvPr/>
        </p:nvSpPr>
        <p:spPr>
          <a:xfrm>
            <a:off x="106680" y="4238625"/>
            <a:ext cx="91440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1076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5074"/>
          <a:stretch/>
        </p:blipFill>
        <p:spPr bwMode="auto">
          <a:xfrm>
            <a:off x="0" y="1463040"/>
            <a:ext cx="9144000" cy="556641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 new Unit of Measurement</a:t>
            </a:r>
            <a:endParaRPr lang="en-US" dirty="0"/>
          </a:p>
        </p:txBody>
      </p:sp>
      <p:sp>
        <p:nvSpPr>
          <p:cNvPr id="8" name="Rectangle 7"/>
          <p:cNvSpPr/>
          <p:nvPr/>
        </p:nvSpPr>
        <p:spPr>
          <a:xfrm>
            <a:off x="1905000" y="2745105"/>
            <a:ext cx="65532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34766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463041"/>
            <a:ext cx="9144000" cy="554831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 new Unit of Measurement</a:t>
            </a:r>
            <a:endParaRPr lang="en-US" dirty="0"/>
          </a:p>
        </p:txBody>
      </p:sp>
      <p:sp>
        <p:nvSpPr>
          <p:cNvPr id="8" name="Rectangle 7"/>
          <p:cNvSpPr/>
          <p:nvPr/>
        </p:nvSpPr>
        <p:spPr>
          <a:xfrm>
            <a:off x="3749040" y="3339465"/>
            <a:ext cx="339852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3749040" y="3779522"/>
            <a:ext cx="339852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3749040" y="4237198"/>
            <a:ext cx="339852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3672840" y="5989320"/>
            <a:ext cx="929640" cy="27432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6614160" y="6294121"/>
            <a:ext cx="762000" cy="27432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613922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b="4789"/>
          <a:stretch/>
        </p:blipFill>
        <p:spPr bwMode="auto">
          <a:xfrm>
            <a:off x="0" y="1524000"/>
            <a:ext cx="9144000" cy="549211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 new Unit of Measurement</a:t>
            </a:r>
            <a:endParaRPr lang="en-US" dirty="0"/>
          </a:p>
        </p:txBody>
      </p:sp>
      <p:sp>
        <p:nvSpPr>
          <p:cNvPr id="8" name="Rectangle 7"/>
          <p:cNvSpPr/>
          <p:nvPr/>
        </p:nvSpPr>
        <p:spPr>
          <a:xfrm>
            <a:off x="1874520" y="5854065"/>
            <a:ext cx="542544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140062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b="4789"/>
          <a:stretch/>
        </p:blipFill>
        <p:spPr bwMode="auto">
          <a:xfrm>
            <a:off x="0" y="1524000"/>
            <a:ext cx="9144000" cy="549211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 new Unit of Measurement</a:t>
            </a:r>
            <a:endParaRPr lang="en-US" dirty="0"/>
          </a:p>
        </p:txBody>
      </p:sp>
      <p:sp>
        <p:nvSpPr>
          <p:cNvPr id="8" name="Rectangle 7"/>
          <p:cNvSpPr/>
          <p:nvPr/>
        </p:nvSpPr>
        <p:spPr>
          <a:xfrm>
            <a:off x="1874520" y="5854065"/>
            <a:ext cx="542544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0963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b="4789"/>
          <a:stretch/>
        </p:blipFill>
        <p:spPr bwMode="auto">
          <a:xfrm>
            <a:off x="0" y="1524000"/>
            <a:ext cx="9144000" cy="549211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Edit Unit of Measurement</a:t>
            </a:r>
            <a:endParaRPr lang="en-US" dirty="0"/>
          </a:p>
        </p:txBody>
      </p:sp>
      <p:sp>
        <p:nvSpPr>
          <p:cNvPr id="8" name="Rectangle 7"/>
          <p:cNvSpPr/>
          <p:nvPr/>
        </p:nvSpPr>
        <p:spPr>
          <a:xfrm>
            <a:off x="6842760" y="5854065"/>
            <a:ext cx="457200" cy="2419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5" name="Picture 4"/>
          <p:cNvPicPr/>
          <p:nvPr/>
        </p:nvPicPr>
        <p:blipFill rotWithShape="1">
          <a:blip r:embed="rId3"/>
          <a:srcRect l="76110" t="71536" r="21489" b="25048"/>
          <a:stretch/>
        </p:blipFill>
        <p:spPr bwMode="auto">
          <a:xfrm>
            <a:off x="5334000" y="167639"/>
            <a:ext cx="759460" cy="48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323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914400" lvl="1" indent="-457200" algn="just">
              <a:spcBef>
                <a:spcPct val="20000"/>
              </a:spcBef>
              <a:buFont typeface="Arial" pitchFamily="34" charset="0"/>
              <a:buChar char="•"/>
              <a:defRPr/>
            </a:pPr>
            <a:r>
              <a:rPr lang="en-US" sz="2800" dirty="0" smtClean="0">
                <a:solidFill>
                  <a:schemeClr val="bg1"/>
                </a:solidFill>
                <a:latin typeface="+mn-lt"/>
              </a:rPr>
              <a:t>URL for the database:</a:t>
            </a:r>
          </a:p>
          <a:p>
            <a:pPr lvl="1" algn="just">
              <a:spcBef>
                <a:spcPct val="20000"/>
              </a:spcBef>
              <a:defRPr/>
            </a:pPr>
            <a:r>
              <a:rPr lang="en-US" sz="2800" dirty="0" smtClean="0">
                <a:solidFill>
                  <a:schemeClr val="bg1"/>
                </a:solidFill>
                <a:latin typeface="+mn-lt"/>
              </a:rPr>
              <a:t> </a:t>
            </a:r>
            <a:r>
              <a:rPr lang="en-US" sz="2800" dirty="0">
                <a:solidFill>
                  <a:schemeClr val="bg1"/>
                </a:solidFill>
                <a:latin typeface="+mn-lt"/>
                <a:hlinkClick r:id="rId2"/>
              </a:rPr>
              <a:t>http://observations.saeon.ac.za</a:t>
            </a:r>
            <a:r>
              <a:rPr lang="en-US" sz="2800" dirty="0" smtClean="0">
                <a:solidFill>
                  <a:schemeClr val="bg1"/>
                </a:solidFill>
                <a:latin typeface="+mn-lt"/>
                <a:hlinkClick r:id="rId2"/>
              </a:rPr>
              <a:t>/</a:t>
            </a:r>
            <a:endParaRPr lang="en-US" sz="2800" dirty="0" smtClean="0">
              <a:solidFill>
                <a:schemeClr val="bg1"/>
              </a:solidFill>
              <a:latin typeface="+mn-lt"/>
            </a:endParaRPr>
          </a:p>
          <a:p>
            <a:pPr lvl="1" algn="just">
              <a:spcBef>
                <a:spcPct val="20000"/>
              </a:spcBef>
              <a:defRPr/>
            </a:pPr>
            <a:endParaRPr lang="en-ZA" sz="2800" dirty="0">
              <a:solidFill>
                <a:schemeClr val="bg1"/>
              </a:solidFill>
              <a:latin typeface="+mn-lt"/>
            </a:endParaRPr>
          </a:p>
          <a:p>
            <a:pPr marL="914400" lvl="1" indent="-457200" algn="just">
              <a:spcBef>
                <a:spcPct val="20000"/>
              </a:spcBef>
              <a:buFont typeface="Arial" pitchFamily="34" charset="0"/>
              <a:buChar char="•"/>
              <a:defRPr/>
            </a:pPr>
            <a:r>
              <a:rPr lang="en-US" sz="2800" dirty="0" smtClean="0">
                <a:solidFill>
                  <a:schemeClr val="bg1"/>
                </a:solidFill>
                <a:latin typeface="+mn-lt"/>
              </a:rPr>
              <a:t>Contact a database administrator for a username and password to access the database</a:t>
            </a:r>
          </a:p>
          <a:p>
            <a:pPr lvl="2" algn="just">
              <a:spcBef>
                <a:spcPct val="20000"/>
              </a:spcBef>
              <a:defRPr/>
            </a:pPr>
            <a:r>
              <a:rPr lang="en-US" sz="2800" dirty="0" smtClean="0">
                <a:solidFill>
                  <a:schemeClr val="bg1"/>
                </a:solidFill>
                <a:latin typeface="+mn-lt"/>
              </a:rPr>
              <a:t>wayne@saeon.ac.za</a:t>
            </a:r>
            <a:endParaRPr lang="en-US" sz="2800" dirty="0" smtClean="0">
              <a:solidFill>
                <a:schemeClr val="bg1"/>
              </a:solidFill>
              <a:latin typeface="+mn-lt"/>
            </a:endParaRPr>
          </a:p>
          <a:p>
            <a:pPr lvl="2" algn="just">
              <a:spcBef>
                <a:spcPct val="20000"/>
              </a:spcBef>
              <a:defRPr/>
            </a:pPr>
            <a:r>
              <a:rPr lang="en-US" sz="2800" dirty="0" smtClean="0">
                <a:solidFill>
                  <a:schemeClr val="bg1"/>
                </a:solidFill>
                <a:latin typeface="+mn-lt"/>
              </a:rPr>
              <a:t>wim@saeon.ac.za</a:t>
            </a:r>
          </a:p>
          <a:p>
            <a:pPr marL="342900" marR="0" lvl="0" indent="-342900" algn="just"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p:txBody>
      </p:sp>
      <p:sp>
        <p:nvSpPr>
          <p:cNvPr id="2" name="Title 1"/>
          <p:cNvSpPr>
            <a:spLocks noGrp="1"/>
          </p:cNvSpPr>
          <p:nvPr>
            <p:ph type="title"/>
          </p:nvPr>
        </p:nvSpPr>
        <p:spPr>
          <a:xfrm>
            <a:off x="0" y="274638"/>
            <a:ext cx="6096000" cy="1143000"/>
          </a:xfrm>
        </p:spPr>
        <p:txBody>
          <a:bodyPr/>
          <a:lstStyle/>
          <a:p>
            <a:r>
              <a:rPr lang="en-US" dirty="0" smtClean="0"/>
              <a:t>Observations Database</a:t>
            </a:r>
            <a:endParaRPr lang="en-US" dirty="0"/>
          </a:p>
        </p:txBody>
      </p:sp>
    </p:spTree>
    <p:extLst>
      <p:ext uri="{BB962C8B-B14F-4D97-AF65-F5344CB8AC3E}">
        <p14:creationId xmlns:p14="http://schemas.microsoft.com/office/powerpoint/2010/main" val="2448421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5074"/>
          <a:stretch/>
        </p:blipFill>
        <p:spPr bwMode="auto">
          <a:xfrm>
            <a:off x="-2221" y="1493520"/>
            <a:ext cx="9146222" cy="5429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Offering</a:t>
            </a:r>
            <a:endParaRPr lang="en-US" dirty="0"/>
          </a:p>
        </p:txBody>
      </p:sp>
      <p:sp>
        <p:nvSpPr>
          <p:cNvPr id="8" name="Rectangle 7"/>
          <p:cNvSpPr/>
          <p:nvPr/>
        </p:nvSpPr>
        <p:spPr>
          <a:xfrm>
            <a:off x="60960" y="4436745"/>
            <a:ext cx="716280" cy="1962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576963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508760"/>
            <a:ext cx="9144000" cy="537210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Offering</a:t>
            </a:r>
            <a:endParaRPr lang="en-US" dirty="0"/>
          </a:p>
        </p:txBody>
      </p:sp>
      <p:sp>
        <p:nvSpPr>
          <p:cNvPr id="8" name="Rectangle 7"/>
          <p:cNvSpPr/>
          <p:nvPr/>
        </p:nvSpPr>
        <p:spPr>
          <a:xfrm>
            <a:off x="1889760" y="3004184"/>
            <a:ext cx="7101840" cy="371665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99123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508760"/>
            <a:ext cx="9144000" cy="537210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Offering</a:t>
            </a:r>
            <a:endParaRPr lang="en-US" dirty="0"/>
          </a:p>
        </p:txBody>
      </p:sp>
      <p:sp>
        <p:nvSpPr>
          <p:cNvPr id="8" name="Rectangle 7"/>
          <p:cNvSpPr/>
          <p:nvPr/>
        </p:nvSpPr>
        <p:spPr>
          <a:xfrm>
            <a:off x="1889760" y="2745105"/>
            <a:ext cx="807720" cy="2724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24674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5359"/>
          <a:stretch/>
        </p:blipFill>
        <p:spPr bwMode="auto">
          <a:xfrm>
            <a:off x="0" y="1508760"/>
            <a:ext cx="9144000" cy="531876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Offering</a:t>
            </a:r>
            <a:endParaRPr lang="en-US" dirty="0"/>
          </a:p>
        </p:txBody>
      </p:sp>
      <p:sp>
        <p:nvSpPr>
          <p:cNvPr id="8" name="Rectangle 7"/>
          <p:cNvSpPr/>
          <p:nvPr/>
        </p:nvSpPr>
        <p:spPr>
          <a:xfrm>
            <a:off x="3733800" y="3276600"/>
            <a:ext cx="345948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3733800" y="3703320"/>
            <a:ext cx="345948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3733800" y="4122420"/>
            <a:ext cx="3459480" cy="7391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3688080" y="5836920"/>
            <a:ext cx="88392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6629400" y="6141720"/>
            <a:ext cx="71628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0353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b="5359"/>
          <a:stretch/>
        </p:blipFill>
        <p:spPr bwMode="auto">
          <a:xfrm>
            <a:off x="0" y="1493521"/>
            <a:ext cx="9144000" cy="536448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Offering</a:t>
            </a:r>
            <a:endParaRPr lang="en-US" dirty="0"/>
          </a:p>
        </p:txBody>
      </p:sp>
      <p:sp>
        <p:nvSpPr>
          <p:cNvPr id="7" name="Rectangle 6"/>
          <p:cNvSpPr/>
          <p:nvPr/>
        </p:nvSpPr>
        <p:spPr>
          <a:xfrm>
            <a:off x="1905000" y="3825240"/>
            <a:ext cx="54864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807146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b="5359"/>
          <a:stretch/>
        </p:blipFill>
        <p:spPr bwMode="auto">
          <a:xfrm>
            <a:off x="0" y="1493521"/>
            <a:ext cx="9144000" cy="536448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Edit an Offering</a:t>
            </a:r>
            <a:endParaRPr lang="en-US" dirty="0"/>
          </a:p>
        </p:txBody>
      </p:sp>
      <p:sp>
        <p:nvSpPr>
          <p:cNvPr id="7" name="Rectangle 6"/>
          <p:cNvSpPr/>
          <p:nvPr/>
        </p:nvSpPr>
        <p:spPr>
          <a:xfrm>
            <a:off x="6842760" y="3825240"/>
            <a:ext cx="503437"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5" name="Picture 4"/>
          <p:cNvPicPr/>
          <p:nvPr/>
        </p:nvPicPr>
        <p:blipFill rotWithShape="1">
          <a:blip r:embed="rId3"/>
          <a:srcRect l="75738" t="76595" r="21313" b="18788"/>
          <a:stretch/>
        </p:blipFill>
        <p:spPr bwMode="auto">
          <a:xfrm>
            <a:off x="5295497" y="526942"/>
            <a:ext cx="692499" cy="635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1196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b="6214"/>
          <a:stretch/>
        </p:blipFill>
        <p:spPr bwMode="auto">
          <a:xfrm>
            <a:off x="0" y="1432560"/>
            <a:ext cx="9144000" cy="55264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75683" y="4099560"/>
            <a:ext cx="1219717" cy="228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36056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6214"/>
          <a:stretch/>
        </p:blipFill>
        <p:spPr bwMode="auto">
          <a:xfrm>
            <a:off x="-4822" y="1478281"/>
            <a:ext cx="9148822"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1920240" y="3413760"/>
            <a:ext cx="408432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395779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6214"/>
          <a:stretch/>
        </p:blipFill>
        <p:spPr bwMode="auto">
          <a:xfrm>
            <a:off x="-4822" y="1478281"/>
            <a:ext cx="9148822"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6431280" y="2788920"/>
            <a:ext cx="2590800" cy="2087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6446520" y="2788920"/>
            <a:ext cx="822960" cy="2743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267236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6214"/>
          <a:stretch/>
        </p:blipFill>
        <p:spPr bwMode="auto">
          <a:xfrm>
            <a:off x="-4822" y="1478281"/>
            <a:ext cx="9148822"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6431280" y="2788920"/>
            <a:ext cx="2590800" cy="2087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6446520" y="2788920"/>
            <a:ext cx="822960" cy="2743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1927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Login</a:t>
            </a:r>
            <a:endParaRPr lang="en-US" dirty="0"/>
          </a:p>
        </p:txBody>
      </p:sp>
      <p:pic>
        <p:nvPicPr>
          <p:cNvPr id="8" name="Picture 7"/>
          <p:cNvPicPr/>
          <p:nvPr/>
        </p:nvPicPr>
        <p:blipFill rotWithShape="1">
          <a:blip r:embed="rId3"/>
          <a:srcRect b="5359"/>
          <a:stretch/>
        </p:blipFill>
        <p:spPr bwMode="auto">
          <a:xfrm>
            <a:off x="-16336" y="1417638"/>
            <a:ext cx="9160336" cy="55527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1837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6214"/>
          <a:stretch/>
        </p:blipFill>
        <p:spPr bwMode="auto">
          <a:xfrm>
            <a:off x="0" y="1478280"/>
            <a:ext cx="9144000" cy="53911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2240280" y="2926080"/>
            <a:ext cx="5288280" cy="2971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2346960" y="3200400"/>
            <a:ext cx="243840" cy="23164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6598920" y="5379720"/>
            <a:ext cx="868680" cy="3657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108447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6214"/>
          <a:stretch/>
        </p:blipFill>
        <p:spPr bwMode="auto">
          <a:xfrm>
            <a:off x="0" y="1508761"/>
            <a:ext cx="9144000" cy="543782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6339840" y="2545080"/>
            <a:ext cx="2743200" cy="14859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10925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6214"/>
          <a:stretch/>
        </p:blipFill>
        <p:spPr bwMode="auto">
          <a:xfrm>
            <a:off x="0" y="1508761"/>
            <a:ext cx="9144000" cy="543782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1905000" y="5257800"/>
            <a:ext cx="685800" cy="320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1905000" y="3474720"/>
            <a:ext cx="4282440" cy="320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258385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6500"/>
          <a:stretch/>
        </p:blipFill>
        <p:spPr bwMode="auto">
          <a:xfrm>
            <a:off x="0" y="1432561"/>
            <a:ext cx="9144000" cy="542544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6751320" y="5387340"/>
            <a:ext cx="685800" cy="320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2301240" y="3154680"/>
            <a:ext cx="274320" cy="2087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711024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b="6214"/>
          <a:stretch/>
        </p:blipFill>
        <p:spPr bwMode="auto">
          <a:xfrm>
            <a:off x="-41910" y="1463040"/>
            <a:ext cx="9185910" cy="539496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Linking Offerings and Units</a:t>
            </a:r>
            <a:endParaRPr lang="en-US" dirty="0"/>
          </a:p>
        </p:txBody>
      </p:sp>
      <p:sp>
        <p:nvSpPr>
          <p:cNvPr id="7" name="Rectangle 6"/>
          <p:cNvSpPr/>
          <p:nvPr/>
        </p:nvSpPr>
        <p:spPr>
          <a:xfrm>
            <a:off x="6324600" y="2476500"/>
            <a:ext cx="2773680" cy="23545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1905000" y="4983480"/>
            <a:ext cx="6888480" cy="17221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968357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b="6214"/>
          <a:stretch/>
        </p:blipFill>
        <p:spPr bwMode="auto">
          <a:xfrm>
            <a:off x="-41910" y="1463040"/>
            <a:ext cx="9185910" cy="539496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Deleting Offerings and Units</a:t>
            </a:r>
            <a:endParaRPr lang="en-US" dirty="0"/>
          </a:p>
        </p:txBody>
      </p:sp>
      <p:sp>
        <p:nvSpPr>
          <p:cNvPr id="7" name="Rectangle 6"/>
          <p:cNvSpPr/>
          <p:nvPr/>
        </p:nvSpPr>
        <p:spPr>
          <a:xfrm>
            <a:off x="8793480" y="3208020"/>
            <a:ext cx="320040" cy="8153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Rectangle 4"/>
          <p:cNvSpPr/>
          <p:nvPr/>
        </p:nvSpPr>
        <p:spPr>
          <a:xfrm>
            <a:off x="6964680" y="5684520"/>
            <a:ext cx="320040" cy="2743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9796861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b="6214"/>
          <a:stretch/>
        </p:blipFill>
        <p:spPr bwMode="auto">
          <a:xfrm>
            <a:off x="-41910" y="1463040"/>
            <a:ext cx="9185910" cy="539496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Downloading lists</a:t>
            </a:r>
            <a:endParaRPr lang="en-US" dirty="0"/>
          </a:p>
        </p:txBody>
      </p:sp>
      <p:sp>
        <p:nvSpPr>
          <p:cNvPr id="6" name="Rectangle 5"/>
          <p:cNvSpPr/>
          <p:nvPr/>
        </p:nvSpPr>
        <p:spPr>
          <a:xfrm>
            <a:off x="5090160" y="2758440"/>
            <a:ext cx="1188720" cy="2895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22614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Observations Database</a:t>
            </a:r>
            <a:endParaRPr lang="en-US" dirty="0"/>
          </a:p>
        </p:txBody>
      </p:sp>
      <p:sp>
        <p:nvSpPr>
          <p:cNvPr id="6"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R="0" lvl="0" algn="just" defTabSz="457200" rtl="0" eaLnBrk="1" fontAlgn="base" latinLnBrk="0" hangingPunct="1">
              <a:lnSpc>
                <a:spcPct val="100000"/>
              </a:lnSpc>
              <a:spcBef>
                <a:spcPct val="20000"/>
              </a:spcBef>
              <a:spcAft>
                <a:spcPct val="0"/>
              </a:spcAft>
              <a:buClrTx/>
              <a:buSzTx/>
              <a:tabLst/>
              <a:defRPr/>
            </a:pPr>
            <a:endParaRPr lang="en-US" sz="2800" dirty="0" smtClean="0">
              <a:solidFill>
                <a:schemeClr val="bg1"/>
              </a:solidFill>
              <a:latin typeface="+mn-lt"/>
            </a:endParaRPr>
          </a:p>
          <a:p>
            <a:pPr marR="0" lvl="0" algn="just" defTabSz="457200" rtl="0" eaLnBrk="1" fontAlgn="base" latinLnBrk="0" hangingPunct="1">
              <a:lnSpc>
                <a:spcPct val="100000"/>
              </a:lnSpc>
              <a:spcBef>
                <a:spcPct val="20000"/>
              </a:spcBef>
              <a:spcAft>
                <a:spcPct val="0"/>
              </a:spcAft>
              <a:buClrTx/>
              <a:buSzTx/>
              <a:tabLst/>
              <a:defRPr/>
            </a:pPr>
            <a:endParaRPr lang="en-US" sz="2800" dirty="0">
              <a:solidFill>
                <a:schemeClr val="bg1"/>
              </a:solidFill>
              <a:latin typeface="+mn-lt"/>
            </a:endParaRPr>
          </a:p>
          <a:p>
            <a:pPr marR="0" lvl="0" algn="just" defTabSz="457200" rtl="0" eaLnBrk="1" fontAlgn="base" latinLnBrk="0" hangingPunct="1">
              <a:lnSpc>
                <a:spcPct val="100000"/>
              </a:lnSpc>
              <a:spcBef>
                <a:spcPct val="20000"/>
              </a:spcBef>
              <a:spcAft>
                <a:spcPct val="0"/>
              </a:spcAft>
              <a:buClrTx/>
              <a:buSzTx/>
              <a:tabLst/>
              <a:defRPr/>
            </a:pPr>
            <a:endParaRPr lang="en-US" sz="2800" dirty="0" smtClean="0">
              <a:solidFill>
                <a:schemeClr val="bg1"/>
              </a:solidFill>
              <a:latin typeface="+mn-lt"/>
            </a:endParaRPr>
          </a:p>
          <a:p>
            <a:pPr marR="0" lvl="0" algn="ctr" defTabSz="457200" rtl="0" eaLnBrk="1" fontAlgn="base" latinLnBrk="0" hangingPunct="1">
              <a:lnSpc>
                <a:spcPct val="100000"/>
              </a:lnSpc>
              <a:spcBef>
                <a:spcPct val="20000"/>
              </a:spcBef>
              <a:spcAft>
                <a:spcPct val="0"/>
              </a:spcAft>
              <a:buClrTx/>
              <a:buSzTx/>
              <a:tabLst/>
              <a:defRPr/>
            </a:pPr>
            <a:r>
              <a:rPr lang="en-US" sz="5400" i="1" dirty="0" smtClean="0">
                <a:solidFill>
                  <a:schemeClr val="bg1"/>
                </a:solidFill>
                <a:latin typeface="+mn-lt"/>
              </a:rPr>
              <a:t>Data Provider Administration</a:t>
            </a:r>
          </a:p>
        </p:txBody>
      </p:sp>
    </p:spTree>
    <p:extLst>
      <p:ext uri="{BB962C8B-B14F-4D97-AF65-F5344CB8AC3E}">
        <p14:creationId xmlns:p14="http://schemas.microsoft.com/office/powerpoint/2010/main" val="3975244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463040"/>
            <a:ext cx="9144000" cy="55149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Organization</a:t>
            </a:r>
            <a:endParaRPr lang="en-US" dirty="0"/>
          </a:p>
        </p:txBody>
      </p:sp>
      <p:sp>
        <p:nvSpPr>
          <p:cNvPr id="6" name="Rectangle 5"/>
          <p:cNvSpPr/>
          <p:nvPr/>
        </p:nvSpPr>
        <p:spPr>
          <a:xfrm>
            <a:off x="76200" y="2964180"/>
            <a:ext cx="975360"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986643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b="5359"/>
          <a:stretch/>
        </p:blipFill>
        <p:spPr bwMode="auto">
          <a:xfrm>
            <a:off x="0" y="1463040"/>
            <a:ext cx="9144000" cy="539496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Organization</a:t>
            </a:r>
            <a:endParaRPr lang="en-US" dirty="0"/>
          </a:p>
        </p:txBody>
      </p:sp>
      <p:sp>
        <p:nvSpPr>
          <p:cNvPr id="6" name="Rectangle 5"/>
          <p:cNvSpPr/>
          <p:nvPr/>
        </p:nvSpPr>
        <p:spPr>
          <a:xfrm>
            <a:off x="1645920" y="2861310"/>
            <a:ext cx="4876800" cy="15125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1645920" y="2577465"/>
            <a:ext cx="960120" cy="2838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784073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Home page – Data Manager</a:t>
            </a:r>
            <a:endParaRPr lang="en-US" dirty="0"/>
          </a:p>
        </p:txBody>
      </p:sp>
      <p:pic>
        <p:nvPicPr>
          <p:cNvPr id="4" name="Picture 3"/>
          <p:cNvPicPr/>
          <p:nvPr/>
        </p:nvPicPr>
        <p:blipFill rotWithShape="1">
          <a:blip r:embed="rId3"/>
          <a:srcRect b="5074"/>
          <a:stretch/>
        </p:blipFill>
        <p:spPr bwMode="auto">
          <a:xfrm>
            <a:off x="-2221" y="1493520"/>
            <a:ext cx="9146222" cy="5429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9350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b="5074"/>
          <a:stretch/>
        </p:blipFill>
        <p:spPr bwMode="auto">
          <a:xfrm>
            <a:off x="0" y="1478280"/>
            <a:ext cx="9144000"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an Organization</a:t>
            </a:r>
            <a:endParaRPr lang="en-US" dirty="0"/>
          </a:p>
        </p:txBody>
      </p:sp>
      <p:sp>
        <p:nvSpPr>
          <p:cNvPr id="6" name="Rectangle 5"/>
          <p:cNvSpPr/>
          <p:nvPr/>
        </p:nvSpPr>
        <p:spPr>
          <a:xfrm>
            <a:off x="2804160" y="2983230"/>
            <a:ext cx="3535680" cy="34175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5516880" y="5991225"/>
            <a:ext cx="716280" cy="2838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2971800" y="5709285"/>
            <a:ext cx="716280" cy="2838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9378327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b="5359"/>
          <a:stretch/>
        </p:blipFill>
        <p:spPr bwMode="auto">
          <a:xfrm>
            <a:off x="0" y="1478281"/>
            <a:ext cx="9144000"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Edit Organization</a:t>
            </a:r>
            <a:endParaRPr lang="en-US" dirty="0"/>
          </a:p>
        </p:txBody>
      </p:sp>
      <p:sp>
        <p:nvSpPr>
          <p:cNvPr id="11" name="Rectangle 10"/>
          <p:cNvSpPr/>
          <p:nvPr/>
        </p:nvSpPr>
        <p:spPr>
          <a:xfrm>
            <a:off x="1645920" y="4086226"/>
            <a:ext cx="4861560" cy="2838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6050280" y="4086226"/>
            <a:ext cx="365760" cy="2838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13" name="Picture 12"/>
          <p:cNvPicPr/>
          <p:nvPr/>
        </p:nvPicPr>
        <p:blipFill rotWithShape="1">
          <a:blip r:embed="rId3"/>
          <a:srcRect l="67079" t="43565" r="30387" b="53344"/>
          <a:stretch/>
        </p:blipFill>
        <p:spPr bwMode="auto">
          <a:xfrm>
            <a:off x="5394960" y="579119"/>
            <a:ext cx="655320" cy="536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9026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463040"/>
            <a:ext cx="9144000" cy="55149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Project/Site</a:t>
            </a:r>
            <a:endParaRPr lang="en-US" dirty="0"/>
          </a:p>
        </p:txBody>
      </p:sp>
      <p:sp>
        <p:nvSpPr>
          <p:cNvPr id="6" name="Rectangle 5"/>
          <p:cNvSpPr/>
          <p:nvPr/>
        </p:nvSpPr>
        <p:spPr>
          <a:xfrm>
            <a:off x="76200" y="3116580"/>
            <a:ext cx="975360"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0112185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b="5359"/>
          <a:stretch/>
        </p:blipFill>
        <p:spPr bwMode="auto">
          <a:xfrm>
            <a:off x="0" y="1432560"/>
            <a:ext cx="9144000" cy="542163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a:t>Create Project/Site</a:t>
            </a:r>
          </a:p>
        </p:txBody>
      </p:sp>
      <p:sp>
        <p:nvSpPr>
          <p:cNvPr id="6" name="Rectangle 5"/>
          <p:cNvSpPr/>
          <p:nvPr/>
        </p:nvSpPr>
        <p:spPr>
          <a:xfrm>
            <a:off x="1905000" y="2644140"/>
            <a:ext cx="7162800" cy="400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1905000" y="2644140"/>
            <a:ext cx="990600" cy="2971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1905000" y="6644640"/>
            <a:ext cx="2072640" cy="2133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8349545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b="5074"/>
          <a:stretch/>
        </p:blipFill>
        <p:spPr bwMode="auto">
          <a:xfrm>
            <a:off x="0" y="1478280"/>
            <a:ext cx="9144000" cy="540639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a:t>Create Project/Site</a:t>
            </a:r>
          </a:p>
        </p:txBody>
      </p:sp>
      <p:sp>
        <p:nvSpPr>
          <p:cNvPr id="6" name="Rectangle 5"/>
          <p:cNvSpPr/>
          <p:nvPr/>
        </p:nvSpPr>
        <p:spPr>
          <a:xfrm>
            <a:off x="3749040" y="4173855"/>
            <a:ext cx="3474720" cy="29146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749040" y="3268980"/>
            <a:ext cx="3474720" cy="2971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3749040" y="3749040"/>
            <a:ext cx="3474720" cy="2133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3749040" y="4617720"/>
            <a:ext cx="3474720" cy="701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2" name="Rectangle 11"/>
          <p:cNvSpPr/>
          <p:nvPr/>
        </p:nvSpPr>
        <p:spPr>
          <a:xfrm>
            <a:off x="3703320" y="5865495"/>
            <a:ext cx="822960" cy="29146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Rectangle 12"/>
          <p:cNvSpPr/>
          <p:nvPr/>
        </p:nvSpPr>
        <p:spPr>
          <a:xfrm>
            <a:off x="6583680" y="6178867"/>
            <a:ext cx="822960" cy="29146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259024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3"/>
          <a:srcRect b="5074"/>
          <a:stretch/>
        </p:blipFill>
        <p:spPr bwMode="auto">
          <a:xfrm>
            <a:off x="0" y="1539240"/>
            <a:ext cx="9144000" cy="54121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a:t>Create Project/Site</a:t>
            </a:r>
          </a:p>
        </p:txBody>
      </p:sp>
      <p:sp>
        <p:nvSpPr>
          <p:cNvPr id="8" name="Rectangle 7"/>
          <p:cNvSpPr/>
          <p:nvPr/>
        </p:nvSpPr>
        <p:spPr>
          <a:xfrm>
            <a:off x="3672840" y="3120390"/>
            <a:ext cx="3672840" cy="5219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5" name="Rectangle 14"/>
          <p:cNvSpPr/>
          <p:nvPr/>
        </p:nvSpPr>
        <p:spPr>
          <a:xfrm>
            <a:off x="7345680" y="3581400"/>
            <a:ext cx="1661160" cy="3962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811866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463040"/>
            <a:ext cx="9144000" cy="55149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Station</a:t>
            </a:r>
            <a:endParaRPr lang="en-US" dirty="0"/>
          </a:p>
        </p:txBody>
      </p:sp>
      <p:sp>
        <p:nvSpPr>
          <p:cNvPr id="6" name="Rectangle 5"/>
          <p:cNvSpPr/>
          <p:nvPr/>
        </p:nvSpPr>
        <p:spPr>
          <a:xfrm>
            <a:off x="76200" y="3253740"/>
            <a:ext cx="975360"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266184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5074"/>
          <a:stretch/>
        </p:blipFill>
        <p:spPr bwMode="auto">
          <a:xfrm>
            <a:off x="0" y="1493520"/>
            <a:ext cx="9144000" cy="54641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a:t>Create </a:t>
            </a:r>
            <a:r>
              <a:rPr lang="en-US" dirty="0" smtClean="0"/>
              <a:t>Station</a:t>
            </a:r>
            <a:endParaRPr lang="en-US" dirty="0"/>
          </a:p>
        </p:txBody>
      </p:sp>
      <p:sp>
        <p:nvSpPr>
          <p:cNvPr id="8" name="Rectangle 7"/>
          <p:cNvSpPr/>
          <p:nvPr/>
        </p:nvSpPr>
        <p:spPr>
          <a:xfrm>
            <a:off x="1836420" y="2506980"/>
            <a:ext cx="7200900" cy="40919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1882140" y="2720340"/>
            <a:ext cx="975360" cy="2971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76437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074"/>
          <a:stretch/>
        </p:blipFill>
        <p:spPr bwMode="auto">
          <a:xfrm>
            <a:off x="0" y="1493521"/>
            <a:ext cx="9144000" cy="545687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a:t>Create </a:t>
            </a:r>
            <a:r>
              <a:rPr lang="en-US" dirty="0" smtClean="0"/>
              <a:t>Station</a:t>
            </a:r>
            <a:endParaRPr lang="en-US" dirty="0"/>
          </a:p>
        </p:txBody>
      </p:sp>
      <p:sp>
        <p:nvSpPr>
          <p:cNvPr id="8" name="Rectangle 7"/>
          <p:cNvSpPr/>
          <p:nvPr/>
        </p:nvSpPr>
        <p:spPr>
          <a:xfrm>
            <a:off x="2400300" y="2682240"/>
            <a:ext cx="5935980" cy="38404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2476500" y="5798820"/>
            <a:ext cx="975360" cy="2971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7482840" y="6118860"/>
            <a:ext cx="762000" cy="2971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7393974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b="5359"/>
          <a:stretch/>
        </p:blipFill>
        <p:spPr bwMode="auto">
          <a:xfrm>
            <a:off x="-7620" y="1508760"/>
            <a:ext cx="9151620" cy="534924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Edit Station</a:t>
            </a:r>
            <a:endParaRPr lang="en-US" dirty="0"/>
          </a:p>
        </p:txBody>
      </p:sp>
      <p:sp>
        <p:nvSpPr>
          <p:cNvPr id="8" name="Rectangle 7"/>
          <p:cNvSpPr/>
          <p:nvPr/>
        </p:nvSpPr>
        <p:spPr>
          <a:xfrm>
            <a:off x="1897380" y="3642360"/>
            <a:ext cx="7094220" cy="2590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2" name="Rectangle 11"/>
          <p:cNvSpPr/>
          <p:nvPr/>
        </p:nvSpPr>
        <p:spPr>
          <a:xfrm>
            <a:off x="8679180" y="3642360"/>
            <a:ext cx="312420" cy="2590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010923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Observations Database</a:t>
            </a:r>
            <a:endParaRPr lang="en-US" dirty="0"/>
          </a:p>
        </p:txBody>
      </p:sp>
      <p:sp>
        <p:nvSpPr>
          <p:cNvPr id="6"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R="0" lvl="0" algn="just" defTabSz="457200" rtl="0" eaLnBrk="1" fontAlgn="base" latinLnBrk="0" hangingPunct="1">
              <a:lnSpc>
                <a:spcPct val="100000"/>
              </a:lnSpc>
              <a:spcBef>
                <a:spcPct val="20000"/>
              </a:spcBef>
              <a:spcAft>
                <a:spcPct val="0"/>
              </a:spcAft>
              <a:buClrTx/>
              <a:buSzTx/>
              <a:tabLst/>
              <a:defRPr/>
            </a:pPr>
            <a:endParaRPr lang="en-US" sz="2800" dirty="0" smtClean="0">
              <a:solidFill>
                <a:schemeClr val="bg1"/>
              </a:solidFill>
              <a:latin typeface="+mn-lt"/>
            </a:endParaRPr>
          </a:p>
          <a:p>
            <a:pPr marR="0" lvl="0" algn="just" defTabSz="457200" rtl="0" eaLnBrk="1" fontAlgn="base" latinLnBrk="0" hangingPunct="1">
              <a:lnSpc>
                <a:spcPct val="100000"/>
              </a:lnSpc>
              <a:spcBef>
                <a:spcPct val="20000"/>
              </a:spcBef>
              <a:spcAft>
                <a:spcPct val="0"/>
              </a:spcAft>
              <a:buClrTx/>
              <a:buSzTx/>
              <a:tabLst/>
              <a:defRPr/>
            </a:pPr>
            <a:endParaRPr lang="en-US" sz="2800" dirty="0">
              <a:solidFill>
                <a:schemeClr val="bg1"/>
              </a:solidFill>
              <a:latin typeface="+mn-lt"/>
            </a:endParaRPr>
          </a:p>
          <a:p>
            <a:pPr marR="0" lvl="0" algn="just" defTabSz="457200" rtl="0" eaLnBrk="1" fontAlgn="base" latinLnBrk="0" hangingPunct="1">
              <a:lnSpc>
                <a:spcPct val="100000"/>
              </a:lnSpc>
              <a:spcBef>
                <a:spcPct val="20000"/>
              </a:spcBef>
              <a:spcAft>
                <a:spcPct val="0"/>
              </a:spcAft>
              <a:buClrTx/>
              <a:buSzTx/>
              <a:tabLst/>
              <a:defRPr/>
            </a:pPr>
            <a:endParaRPr lang="en-US" sz="2800" dirty="0" smtClean="0">
              <a:solidFill>
                <a:schemeClr val="bg1"/>
              </a:solidFill>
              <a:latin typeface="+mn-lt"/>
            </a:endParaRPr>
          </a:p>
          <a:p>
            <a:pPr marR="0" lvl="0" algn="ctr" defTabSz="457200" rtl="0" eaLnBrk="1" fontAlgn="base" latinLnBrk="0" hangingPunct="1">
              <a:lnSpc>
                <a:spcPct val="100000"/>
              </a:lnSpc>
              <a:spcBef>
                <a:spcPct val="20000"/>
              </a:spcBef>
              <a:spcAft>
                <a:spcPct val="0"/>
              </a:spcAft>
              <a:buClrTx/>
              <a:buSzTx/>
              <a:tabLst/>
              <a:defRPr/>
            </a:pPr>
            <a:r>
              <a:rPr lang="en-US" sz="5400" i="1" dirty="0" smtClean="0">
                <a:solidFill>
                  <a:schemeClr val="bg1"/>
                </a:solidFill>
                <a:latin typeface="+mn-lt"/>
              </a:rPr>
              <a:t>Master Data Management</a:t>
            </a:r>
          </a:p>
        </p:txBody>
      </p:sp>
    </p:spTree>
    <p:extLst>
      <p:ext uri="{BB962C8B-B14F-4D97-AF65-F5344CB8AC3E}">
        <p14:creationId xmlns:p14="http://schemas.microsoft.com/office/powerpoint/2010/main" val="1503954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b="5074"/>
          <a:stretch/>
        </p:blipFill>
        <p:spPr bwMode="auto">
          <a:xfrm>
            <a:off x="0" y="1463040"/>
            <a:ext cx="9144000" cy="55149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200" y="3543300"/>
            <a:ext cx="975360"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Define the Data Schema</a:t>
            </a:r>
            <a:endParaRPr lang="en-US" dirty="0"/>
          </a:p>
        </p:txBody>
      </p:sp>
    </p:spTree>
    <p:extLst>
      <p:ext uri="{BB962C8B-B14F-4D97-AF65-F5344CB8AC3E}">
        <p14:creationId xmlns:p14="http://schemas.microsoft.com/office/powerpoint/2010/main" val="1313031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Define the Data Schema</a:t>
            </a:r>
            <a:endParaRPr lang="en-US" dirty="0"/>
          </a:p>
        </p:txBody>
      </p:sp>
      <p:sp>
        <p:nvSpPr>
          <p:cNvPr id="9" name="Rectangle 8"/>
          <p:cNvSpPr/>
          <p:nvPr/>
        </p:nvSpPr>
        <p:spPr>
          <a:xfrm>
            <a:off x="2985795" y="1567542"/>
            <a:ext cx="3023119" cy="121297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Are multiple phenomena recorded within the data file?</a:t>
            </a:r>
            <a:endParaRPr lang="en-ZA" dirty="0"/>
          </a:p>
        </p:txBody>
      </p:sp>
      <p:sp>
        <p:nvSpPr>
          <p:cNvPr id="10" name="Rectangle 9"/>
          <p:cNvSpPr/>
          <p:nvPr/>
        </p:nvSpPr>
        <p:spPr>
          <a:xfrm>
            <a:off x="1828800" y="2932921"/>
            <a:ext cx="914400"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Yes</a:t>
            </a:r>
            <a:endParaRPr lang="en-ZA" dirty="0"/>
          </a:p>
        </p:txBody>
      </p:sp>
      <p:sp>
        <p:nvSpPr>
          <p:cNvPr id="11" name="Rectangle 10"/>
          <p:cNvSpPr/>
          <p:nvPr/>
        </p:nvSpPr>
        <p:spPr>
          <a:xfrm>
            <a:off x="6945084" y="2917369"/>
            <a:ext cx="914400"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No</a:t>
            </a:r>
            <a:endParaRPr lang="en-ZA" dirty="0"/>
          </a:p>
        </p:txBody>
      </p:sp>
      <p:sp>
        <p:nvSpPr>
          <p:cNvPr id="12" name="Rectangle 11"/>
          <p:cNvSpPr/>
          <p:nvPr/>
        </p:nvSpPr>
        <p:spPr>
          <a:xfrm>
            <a:off x="143069" y="4323182"/>
            <a:ext cx="2142931"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Each phenomenon has unique offering/s</a:t>
            </a:r>
            <a:endParaRPr lang="en-ZA" dirty="0"/>
          </a:p>
        </p:txBody>
      </p:sp>
      <p:sp>
        <p:nvSpPr>
          <p:cNvPr id="13" name="Rectangle 12"/>
          <p:cNvSpPr/>
          <p:nvPr/>
        </p:nvSpPr>
        <p:spPr>
          <a:xfrm>
            <a:off x="2438400" y="4323181"/>
            <a:ext cx="2338873" cy="114455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At least one phenomenon has more than one </a:t>
            </a:r>
            <a:r>
              <a:rPr lang="en-ZA" dirty="0"/>
              <a:t> </a:t>
            </a:r>
            <a:r>
              <a:rPr lang="en-ZA" dirty="0" smtClean="0"/>
              <a:t>identical offering</a:t>
            </a:r>
            <a:endParaRPr lang="en-ZA" dirty="0"/>
          </a:p>
        </p:txBody>
      </p:sp>
      <p:sp>
        <p:nvSpPr>
          <p:cNvPr id="14" name="Rectangle 13"/>
          <p:cNvSpPr/>
          <p:nvPr/>
        </p:nvSpPr>
        <p:spPr>
          <a:xfrm>
            <a:off x="1750268" y="6307495"/>
            <a:ext cx="2747085" cy="45719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SINGLE DATA SCHEMA</a:t>
            </a:r>
            <a:endParaRPr lang="en-ZA" dirty="0"/>
          </a:p>
        </p:txBody>
      </p:sp>
      <p:sp>
        <p:nvSpPr>
          <p:cNvPr id="15" name="Rectangle 14"/>
          <p:cNvSpPr/>
          <p:nvPr/>
        </p:nvSpPr>
        <p:spPr>
          <a:xfrm>
            <a:off x="7214121" y="4323182"/>
            <a:ext cx="1780591"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Unique offerings</a:t>
            </a:r>
            <a:endParaRPr lang="en-ZA" dirty="0"/>
          </a:p>
        </p:txBody>
      </p:sp>
      <p:sp>
        <p:nvSpPr>
          <p:cNvPr id="16" name="Rectangle 15"/>
          <p:cNvSpPr/>
          <p:nvPr/>
        </p:nvSpPr>
        <p:spPr>
          <a:xfrm>
            <a:off x="5207258" y="4323182"/>
            <a:ext cx="1780591" cy="914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Repeated offerings</a:t>
            </a:r>
            <a:endParaRPr lang="en-ZA" dirty="0"/>
          </a:p>
        </p:txBody>
      </p:sp>
      <p:cxnSp>
        <p:nvCxnSpPr>
          <p:cNvPr id="18" name="Elbow Connector 17"/>
          <p:cNvCxnSpPr>
            <a:stCxn id="9" idx="2"/>
            <a:endCxn id="10" idx="3"/>
          </p:cNvCxnSpPr>
          <p:nvPr/>
        </p:nvCxnSpPr>
        <p:spPr>
          <a:xfrm rot="5400000">
            <a:off x="3315478" y="2208244"/>
            <a:ext cx="609600" cy="1754155"/>
          </a:xfrm>
          <a:prstGeom prst="bentConnector2">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5" name="Elbow Connector 24"/>
          <p:cNvCxnSpPr>
            <a:stCxn id="9" idx="2"/>
            <a:endCxn id="11" idx="1"/>
          </p:cNvCxnSpPr>
          <p:nvPr/>
        </p:nvCxnSpPr>
        <p:spPr>
          <a:xfrm rot="16200000" flipH="1">
            <a:off x="5424195" y="1853680"/>
            <a:ext cx="594048" cy="2447729"/>
          </a:xfrm>
          <a:prstGeom prst="bentConnector2">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8" name="Elbow Connector 27"/>
          <p:cNvCxnSpPr>
            <a:stCxn id="10" idx="2"/>
            <a:endCxn id="12" idx="0"/>
          </p:cNvCxnSpPr>
          <p:nvPr/>
        </p:nvCxnSpPr>
        <p:spPr>
          <a:xfrm rot="5400000">
            <a:off x="1512338" y="3549519"/>
            <a:ext cx="475861" cy="1071465"/>
          </a:xfrm>
          <a:prstGeom prst="bentConnector3">
            <a:avLst>
              <a:gd name="adj1" fmla="val 50000"/>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31" name="Elbow Connector 30"/>
          <p:cNvCxnSpPr>
            <a:stCxn id="10" idx="2"/>
            <a:endCxn id="13" idx="0"/>
          </p:cNvCxnSpPr>
          <p:nvPr/>
        </p:nvCxnSpPr>
        <p:spPr>
          <a:xfrm rot="16200000" flipH="1">
            <a:off x="2708988" y="3424332"/>
            <a:ext cx="475860" cy="1321837"/>
          </a:xfrm>
          <a:prstGeom prst="bentConnector3">
            <a:avLst>
              <a:gd name="adj1" fmla="val 50000"/>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34" name="Elbow Connector 33"/>
          <p:cNvCxnSpPr>
            <a:stCxn id="11" idx="2"/>
            <a:endCxn id="16" idx="0"/>
          </p:cNvCxnSpPr>
          <p:nvPr/>
        </p:nvCxnSpPr>
        <p:spPr>
          <a:xfrm rot="5400000">
            <a:off x="6504213" y="3425110"/>
            <a:ext cx="491413" cy="1304730"/>
          </a:xfrm>
          <a:prstGeom prst="bentConnector3">
            <a:avLst>
              <a:gd name="adj1" fmla="val 50000"/>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38" name="Elbow Connector 37"/>
          <p:cNvCxnSpPr>
            <a:stCxn id="11" idx="2"/>
            <a:endCxn id="15" idx="0"/>
          </p:cNvCxnSpPr>
          <p:nvPr/>
        </p:nvCxnSpPr>
        <p:spPr>
          <a:xfrm rot="16200000" flipH="1">
            <a:off x="7507644" y="3726408"/>
            <a:ext cx="491413" cy="702133"/>
          </a:xfrm>
          <a:prstGeom prst="bentConnector3">
            <a:avLst>
              <a:gd name="adj1" fmla="val 50000"/>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41" name="Elbow Connector 40"/>
          <p:cNvCxnSpPr>
            <a:stCxn id="15" idx="2"/>
            <a:endCxn id="14" idx="3"/>
          </p:cNvCxnSpPr>
          <p:nvPr/>
        </p:nvCxnSpPr>
        <p:spPr>
          <a:xfrm rot="5400000">
            <a:off x="5651629" y="4083306"/>
            <a:ext cx="1298513" cy="3607064"/>
          </a:xfrm>
          <a:prstGeom prst="bentConnector2">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45" name="Elbow Connector 44"/>
          <p:cNvCxnSpPr>
            <a:stCxn id="12" idx="2"/>
            <a:endCxn id="14" idx="1"/>
          </p:cNvCxnSpPr>
          <p:nvPr/>
        </p:nvCxnSpPr>
        <p:spPr>
          <a:xfrm rot="16200000" flipH="1">
            <a:off x="833145" y="5618971"/>
            <a:ext cx="1298513" cy="535733"/>
          </a:xfrm>
          <a:prstGeom prst="bentConnector2">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57" name="Rectangle 56"/>
          <p:cNvSpPr/>
          <p:nvPr/>
        </p:nvSpPr>
        <p:spPr>
          <a:xfrm>
            <a:off x="5001986" y="5704891"/>
            <a:ext cx="2747085" cy="45719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ZA" dirty="0" smtClean="0"/>
              <a:t>MULTIPLE DATA SCHEMAS</a:t>
            </a:r>
            <a:endParaRPr lang="en-ZA" dirty="0"/>
          </a:p>
        </p:txBody>
      </p:sp>
      <p:cxnSp>
        <p:nvCxnSpPr>
          <p:cNvPr id="58" name="Elbow Connector 57"/>
          <p:cNvCxnSpPr>
            <a:stCxn id="16" idx="2"/>
            <a:endCxn id="57" idx="0"/>
          </p:cNvCxnSpPr>
          <p:nvPr/>
        </p:nvCxnSpPr>
        <p:spPr>
          <a:xfrm rot="16200000" flipH="1">
            <a:off x="6002887" y="5332248"/>
            <a:ext cx="467309" cy="277975"/>
          </a:xfrm>
          <a:prstGeom prst="bentConnector3">
            <a:avLst>
              <a:gd name="adj1" fmla="val 50000"/>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61" name="Elbow Connector 60"/>
          <p:cNvCxnSpPr>
            <a:stCxn id="13" idx="2"/>
            <a:endCxn id="57" idx="1"/>
          </p:cNvCxnSpPr>
          <p:nvPr/>
        </p:nvCxnSpPr>
        <p:spPr>
          <a:xfrm rot="16200000" flipH="1">
            <a:off x="4072035" y="5003539"/>
            <a:ext cx="465753" cy="1394149"/>
          </a:xfrm>
          <a:prstGeom prst="bentConnector2">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24540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Define the Data Schema</a:t>
            </a:r>
            <a:endParaRPr lang="en-US" dirty="0"/>
          </a:p>
        </p:txBody>
      </p:sp>
      <p:sp>
        <p:nvSpPr>
          <p:cNvPr id="5"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defRPr/>
            </a:pPr>
            <a:endParaRPr lang="en-ZA" sz="2800" dirty="0" smtClean="0">
              <a:solidFill>
                <a:schemeClr val="bg1"/>
              </a:solidFill>
              <a:latin typeface="+mn-lt"/>
            </a:endParaRPr>
          </a:p>
          <a:p>
            <a:pPr lvl="1" algn="ctr">
              <a:spcBef>
                <a:spcPct val="20000"/>
              </a:spcBef>
              <a:defRPr/>
            </a:pPr>
            <a:endParaRPr lang="en-ZA" sz="2800" dirty="0">
              <a:solidFill>
                <a:schemeClr val="bg1"/>
              </a:solidFill>
              <a:latin typeface="+mn-lt"/>
            </a:endParaRPr>
          </a:p>
          <a:p>
            <a:pPr lvl="1" algn="ctr">
              <a:spcBef>
                <a:spcPct val="20000"/>
              </a:spcBef>
              <a:defRPr/>
            </a:pPr>
            <a:r>
              <a:rPr lang="en-ZA" sz="7200" dirty="0" smtClean="0">
                <a:solidFill>
                  <a:schemeClr val="bg1"/>
                </a:solidFill>
                <a:latin typeface="+mn-lt"/>
              </a:rPr>
              <a:t>Single Data Schema</a:t>
            </a:r>
            <a:endParaRPr lang="en-US" sz="7200" dirty="0" smtClean="0">
              <a:solidFill>
                <a:schemeClr val="bg1"/>
              </a:solidFill>
              <a:latin typeface="+mn-lt"/>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p:txBody>
      </p:sp>
    </p:spTree>
    <p:extLst>
      <p:ext uri="{BB962C8B-B14F-4D97-AF65-F5344CB8AC3E}">
        <p14:creationId xmlns:p14="http://schemas.microsoft.com/office/powerpoint/2010/main" val="2212679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281"/>
            <a:ext cx="9144000" cy="5379720"/>
          </a:xfrm>
          <a:prstGeom prst="rect">
            <a:avLst/>
          </a:prstGeom>
        </p:spPr>
      </p:pic>
      <p:sp>
        <p:nvSpPr>
          <p:cNvPr id="8" name="Rectangle 7"/>
          <p:cNvSpPr/>
          <p:nvPr/>
        </p:nvSpPr>
        <p:spPr>
          <a:xfrm>
            <a:off x="1935480" y="2735580"/>
            <a:ext cx="7086600" cy="374142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1935480" y="2735580"/>
            <a:ext cx="868680" cy="25146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5918667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280"/>
            <a:ext cx="9144000" cy="5436947"/>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8" name="Rectangle 7"/>
          <p:cNvSpPr/>
          <p:nvPr/>
        </p:nvSpPr>
        <p:spPr>
          <a:xfrm>
            <a:off x="2667000" y="2933700"/>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5090160" y="2933700"/>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2667000" y="3307080"/>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2" name="Rectangle 11"/>
          <p:cNvSpPr/>
          <p:nvPr/>
        </p:nvSpPr>
        <p:spPr>
          <a:xfrm>
            <a:off x="5090160" y="3295728"/>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Rectangle 12"/>
          <p:cNvSpPr/>
          <p:nvPr/>
        </p:nvSpPr>
        <p:spPr>
          <a:xfrm>
            <a:off x="2667000" y="3680460"/>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4" name="Rectangle 13"/>
          <p:cNvSpPr/>
          <p:nvPr/>
        </p:nvSpPr>
        <p:spPr>
          <a:xfrm>
            <a:off x="5090160" y="3680460"/>
            <a:ext cx="2362200"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5" name="Rectangle 14"/>
          <p:cNvSpPr/>
          <p:nvPr/>
        </p:nvSpPr>
        <p:spPr>
          <a:xfrm>
            <a:off x="2671977" y="4028724"/>
            <a:ext cx="2362200" cy="7298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6" name="Rectangle 15"/>
          <p:cNvSpPr/>
          <p:nvPr/>
        </p:nvSpPr>
        <p:spPr>
          <a:xfrm>
            <a:off x="5090160" y="4053840"/>
            <a:ext cx="2362200" cy="7047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 name="Rectangle 16"/>
          <p:cNvSpPr/>
          <p:nvPr/>
        </p:nvSpPr>
        <p:spPr>
          <a:xfrm>
            <a:off x="2611017" y="6034729"/>
            <a:ext cx="710681"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 name="Rectangle 17"/>
          <p:cNvSpPr/>
          <p:nvPr/>
        </p:nvSpPr>
        <p:spPr>
          <a:xfrm>
            <a:off x="6906209" y="6272272"/>
            <a:ext cx="710681" cy="373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1577196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8"/>
            <a:ext cx="9144000" cy="5393326"/>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17" name="Rectangle 16"/>
          <p:cNvSpPr/>
          <p:nvPr/>
        </p:nvSpPr>
        <p:spPr>
          <a:xfrm>
            <a:off x="1547327" y="5896948"/>
            <a:ext cx="720478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4" y="354565"/>
            <a:ext cx="926133" cy="972438"/>
          </a:xfrm>
          <a:prstGeom prst="rect">
            <a:avLst/>
          </a:prstGeom>
        </p:spPr>
      </p:pic>
      <p:sp>
        <p:nvSpPr>
          <p:cNvPr id="19" name="Rectangle 18"/>
          <p:cNvSpPr/>
          <p:nvPr/>
        </p:nvSpPr>
        <p:spPr>
          <a:xfrm>
            <a:off x="8038232" y="5896970"/>
            <a:ext cx="178836"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7718586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8"/>
            <a:ext cx="9144000" cy="5393326"/>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17" name="Rectangle 16"/>
          <p:cNvSpPr/>
          <p:nvPr/>
        </p:nvSpPr>
        <p:spPr>
          <a:xfrm>
            <a:off x="1547327" y="5896948"/>
            <a:ext cx="720478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 name="Rectangle 18"/>
          <p:cNvSpPr/>
          <p:nvPr/>
        </p:nvSpPr>
        <p:spPr>
          <a:xfrm>
            <a:off x="8190648" y="5896970"/>
            <a:ext cx="178836"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0305"/>
            <a:ext cx="949309" cy="990581"/>
          </a:xfrm>
          <a:prstGeom prst="rect">
            <a:avLst/>
          </a:prstGeom>
        </p:spPr>
      </p:pic>
    </p:spTree>
    <p:extLst>
      <p:ext uri="{BB962C8B-B14F-4D97-AF65-F5344CB8AC3E}">
        <p14:creationId xmlns:p14="http://schemas.microsoft.com/office/powerpoint/2010/main" val="20108010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pic>
        <p:nvPicPr>
          <p:cNvPr id="4" name="Picture 3" descr="Microsoft Excel - 19B_Biesievle30January2013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Tree>
    <p:extLst>
      <p:ext uri="{BB962C8B-B14F-4D97-AF65-F5344CB8AC3E}">
        <p14:creationId xmlns:p14="http://schemas.microsoft.com/office/powerpoint/2010/main" val="4262821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5" name="Rectangle 4"/>
          <p:cNvSpPr/>
          <p:nvPr/>
        </p:nvSpPr>
        <p:spPr>
          <a:xfrm>
            <a:off x="2946919" y="2929812"/>
            <a:ext cx="4760167" cy="337768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59219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559"/>
            <a:ext cx="9144000" cy="5346441"/>
          </a:xfrm>
          <a:prstGeom prst="rect">
            <a:avLst/>
          </a:prstGeom>
        </p:spPr>
      </p:pic>
      <p:sp>
        <p:nvSpPr>
          <p:cNvPr id="5" name="Rectangle 4"/>
          <p:cNvSpPr/>
          <p:nvPr/>
        </p:nvSpPr>
        <p:spPr>
          <a:xfrm>
            <a:off x="2984241" y="3116426"/>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2984242" y="3353230"/>
            <a:ext cx="1083906" cy="93885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387439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pic>
        <p:nvPicPr>
          <p:cNvPr id="5" name="Picture 4"/>
          <p:cNvPicPr/>
          <p:nvPr/>
        </p:nvPicPr>
        <p:blipFill rotWithShape="1">
          <a:blip r:embed="rId3"/>
          <a:srcRect b="5074"/>
          <a:stretch/>
        </p:blipFill>
        <p:spPr bwMode="auto">
          <a:xfrm>
            <a:off x="-2221" y="1493520"/>
            <a:ext cx="9146222" cy="542925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0960" y="4101465"/>
            <a:ext cx="929640" cy="18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470075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5" name="Rectangle 4"/>
          <p:cNvSpPr/>
          <p:nvPr/>
        </p:nvSpPr>
        <p:spPr>
          <a:xfrm>
            <a:off x="4030826" y="5169161"/>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3956178" y="3483859"/>
            <a:ext cx="2743201" cy="69159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5988698" y="5421946"/>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345702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5" name="Rectangle 4"/>
          <p:cNvSpPr/>
          <p:nvPr/>
        </p:nvSpPr>
        <p:spPr>
          <a:xfrm>
            <a:off x="4030826" y="5169161"/>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3956178" y="3483859"/>
            <a:ext cx="2743201" cy="9575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5988698" y="5421946"/>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0651492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4713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5" name="Rectangle 4"/>
          <p:cNvSpPr/>
          <p:nvPr/>
        </p:nvSpPr>
        <p:spPr>
          <a:xfrm>
            <a:off x="2696543" y="5915610"/>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2640560" y="2718748"/>
            <a:ext cx="5383767" cy="377535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7294985" y="6152414"/>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880333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6" name="Rectangle 5"/>
          <p:cNvSpPr/>
          <p:nvPr/>
        </p:nvSpPr>
        <p:spPr>
          <a:xfrm>
            <a:off x="2846613" y="2868039"/>
            <a:ext cx="5009766" cy="352117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6976966" y="5965803"/>
            <a:ext cx="63603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084367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8"/>
            <a:ext cx="9144000" cy="5393326"/>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17" name="Rectangle 16"/>
          <p:cNvSpPr/>
          <p:nvPr/>
        </p:nvSpPr>
        <p:spPr>
          <a:xfrm>
            <a:off x="1547327" y="5896948"/>
            <a:ext cx="7204787"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 name="Rectangle 18"/>
          <p:cNvSpPr/>
          <p:nvPr/>
        </p:nvSpPr>
        <p:spPr>
          <a:xfrm>
            <a:off x="8339936" y="5896970"/>
            <a:ext cx="178836"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73" y="389830"/>
            <a:ext cx="785729" cy="825014"/>
          </a:xfrm>
          <a:prstGeom prst="rect">
            <a:avLst/>
          </a:prstGeom>
        </p:spPr>
      </p:pic>
    </p:spTree>
    <p:extLst>
      <p:ext uri="{BB962C8B-B14F-4D97-AF65-F5344CB8AC3E}">
        <p14:creationId xmlns:p14="http://schemas.microsoft.com/office/powerpoint/2010/main" val="27926719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8"/>
            <a:ext cx="9144000" cy="5410457"/>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6" name="Rectangle 5"/>
          <p:cNvSpPr/>
          <p:nvPr/>
        </p:nvSpPr>
        <p:spPr>
          <a:xfrm>
            <a:off x="2603236" y="2681428"/>
            <a:ext cx="5439751" cy="385000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7368074" y="3278587"/>
            <a:ext cx="171062"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574770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02424"/>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6" name="Rectangle 5"/>
          <p:cNvSpPr/>
          <p:nvPr/>
        </p:nvSpPr>
        <p:spPr>
          <a:xfrm>
            <a:off x="2603236" y="2681428"/>
            <a:ext cx="5439751" cy="385000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6602964" y="3447184"/>
            <a:ext cx="712236" cy="23680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2209684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7"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6" name="Rectangle 5"/>
          <p:cNvSpPr/>
          <p:nvPr/>
        </p:nvSpPr>
        <p:spPr>
          <a:xfrm>
            <a:off x="2659220" y="3782441"/>
            <a:ext cx="5309124" cy="1925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163775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7"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Single Data schema</a:t>
            </a:r>
            <a:endParaRPr lang="en-US" dirty="0"/>
          </a:p>
        </p:txBody>
      </p:sp>
      <p:sp>
        <p:nvSpPr>
          <p:cNvPr id="6" name="Rectangle 5"/>
          <p:cNvSpPr/>
          <p:nvPr/>
        </p:nvSpPr>
        <p:spPr>
          <a:xfrm>
            <a:off x="2659220" y="5617028"/>
            <a:ext cx="5309124" cy="89573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505087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Define the Data Schema</a:t>
            </a:r>
            <a:endParaRPr lang="en-US" dirty="0"/>
          </a:p>
        </p:txBody>
      </p:sp>
      <p:sp>
        <p:nvSpPr>
          <p:cNvPr id="5"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1" algn="ctr">
              <a:spcBef>
                <a:spcPct val="20000"/>
              </a:spcBef>
              <a:defRPr/>
            </a:pPr>
            <a:endParaRPr lang="en-ZA" sz="2800" dirty="0" smtClean="0">
              <a:solidFill>
                <a:schemeClr val="bg1"/>
              </a:solidFill>
              <a:latin typeface="+mn-lt"/>
            </a:endParaRPr>
          </a:p>
          <a:p>
            <a:pPr lvl="1" algn="ctr">
              <a:spcBef>
                <a:spcPct val="20000"/>
              </a:spcBef>
              <a:defRPr/>
            </a:pPr>
            <a:endParaRPr lang="en-ZA" sz="2800" dirty="0">
              <a:solidFill>
                <a:schemeClr val="bg1"/>
              </a:solidFill>
              <a:latin typeface="+mn-lt"/>
            </a:endParaRPr>
          </a:p>
          <a:p>
            <a:pPr lvl="1" algn="ctr">
              <a:spcBef>
                <a:spcPct val="20000"/>
              </a:spcBef>
              <a:defRPr/>
            </a:pPr>
            <a:r>
              <a:rPr lang="en-ZA" sz="7200" dirty="0" smtClean="0">
                <a:solidFill>
                  <a:schemeClr val="bg1"/>
                </a:solidFill>
                <a:latin typeface="+mn-lt"/>
              </a:rPr>
              <a:t>Multiple Data Schemas</a:t>
            </a:r>
            <a:endParaRPr lang="en-US" sz="7200" dirty="0" smtClean="0">
              <a:solidFill>
                <a:schemeClr val="bg1"/>
              </a:solidFill>
              <a:latin typeface="+mn-lt"/>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p:txBody>
      </p:sp>
    </p:spTree>
    <p:extLst>
      <p:ext uri="{BB962C8B-B14F-4D97-AF65-F5344CB8AC3E}">
        <p14:creationId xmlns:p14="http://schemas.microsoft.com/office/powerpoint/2010/main" val="1394918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b="5074"/>
          <a:stretch/>
        </p:blipFill>
        <p:spPr bwMode="auto">
          <a:xfrm>
            <a:off x="0" y="1478281"/>
            <a:ext cx="9144000" cy="53797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1920240" y="2546984"/>
            <a:ext cx="4526280" cy="243649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1965960" y="2745104"/>
            <a:ext cx="1036320" cy="2743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396756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smtClean="0"/>
              <a:t>Multiple Data Schemas</a:t>
            </a:r>
            <a:endParaRPr lang="en-US" dirty="0"/>
          </a:p>
        </p:txBody>
      </p:sp>
      <p:sp>
        <p:nvSpPr>
          <p:cNvPr id="5" name="Content Placeholder 2"/>
          <p:cNvSpPr txBox="1">
            <a:spLocks/>
          </p:cNvSpPr>
          <p:nvPr/>
        </p:nvSpPr>
        <p:spPr bwMode="auto">
          <a:xfrm>
            <a:off x="457200" y="1506895"/>
            <a:ext cx="8500188"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r>
              <a:rPr lang="en-US" sz="2800" dirty="0" smtClean="0">
                <a:solidFill>
                  <a:schemeClr val="bg1"/>
                </a:solidFill>
                <a:latin typeface="+mn-lt"/>
              </a:rPr>
              <a:t>If multiple offerings of the same type exist in a file for the same phenomenon, multiple Data Schemas need to be defined for the data file</a:t>
            </a: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r>
              <a:rPr lang="en-US" sz="2800" dirty="0" smtClean="0">
                <a:solidFill>
                  <a:schemeClr val="bg1"/>
                </a:solidFill>
                <a:latin typeface="+mn-lt"/>
              </a:rPr>
              <a:t>Example: rainfall data from 5 gauges in the same file</a:t>
            </a:r>
          </a:p>
          <a:p>
            <a:pPr lvl="3">
              <a:spcBef>
                <a:spcPct val="20000"/>
              </a:spcBef>
              <a:defRPr/>
            </a:pPr>
            <a:r>
              <a:rPr lang="en-US" sz="2800" dirty="0">
                <a:solidFill>
                  <a:schemeClr val="bg1"/>
                </a:solidFill>
                <a:latin typeface="+mn-lt"/>
              </a:rPr>
              <a:t>	</a:t>
            </a:r>
            <a:r>
              <a:rPr lang="en-US" sz="2800" dirty="0" smtClean="0">
                <a:solidFill>
                  <a:schemeClr val="bg1"/>
                </a:solidFill>
                <a:latin typeface="+mn-lt"/>
              </a:rPr>
              <a:t>6 soil moisture sensors recorded by 1 logger</a:t>
            </a:r>
          </a:p>
          <a:p>
            <a:pPr lvl="3">
              <a:spcBef>
                <a:spcPct val="20000"/>
              </a:spcBef>
              <a:defRPr/>
            </a:pPr>
            <a:r>
              <a:rPr lang="en-US" sz="2800" dirty="0">
                <a:solidFill>
                  <a:schemeClr val="bg1"/>
                </a:solidFill>
                <a:latin typeface="+mn-lt"/>
              </a:rPr>
              <a:t>	</a:t>
            </a:r>
            <a:endParaRPr lang="en-US" sz="2800" dirty="0" smtClean="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r>
              <a:rPr lang="en-US" sz="2800" dirty="0" smtClean="0">
                <a:solidFill>
                  <a:schemeClr val="bg1"/>
                </a:solidFill>
                <a:latin typeface="+mn-lt"/>
              </a:rPr>
              <a:t>Each data schema has to contain unique offerings </a:t>
            </a: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r>
              <a:rPr lang="en-US" sz="2800" dirty="0" smtClean="0">
                <a:solidFill>
                  <a:schemeClr val="bg1"/>
                </a:solidFill>
                <a:latin typeface="+mn-lt"/>
              </a:rPr>
              <a:t>If 5 data for 5 rain gauges are in 1 file, 5 Data Schemas must be specified</a:t>
            </a:r>
            <a:endParaRPr lang="en-US" sz="2800" dirty="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a:solidFill>
                <a:schemeClr val="bg1"/>
              </a:solidFill>
              <a:latin typeface="+mn-lt"/>
            </a:endParaRPr>
          </a:p>
          <a:p>
            <a:pPr marL="342900" marR="0" lvl="0" indent="-342900"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p:txBody>
      </p:sp>
    </p:spTree>
    <p:extLst>
      <p:ext uri="{BB962C8B-B14F-4D97-AF65-F5344CB8AC3E}">
        <p14:creationId xmlns:p14="http://schemas.microsoft.com/office/powerpoint/2010/main" val="914407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a:t>Multiple Data Schemas</a:t>
            </a:r>
          </a:p>
        </p:txBody>
      </p:sp>
      <p:pic>
        <p:nvPicPr>
          <p:cNvPr id="4" name="Picture 3" descr="Microsoft Excel - BlockA_Bottom_Table1_16May20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Tree>
    <p:extLst>
      <p:ext uri="{BB962C8B-B14F-4D97-AF65-F5344CB8AC3E}">
        <p14:creationId xmlns:p14="http://schemas.microsoft.com/office/powerpoint/2010/main" val="27863499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274638"/>
            <a:ext cx="6675120" cy="1143000"/>
          </a:xfrm>
        </p:spPr>
        <p:txBody>
          <a:bodyPr/>
          <a:lstStyle/>
          <a:p>
            <a:r>
              <a:rPr lang="en-US" dirty="0"/>
              <a:t>Multiple Data Schemas</a:t>
            </a:r>
          </a:p>
        </p:txBody>
      </p:sp>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559"/>
            <a:ext cx="9144000" cy="5346441"/>
          </a:xfrm>
          <a:prstGeom prst="rect">
            <a:avLst/>
          </a:prstGeom>
        </p:spPr>
      </p:pic>
      <p:sp>
        <p:nvSpPr>
          <p:cNvPr id="5" name="Rectangle 4"/>
          <p:cNvSpPr/>
          <p:nvPr/>
        </p:nvSpPr>
        <p:spPr>
          <a:xfrm>
            <a:off x="1550436" y="3505979"/>
            <a:ext cx="7071050" cy="138326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4061898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30480" y="274638"/>
            <a:ext cx="6675120" cy="1143000"/>
          </a:xfrm>
        </p:spPr>
        <p:txBody>
          <a:bodyPr/>
          <a:lstStyle/>
          <a:p>
            <a:r>
              <a:rPr lang="en-US" dirty="0"/>
              <a:t>Multiple Data Schemas</a:t>
            </a:r>
          </a:p>
        </p:txBody>
      </p:sp>
      <p:sp>
        <p:nvSpPr>
          <p:cNvPr id="5" name="Rectangle 4"/>
          <p:cNvSpPr/>
          <p:nvPr/>
        </p:nvSpPr>
        <p:spPr>
          <a:xfrm>
            <a:off x="3099318" y="2814348"/>
            <a:ext cx="4421155" cy="358645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1978864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14950"/>
          </a:xfrm>
          <a:prstGeom prst="rect">
            <a:avLst/>
          </a:prstGeom>
        </p:spPr>
      </p:pic>
      <p:sp>
        <p:nvSpPr>
          <p:cNvPr id="2" name="Title 1"/>
          <p:cNvSpPr>
            <a:spLocks noGrp="1"/>
          </p:cNvSpPr>
          <p:nvPr>
            <p:ph type="title"/>
          </p:nvPr>
        </p:nvSpPr>
        <p:spPr>
          <a:xfrm>
            <a:off x="-30480" y="274638"/>
            <a:ext cx="6675120" cy="1143000"/>
          </a:xfrm>
        </p:spPr>
        <p:txBody>
          <a:bodyPr/>
          <a:lstStyle/>
          <a:p>
            <a:r>
              <a:rPr lang="en-US" dirty="0"/>
              <a:t>Multiple Data Schemas</a:t>
            </a:r>
          </a:p>
        </p:txBody>
      </p:sp>
      <p:sp>
        <p:nvSpPr>
          <p:cNvPr id="5" name="Rectangle 4"/>
          <p:cNvSpPr/>
          <p:nvPr/>
        </p:nvSpPr>
        <p:spPr>
          <a:xfrm>
            <a:off x="3135085" y="2866834"/>
            <a:ext cx="4441371" cy="342199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0785449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a:t>Multiple Data Schemas</a:t>
            </a:r>
          </a:p>
        </p:txBody>
      </p:sp>
      <p:sp>
        <p:nvSpPr>
          <p:cNvPr id="5" name="Rectangle 4"/>
          <p:cNvSpPr/>
          <p:nvPr/>
        </p:nvSpPr>
        <p:spPr>
          <a:xfrm>
            <a:off x="2931367" y="2866834"/>
            <a:ext cx="4794380" cy="342199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4800600" y="3317814"/>
            <a:ext cx="527957" cy="237385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4266232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a:t>Multiple Data Schemas</a:t>
            </a:r>
          </a:p>
        </p:txBody>
      </p:sp>
      <p:sp>
        <p:nvSpPr>
          <p:cNvPr id="5" name="Rectangle 4"/>
          <p:cNvSpPr/>
          <p:nvPr/>
        </p:nvSpPr>
        <p:spPr>
          <a:xfrm>
            <a:off x="3099318" y="2814348"/>
            <a:ext cx="4421155" cy="358645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884583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b="5074"/>
          <a:stretch/>
        </p:blipFill>
        <p:spPr bwMode="auto">
          <a:xfrm>
            <a:off x="0" y="1463040"/>
            <a:ext cx="9144000" cy="55149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200" y="3394012"/>
            <a:ext cx="975360"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Tree>
    <p:extLst>
      <p:ext uri="{BB962C8B-B14F-4D97-AF65-F5344CB8AC3E}">
        <p14:creationId xmlns:p14="http://schemas.microsoft.com/office/powerpoint/2010/main" val="18909970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7" name="Rectangle 6"/>
          <p:cNvSpPr/>
          <p:nvPr/>
        </p:nvSpPr>
        <p:spPr>
          <a:xfrm>
            <a:off x="1587759" y="2628902"/>
            <a:ext cx="763555" cy="1905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Tree>
    <p:extLst>
      <p:ext uri="{BB962C8B-B14F-4D97-AF65-F5344CB8AC3E}">
        <p14:creationId xmlns:p14="http://schemas.microsoft.com/office/powerpoint/2010/main" val="1825953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7" name="Rectangle 6"/>
          <p:cNvSpPr/>
          <p:nvPr/>
        </p:nvSpPr>
        <p:spPr>
          <a:xfrm>
            <a:off x="2987351" y="3114094"/>
            <a:ext cx="4701073" cy="298812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Tree>
    <p:extLst>
      <p:ext uri="{BB962C8B-B14F-4D97-AF65-F5344CB8AC3E}">
        <p14:creationId xmlns:p14="http://schemas.microsoft.com/office/powerpoint/2010/main" val="2442641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359"/>
          <a:stretch/>
        </p:blipFill>
        <p:spPr bwMode="auto">
          <a:xfrm>
            <a:off x="0" y="1447800"/>
            <a:ext cx="9144000" cy="545401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3550920" y="2745104"/>
            <a:ext cx="3947160" cy="38995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764280" y="3278504"/>
            <a:ext cx="3413760" cy="2743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0633038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915"/>
            <a:ext cx="9144000" cy="5421086"/>
          </a:xfrm>
          <a:prstGeom prst="rect">
            <a:avLst/>
          </a:prstGeom>
        </p:spPr>
      </p:pic>
      <p:sp>
        <p:nvSpPr>
          <p:cNvPr id="7" name="Rectangle 6"/>
          <p:cNvSpPr/>
          <p:nvPr/>
        </p:nvSpPr>
        <p:spPr>
          <a:xfrm>
            <a:off x="1550436" y="2981136"/>
            <a:ext cx="4701073" cy="22859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1" r="10039"/>
          <a:stretch/>
        </p:blipFill>
        <p:spPr>
          <a:xfrm>
            <a:off x="4982548" y="256593"/>
            <a:ext cx="810000" cy="900404"/>
          </a:xfrm>
          <a:prstGeom prst="rect">
            <a:avLst/>
          </a:prstGeom>
        </p:spPr>
      </p:pic>
    </p:spTree>
    <p:extLst>
      <p:ext uri="{BB962C8B-B14F-4D97-AF65-F5344CB8AC3E}">
        <p14:creationId xmlns:p14="http://schemas.microsoft.com/office/powerpoint/2010/main" val="25920367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915"/>
            <a:ext cx="9144000" cy="5421086"/>
          </a:xfrm>
          <a:prstGeom prst="rect">
            <a:avLst/>
          </a:prstGeom>
        </p:spPr>
      </p:pic>
      <p:sp>
        <p:nvSpPr>
          <p:cNvPr id="7" name="Rectangle 6"/>
          <p:cNvSpPr/>
          <p:nvPr/>
        </p:nvSpPr>
        <p:spPr>
          <a:xfrm>
            <a:off x="6214963" y="2589251"/>
            <a:ext cx="559061" cy="22859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6" name="Rectangle 5"/>
          <p:cNvSpPr/>
          <p:nvPr/>
        </p:nvSpPr>
        <p:spPr>
          <a:xfrm>
            <a:off x="1550436" y="2981136"/>
            <a:ext cx="4701073" cy="22859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7891890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02424"/>
          </a:xfrm>
          <a:prstGeom prst="rect">
            <a:avLst/>
          </a:prstGeom>
        </p:spPr>
      </p:pic>
      <p:sp>
        <p:nvSpPr>
          <p:cNvPr id="7" name="Rectangle 6"/>
          <p:cNvSpPr/>
          <p:nvPr/>
        </p:nvSpPr>
        <p:spPr>
          <a:xfrm>
            <a:off x="1848236" y="2740872"/>
            <a:ext cx="5037756" cy="224167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Tree>
    <p:extLst>
      <p:ext uri="{BB962C8B-B14F-4D97-AF65-F5344CB8AC3E}">
        <p14:creationId xmlns:p14="http://schemas.microsoft.com/office/powerpoint/2010/main" val="30747374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6"/>
            <a:ext cx="9144000" cy="5429253"/>
          </a:xfrm>
          <a:prstGeom prst="rect">
            <a:avLst/>
          </a:prstGeom>
        </p:spPr>
      </p:pic>
      <p:sp>
        <p:nvSpPr>
          <p:cNvPr id="7" name="Rectangle 6"/>
          <p:cNvSpPr/>
          <p:nvPr/>
        </p:nvSpPr>
        <p:spPr>
          <a:xfrm>
            <a:off x="1848236" y="3244726"/>
            <a:ext cx="5037756"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6" name="Rectangle 5"/>
          <p:cNvSpPr/>
          <p:nvPr/>
        </p:nvSpPr>
        <p:spPr>
          <a:xfrm>
            <a:off x="1851348" y="3695702"/>
            <a:ext cx="5037756"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6162090" y="4647428"/>
            <a:ext cx="686580"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1575887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915"/>
            <a:ext cx="9144000" cy="5421086"/>
          </a:xfrm>
          <a:prstGeom prst="rect">
            <a:avLst/>
          </a:prstGeom>
        </p:spPr>
      </p:pic>
      <p:sp>
        <p:nvSpPr>
          <p:cNvPr id="7" name="Rectangle 6"/>
          <p:cNvSpPr/>
          <p:nvPr/>
        </p:nvSpPr>
        <p:spPr>
          <a:xfrm>
            <a:off x="6162089" y="2815517"/>
            <a:ext cx="2925927" cy="71145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8" name="Rectangle 7"/>
          <p:cNvSpPr/>
          <p:nvPr/>
        </p:nvSpPr>
        <p:spPr>
          <a:xfrm>
            <a:off x="8744727" y="2944980"/>
            <a:ext cx="193999"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782" y="294467"/>
            <a:ext cx="884352" cy="944448"/>
          </a:xfrm>
          <a:prstGeom prst="rect">
            <a:avLst/>
          </a:prstGeom>
        </p:spPr>
      </p:pic>
    </p:spTree>
    <p:extLst>
      <p:ext uri="{BB962C8B-B14F-4D97-AF65-F5344CB8AC3E}">
        <p14:creationId xmlns:p14="http://schemas.microsoft.com/office/powerpoint/2010/main" val="9391530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7" name="Rectangle 6"/>
          <p:cNvSpPr/>
          <p:nvPr/>
        </p:nvSpPr>
        <p:spPr>
          <a:xfrm>
            <a:off x="3799028" y="3104763"/>
            <a:ext cx="3068303" cy="13552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8" name="Rectangle 7"/>
          <p:cNvSpPr/>
          <p:nvPr/>
        </p:nvSpPr>
        <p:spPr>
          <a:xfrm>
            <a:off x="6113494" y="5744163"/>
            <a:ext cx="641869"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6322463" y="3500152"/>
            <a:ext cx="320934"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Rectangle 10"/>
          <p:cNvSpPr/>
          <p:nvPr/>
        </p:nvSpPr>
        <p:spPr>
          <a:xfrm>
            <a:off x="6322464" y="3857434"/>
            <a:ext cx="320934" cy="2449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2119349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428472"/>
          </a:xfrm>
          <a:prstGeom prst="rect">
            <a:avLst/>
          </a:prstGeom>
        </p:spPr>
      </p:pic>
      <p:sp>
        <p:nvSpPr>
          <p:cNvPr id="7" name="Rectangle 6"/>
          <p:cNvSpPr/>
          <p:nvPr/>
        </p:nvSpPr>
        <p:spPr>
          <a:xfrm>
            <a:off x="6243649" y="2877526"/>
            <a:ext cx="2825705" cy="67763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12" name="Rectangle 11"/>
          <p:cNvSpPr/>
          <p:nvPr/>
        </p:nvSpPr>
        <p:spPr>
          <a:xfrm>
            <a:off x="8918509" y="3045281"/>
            <a:ext cx="150845" cy="17106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002" y="373224"/>
            <a:ext cx="696298" cy="773666"/>
          </a:xfrm>
          <a:prstGeom prst="rect">
            <a:avLst/>
          </a:prstGeom>
        </p:spPr>
      </p:pic>
    </p:spTree>
    <p:extLst>
      <p:ext uri="{BB962C8B-B14F-4D97-AF65-F5344CB8AC3E}">
        <p14:creationId xmlns:p14="http://schemas.microsoft.com/office/powerpoint/2010/main" val="6497797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8"/>
            <a:ext cx="9144000" cy="5346637"/>
          </a:xfrm>
          <a:prstGeom prst="rect">
            <a:avLst/>
          </a:prstGeom>
        </p:spPr>
      </p:pic>
      <p:sp>
        <p:nvSpPr>
          <p:cNvPr id="7" name="Rectangle 6"/>
          <p:cNvSpPr/>
          <p:nvPr/>
        </p:nvSpPr>
        <p:spPr>
          <a:xfrm>
            <a:off x="1541020" y="5490097"/>
            <a:ext cx="7472351" cy="119062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8" name="Rectangle 7"/>
          <p:cNvSpPr/>
          <p:nvPr/>
        </p:nvSpPr>
        <p:spPr>
          <a:xfrm>
            <a:off x="1541021" y="5508758"/>
            <a:ext cx="996906" cy="16425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5344809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7"/>
            <a:ext cx="9144000" cy="5402424"/>
          </a:xfrm>
          <a:prstGeom prst="rect">
            <a:avLst/>
          </a:prstGeom>
        </p:spPr>
      </p:pic>
      <p:sp>
        <p:nvSpPr>
          <p:cNvPr id="7" name="Rectangle 6"/>
          <p:cNvSpPr/>
          <p:nvPr/>
        </p:nvSpPr>
        <p:spPr>
          <a:xfrm>
            <a:off x="3743045" y="2317689"/>
            <a:ext cx="3049642" cy="440035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8" name="Rectangle 7"/>
          <p:cNvSpPr/>
          <p:nvPr/>
        </p:nvSpPr>
        <p:spPr>
          <a:xfrm>
            <a:off x="3817691" y="6236545"/>
            <a:ext cx="754309" cy="2034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Rectangle 8"/>
          <p:cNvSpPr/>
          <p:nvPr/>
        </p:nvSpPr>
        <p:spPr>
          <a:xfrm>
            <a:off x="6232028" y="6479143"/>
            <a:ext cx="377155" cy="16425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21971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7200" y="1600200"/>
            <a:ext cx="8291264" cy="51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914400" lvl="1" indent="-457200" algn="just">
              <a:spcBef>
                <a:spcPct val="20000"/>
              </a:spcBef>
              <a:buFont typeface="Arial" pitchFamily="34" charset="0"/>
              <a:buChar char="•"/>
              <a:defRPr/>
            </a:pPr>
            <a:r>
              <a:rPr lang="en-ZA" sz="2800" dirty="0" smtClean="0">
                <a:solidFill>
                  <a:schemeClr val="bg1"/>
                </a:solidFill>
                <a:latin typeface="+mn-lt"/>
              </a:rPr>
              <a:t>Transformation details</a:t>
            </a:r>
          </a:p>
          <a:p>
            <a:pPr marL="1371600" lvl="2" indent="-457200" algn="just">
              <a:spcBef>
                <a:spcPct val="20000"/>
              </a:spcBef>
              <a:buFont typeface="Wingdings" pitchFamily="2" charset="2"/>
              <a:buChar char="§"/>
              <a:defRPr/>
            </a:pPr>
            <a:r>
              <a:rPr lang="en-ZA" sz="2800" dirty="0" smtClean="0">
                <a:solidFill>
                  <a:schemeClr val="bg1"/>
                </a:solidFill>
                <a:latin typeface="+mn-lt"/>
              </a:rPr>
              <a:t>Correction / Calibration (formula applied to the raw value to correct for measurement error, equipment change etc. E.g. rain gauge</a:t>
            </a:r>
          </a:p>
          <a:p>
            <a:pPr marL="1371600" lvl="2" indent="-457200" algn="just">
              <a:spcBef>
                <a:spcPct val="20000"/>
              </a:spcBef>
              <a:buFont typeface="Wingdings" pitchFamily="2" charset="2"/>
              <a:buChar char="§"/>
              <a:defRPr/>
            </a:pPr>
            <a:r>
              <a:rPr lang="en-ZA" sz="2800" dirty="0" smtClean="0">
                <a:solidFill>
                  <a:schemeClr val="bg1"/>
                </a:solidFill>
                <a:latin typeface="+mn-lt"/>
              </a:rPr>
              <a:t>Quality control on values (E.g. rain fall must be &gt; 0)</a:t>
            </a:r>
          </a:p>
          <a:p>
            <a:pPr marL="1371600" lvl="2" indent="-457200" algn="just">
              <a:spcBef>
                <a:spcPct val="20000"/>
              </a:spcBef>
              <a:buFont typeface="Wingdings" pitchFamily="2" charset="2"/>
              <a:buChar char="§"/>
              <a:defRPr/>
            </a:pPr>
            <a:r>
              <a:rPr lang="en-ZA" sz="2800" dirty="0" smtClean="0">
                <a:solidFill>
                  <a:schemeClr val="bg1"/>
                </a:solidFill>
                <a:latin typeface="+mn-lt"/>
              </a:rPr>
              <a:t>Rating table (</a:t>
            </a:r>
            <a:r>
              <a:rPr lang="en-ZA" sz="2800" dirty="0" err="1" smtClean="0">
                <a:solidFill>
                  <a:schemeClr val="bg1"/>
                </a:solidFill>
                <a:latin typeface="+mn-lt"/>
              </a:rPr>
              <a:t>streamflow</a:t>
            </a:r>
            <a:r>
              <a:rPr lang="en-ZA" sz="2800" dirty="0" smtClean="0">
                <a:solidFill>
                  <a:schemeClr val="bg1"/>
                </a:solidFill>
                <a:latin typeface="+mn-lt"/>
              </a:rPr>
              <a:t>: conversion from stream height to volume of </a:t>
            </a:r>
            <a:r>
              <a:rPr lang="en-ZA" sz="2800" dirty="0" err="1" smtClean="0">
                <a:solidFill>
                  <a:schemeClr val="bg1"/>
                </a:solidFill>
                <a:latin typeface="+mn-lt"/>
              </a:rPr>
              <a:t>streamflow</a:t>
            </a:r>
            <a:r>
              <a:rPr lang="en-ZA" sz="2800" dirty="0" smtClean="0">
                <a:solidFill>
                  <a:schemeClr val="bg1"/>
                </a:solidFill>
                <a:latin typeface="+mn-lt"/>
              </a:rPr>
              <a:t>)</a:t>
            </a:r>
            <a:endParaRPr lang="en-US" sz="2800" dirty="0" smtClean="0">
              <a:solidFill>
                <a:schemeClr val="bg1"/>
              </a:solidFill>
              <a:latin typeface="+mn-lt"/>
            </a:endParaRPr>
          </a:p>
          <a:p>
            <a:pPr marL="342900" marR="0" lvl="0" indent="-342900" algn="just" defTabSz="457200" rtl="0" eaLnBrk="1" fontAlgn="base" latinLnBrk="0" hangingPunct="1">
              <a:lnSpc>
                <a:spcPct val="100000"/>
              </a:lnSpc>
              <a:spcBef>
                <a:spcPct val="20000"/>
              </a:spcBef>
              <a:spcAft>
                <a:spcPct val="0"/>
              </a:spcAft>
              <a:buClrTx/>
              <a:buSzTx/>
              <a:buFont typeface="Arial" charset="0"/>
              <a:buChar char="•"/>
              <a:tabLst/>
              <a:defRPr/>
            </a:pPr>
            <a:endParaRPr lang="en-US" sz="2800" dirty="0" smtClean="0">
              <a:solidFill>
                <a:schemeClr val="bg1"/>
              </a:solidFill>
              <a:latin typeface="+mn-lt"/>
            </a:endParaRPr>
          </a:p>
        </p:txBody>
      </p:sp>
      <p:sp>
        <p:nvSpPr>
          <p:cNvPr id="2" name="Title 1"/>
          <p:cNvSpPr>
            <a:spLocks noGrp="1"/>
          </p:cNvSpPr>
          <p:nvPr>
            <p:ph type="title"/>
          </p:nvPr>
        </p:nvSpPr>
        <p:spPr>
          <a:xfrm>
            <a:off x="0" y="274638"/>
            <a:ext cx="6096000" cy="1143000"/>
          </a:xfrm>
        </p:spPr>
        <p:txBody>
          <a:bodyPr/>
          <a:lstStyle/>
          <a:p>
            <a:r>
              <a:rPr lang="en-US" dirty="0" smtClean="0"/>
              <a:t>Observations Database</a:t>
            </a:r>
            <a:endParaRPr lang="en-US" dirty="0"/>
          </a:p>
        </p:txBody>
      </p:sp>
    </p:spTree>
    <p:extLst>
      <p:ext uri="{BB962C8B-B14F-4D97-AF65-F5344CB8AC3E}">
        <p14:creationId xmlns:p14="http://schemas.microsoft.com/office/powerpoint/2010/main" val="2260909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b="5359"/>
          <a:stretch/>
        </p:blipFill>
        <p:spPr bwMode="auto">
          <a:xfrm>
            <a:off x="0" y="1447800"/>
            <a:ext cx="9144000" cy="545401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0480" y="274638"/>
            <a:ext cx="6675120" cy="1143000"/>
          </a:xfrm>
        </p:spPr>
        <p:txBody>
          <a:bodyPr/>
          <a:lstStyle/>
          <a:p>
            <a:r>
              <a:rPr lang="en-US" dirty="0" smtClean="0"/>
              <a:t>Create New Phenomenon</a:t>
            </a:r>
            <a:endParaRPr lang="en-US" dirty="0"/>
          </a:p>
        </p:txBody>
      </p:sp>
      <p:sp>
        <p:nvSpPr>
          <p:cNvPr id="6" name="Rectangle 5"/>
          <p:cNvSpPr/>
          <p:nvPr/>
        </p:nvSpPr>
        <p:spPr>
          <a:xfrm>
            <a:off x="3550920" y="2745104"/>
            <a:ext cx="3947160" cy="389953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Rectangle 7"/>
          <p:cNvSpPr/>
          <p:nvPr/>
        </p:nvSpPr>
        <p:spPr>
          <a:xfrm>
            <a:off x="3764280" y="3735704"/>
            <a:ext cx="3413760" cy="2743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663229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Correction/Calibration</a:t>
            </a:r>
            <a:endParaRPr lang="en-US" dirty="0"/>
          </a:p>
        </p:txBody>
      </p:sp>
      <p:pic>
        <p:nvPicPr>
          <p:cNvPr id="3" name="Picture 2" descr="Environmental Observation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Tree>
    <p:extLst>
      <p:ext uri="{BB962C8B-B14F-4D97-AF65-F5344CB8AC3E}">
        <p14:creationId xmlns:p14="http://schemas.microsoft.com/office/powerpoint/2010/main" val="13948284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Rating table</a:t>
            </a:r>
            <a:endParaRPr lang="en-US" dirty="0"/>
          </a:p>
        </p:txBody>
      </p:sp>
      <p:pic>
        <p:nvPicPr>
          <p:cNvPr id="7" name="Picture 6" descr="G2H002 - Notepa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0931"/>
            <a:ext cx="9144000" cy="5477070"/>
          </a:xfrm>
          <a:prstGeom prst="rect">
            <a:avLst/>
          </a:prstGeom>
        </p:spPr>
      </p:pic>
    </p:spTree>
    <p:extLst>
      <p:ext uri="{BB962C8B-B14F-4D97-AF65-F5344CB8AC3E}">
        <p14:creationId xmlns:p14="http://schemas.microsoft.com/office/powerpoint/2010/main" val="1734791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Rating table</a:t>
            </a:r>
            <a:endParaRPr lang="en-US" dirty="0"/>
          </a:p>
        </p:txBody>
      </p:sp>
      <p:pic>
        <p:nvPicPr>
          <p:cNvPr id="5" name="Picture 4" descr="Untitled - Notep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576"/>
            <a:ext cx="9144000" cy="5402424"/>
          </a:xfrm>
          <a:prstGeom prst="rect">
            <a:avLst/>
          </a:prstGeom>
        </p:spPr>
      </p:pic>
    </p:spTree>
    <p:extLst>
      <p:ext uri="{BB962C8B-B14F-4D97-AF65-F5344CB8AC3E}">
        <p14:creationId xmlns:p14="http://schemas.microsoft.com/office/powerpoint/2010/main" val="3843394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Quality control</a:t>
            </a:r>
            <a:endParaRPr lang="en-US" dirty="0"/>
          </a:p>
        </p:txBody>
      </p:sp>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Tree>
    <p:extLst>
      <p:ext uri="{BB962C8B-B14F-4D97-AF65-F5344CB8AC3E}">
        <p14:creationId xmlns:p14="http://schemas.microsoft.com/office/powerpoint/2010/main" val="10763429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lstStyle/>
          <a:p>
            <a:r>
              <a:rPr lang="en-US" dirty="0" smtClean="0"/>
              <a:t>Quality control</a:t>
            </a:r>
            <a:endParaRPr lang="en-US" dirty="0"/>
          </a:p>
        </p:txBody>
      </p:sp>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 y="1436915"/>
            <a:ext cx="9144000" cy="5421086"/>
          </a:xfrm>
          <a:prstGeom prst="rect">
            <a:avLst/>
          </a:prstGeom>
        </p:spPr>
      </p:pic>
      <p:sp>
        <p:nvSpPr>
          <p:cNvPr id="5" name="Rectangle 4"/>
          <p:cNvSpPr/>
          <p:nvPr/>
        </p:nvSpPr>
        <p:spPr>
          <a:xfrm>
            <a:off x="1437496" y="4244559"/>
            <a:ext cx="7519891" cy="75664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8528179" y="4478694"/>
            <a:ext cx="429207" cy="5174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6997388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899"/>
            <a:ext cx="9144000" cy="5365102"/>
          </a:xfrm>
          <a:prstGeom prst="rect">
            <a:avLst/>
          </a:prstGeom>
        </p:spPr>
      </p:pic>
      <p:sp>
        <p:nvSpPr>
          <p:cNvPr id="2" name="Title 1"/>
          <p:cNvSpPr>
            <a:spLocks noGrp="1"/>
          </p:cNvSpPr>
          <p:nvPr>
            <p:ph type="title"/>
          </p:nvPr>
        </p:nvSpPr>
        <p:spPr>
          <a:xfrm>
            <a:off x="0" y="274638"/>
            <a:ext cx="6096000" cy="1143000"/>
          </a:xfrm>
        </p:spPr>
        <p:txBody>
          <a:bodyPr/>
          <a:lstStyle/>
          <a:p>
            <a:r>
              <a:rPr lang="en-US" dirty="0" smtClean="0"/>
              <a:t>Quality control</a:t>
            </a:r>
            <a:endParaRPr lang="en-US" dirty="0"/>
          </a:p>
        </p:txBody>
      </p:sp>
      <p:sp>
        <p:nvSpPr>
          <p:cNvPr id="5" name="Rectangle 4"/>
          <p:cNvSpPr/>
          <p:nvPr/>
        </p:nvSpPr>
        <p:spPr>
          <a:xfrm>
            <a:off x="3676844" y="3980752"/>
            <a:ext cx="3283794" cy="3783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Rectangle 6"/>
          <p:cNvSpPr/>
          <p:nvPr/>
        </p:nvSpPr>
        <p:spPr>
          <a:xfrm>
            <a:off x="3676844" y="4925632"/>
            <a:ext cx="3283794" cy="6826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1875396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7" name="Rectangle 6"/>
          <p:cNvSpPr/>
          <p:nvPr/>
        </p:nvSpPr>
        <p:spPr>
          <a:xfrm>
            <a:off x="1552575" y="5868085"/>
            <a:ext cx="6343650" cy="16425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Title 1"/>
          <p:cNvSpPr>
            <a:spLocks noGrp="1"/>
          </p:cNvSpPr>
          <p:nvPr>
            <p:ph type="title"/>
          </p:nvPr>
        </p:nvSpPr>
        <p:spPr>
          <a:xfrm>
            <a:off x="-30480" y="274638"/>
            <a:ext cx="6675120" cy="1143000"/>
          </a:xfrm>
        </p:spPr>
        <p:txBody>
          <a:bodyPr/>
          <a:lstStyle/>
          <a:p>
            <a:r>
              <a:rPr lang="en-US" dirty="0" smtClean="0"/>
              <a:t>Data Source</a:t>
            </a:r>
            <a:endParaRPr lang="en-US" dirty="0"/>
          </a:p>
        </p:txBody>
      </p:sp>
      <p:sp>
        <p:nvSpPr>
          <p:cNvPr id="9" name="Rectangle 8"/>
          <p:cNvSpPr/>
          <p:nvPr/>
        </p:nvSpPr>
        <p:spPr>
          <a:xfrm>
            <a:off x="7611738" y="5868084"/>
            <a:ext cx="188577" cy="16425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Rectangle 9"/>
          <p:cNvSpPr/>
          <p:nvPr/>
        </p:nvSpPr>
        <p:spPr>
          <a:xfrm>
            <a:off x="1552575" y="3725154"/>
            <a:ext cx="4624290" cy="16425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334" y="456006"/>
            <a:ext cx="805659" cy="716141"/>
          </a:xfrm>
          <a:prstGeom prst="rect">
            <a:avLst/>
          </a:prstGeom>
        </p:spPr>
      </p:pic>
    </p:spTree>
    <p:extLst>
      <p:ext uri="{BB962C8B-B14F-4D97-AF65-F5344CB8AC3E}">
        <p14:creationId xmlns:p14="http://schemas.microsoft.com/office/powerpoint/2010/main" val="2347364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914"/>
            <a:ext cx="9144000" cy="5528387"/>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Sensor</a:t>
            </a:r>
            <a:endParaRPr lang="en-US" dirty="0"/>
          </a:p>
        </p:txBody>
      </p:sp>
      <p:sp>
        <p:nvSpPr>
          <p:cNvPr id="9" name="Rectangle 8"/>
          <p:cNvSpPr/>
          <p:nvPr/>
        </p:nvSpPr>
        <p:spPr>
          <a:xfrm>
            <a:off x="129568" y="3572754"/>
            <a:ext cx="523575" cy="16425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1835838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237"/>
            <a:ext cx="9144000" cy="5383763"/>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Sensor</a:t>
            </a:r>
            <a:endParaRPr lang="en-US" dirty="0"/>
          </a:p>
        </p:txBody>
      </p:sp>
      <p:sp>
        <p:nvSpPr>
          <p:cNvPr id="9" name="Rectangle 8"/>
          <p:cNvSpPr/>
          <p:nvPr/>
        </p:nvSpPr>
        <p:spPr>
          <a:xfrm>
            <a:off x="1474237" y="2836505"/>
            <a:ext cx="7632440" cy="39935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Rectangle 5"/>
          <p:cNvSpPr/>
          <p:nvPr/>
        </p:nvSpPr>
        <p:spPr>
          <a:xfrm>
            <a:off x="1474237" y="2597020"/>
            <a:ext cx="1045028" cy="23948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5515490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vironmental Observations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3" y="1455577"/>
            <a:ext cx="9144000" cy="5402424"/>
          </a:xfrm>
          <a:prstGeom prst="rect">
            <a:avLst/>
          </a:prstGeom>
        </p:spPr>
      </p:pic>
      <p:sp>
        <p:nvSpPr>
          <p:cNvPr id="2" name="Title 1"/>
          <p:cNvSpPr>
            <a:spLocks noGrp="1"/>
          </p:cNvSpPr>
          <p:nvPr>
            <p:ph type="title"/>
          </p:nvPr>
        </p:nvSpPr>
        <p:spPr>
          <a:xfrm>
            <a:off x="-30480" y="274638"/>
            <a:ext cx="6675120" cy="1143000"/>
          </a:xfrm>
        </p:spPr>
        <p:txBody>
          <a:bodyPr/>
          <a:lstStyle/>
          <a:p>
            <a:r>
              <a:rPr lang="en-US" dirty="0" smtClean="0"/>
              <a:t>Sensor</a:t>
            </a:r>
            <a:endParaRPr lang="en-US" dirty="0"/>
          </a:p>
        </p:txBody>
      </p:sp>
      <p:sp>
        <p:nvSpPr>
          <p:cNvPr id="9" name="Rectangle 8"/>
          <p:cNvSpPr/>
          <p:nvPr/>
        </p:nvSpPr>
        <p:spPr>
          <a:xfrm>
            <a:off x="3079102" y="2735424"/>
            <a:ext cx="3470988" cy="379600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198550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AEON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SAEON_Presentation</Template>
  <TotalTime>4291</TotalTime>
  <Words>6040</Words>
  <Application>Microsoft Office PowerPoint</Application>
  <PresentationFormat>On-screen Show (4:3)</PresentationFormat>
  <Paragraphs>533</Paragraphs>
  <Slides>109</Slides>
  <Notes>105</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SAEON_Presentation</vt:lpstr>
      <vt:lpstr>SAEON Observations Database   Master Data Management Documentation</vt:lpstr>
      <vt:lpstr>Observations Database</vt:lpstr>
      <vt:lpstr>Login</vt:lpstr>
      <vt:lpstr>Home page – Data Manager</vt:lpstr>
      <vt:lpstr>Observations Database</vt:lpstr>
      <vt:lpstr>Create New Phenomenon</vt:lpstr>
      <vt:lpstr>Create New Phenomenon</vt:lpstr>
      <vt:lpstr>Create New Phenomenon</vt:lpstr>
      <vt:lpstr>Create New Phenomenon</vt:lpstr>
      <vt:lpstr>Create New Phenomenon</vt:lpstr>
      <vt:lpstr>Create New Phenomenon</vt:lpstr>
      <vt:lpstr>Create New Phenomenon</vt:lpstr>
      <vt:lpstr>Create New Phenomenon</vt:lpstr>
      <vt:lpstr>Create a new Unit of Measurement</vt:lpstr>
      <vt:lpstr>Create a new Unit of Measurement</vt:lpstr>
      <vt:lpstr>Create a new Unit of Measurement</vt:lpstr>
      <vt:lpstr>Create a new Unit of Measurement</vt:lpstr>
      <vt:lpstr>Create a new Unit of Measurement</vt:lpstr>
      <vt:lpstr>Edit Unit of Measurement</vt:lpstr>
      <vt:lpstr>Create an Offering</vt:lpstr>
      <vt:lpstr>Create an Offering</vt:lpstr>
      <vt:lpstr>Create an Offering</vt:lpstr>
      <vt:lpstr>Create an Offering</vt:lpstr>
      <vt:lpstr>Create an Offering</vt:lpstr>
      <vt:lpstr>Edit an Offering</vt:lpstr>
      <vt:lpstr>Linking Offerings and Units</vt:lpstr>
      <vt:lpstr>Linking Offerings and Units</vt:lpstr>
      <vt:lpstr>Linking Offerings and Units</vt:lpstr>
      <vt:lpstr>Linking Offerings and Units</vt:lpstr>
      <vt:lpstr>Linking Offerings and Units</vt:lpstr>
      <vt:lpstr>Linking Offerings and Units</vt:lpstr>
      <vt:lpstr>Linking Offerings and Units</vt:lpstr>
      <vt:lpstr>Linking Offerings and Units</vt:lpstr>
      <vt:lpstr>Linking Offerings and Units</vt:lpstr>
      <vt:lpstr>Deleting Offerings and Units</vt:lpstr>
      <vt:lpstr>Downloading lists</vt:lpstr>
      <vt:lpstr>Observations Database</vt:lpstr>
      <vt:lpstr>Create an Organization</vt:lpstr>
      <vt:lpstr>Create an Organization</vt:lpstr>
      <vt:lpstr>Create an Organization</vt:lpstr>
      <vt:lpstr>Edit Organization</vt:lpstr>
      <vt:lpstr>Create Project/Site</vt:lpstr>
      <vt:lpstr>Create Project/Site</vt:lpstr>
      <vt:lpstr>Create Project/Site</vt:lpstr>
      <vt:lpstr>Create Project/Site</vt:lpstr>
      <vt:lpstr>Create Station</vt:lpstr>
      <vt:lpstr>Create Station</vt:lpstr>
      <vt:lpstr>Create Station</vt:lpstr>
      <vt:lpstr>Edit Station</vt:lpstr>
      <vt:lpstr>Define the Data Schema</vt:lpstr>
      <vt:lpstr>Define the Data Schema</vt:lpstr>
      <vt:lpstr>Define the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Single Data schema</vt:lpstr>
      <vt:lpstr>Define the Data Schema</vt:lpstr>
      <vt:lpstr>Multiple Data Schemas</vt:lpstr>
      <vt:lpstr>Multiple Data Schemas</vt:lpstr>
      <vt:lpstr>Multiple Data Schemas</vt:lpstr>
      <vt:lpstr>Multiple Data Schemas</vt:lpstr>
      <vt:lpstr>Multiple Data Schemas</vt:lpstr>
      <vt:lpstr>Multiple Data Schemas</vt:lpstr>
      <vt:lpstr>Multiple Data Schemas</vt:lpstr>
      <vt:lpstr>Data Source</vt:lpstr>
      <vt:lpstr>Data Source</vt:lpstr>
      <vt:lpstr>Data Source</vt:lpstr>
      <vt:lpstr>Data Source</vt:lpstr>
      <vt:lpstr>Data Source</vt:lpstr>
      <vt:lpstr>Data Source</vt:lpstr>
      <vt:lpstr>Data Source</vt:lpstr>
      <vt:lpstr>Data Source</vt:lpstr>
      <vt:lpstr>Data Source</vt:lpstr>
      <vt:lpstr>Data Source</vt:lpstr>
      <vt:lpstr>Data Source</vt:lpstr>
      <vt:lpstr>Data Source</vt:lpstr>
      <vt:lpstr>Observations Database</vt:lpstr>
      <vt:lpstr>Correction/Calibration</vt:lpstr>
      <vt:lpstr>Rating table</vt:lpstr>
      <vt:lpstr>Rating table</vt:lpstr>
      <vt:lpstr>Quality control</vt:lpstr>
      <vt:lpstr>Quality control</vt:lpstr>
      <vt:lpstr>Quality control</vt:lpstr>
      <vt:lpstr>Data Source</vt:lpstr>
      <vt:lpstr>Sensor</vt:lpstr>
      <vt:lpstr>Sensor</vt:lpstr>
      <vt:lpstr>Sensor</vt:lpstr>
      <vt:lpstr>Sensor</vt:lpstr>
      <vt:lpstr>Multiple Sensors</vt:lpstr>
      <vt:lpstr>Data Upload</vt:lpstr>
      <vt:lpstr>Data Upload</vt:lpstr>
      <vt:lpstr>Data Upload</vt:lpstr>
      <vt:lpstr>Data Upload</vt:lpstr>
      <vt:lpstr>Data Upload</vt:lpstr>
      <vt:lpstr>Data Upload</vt:lpstr>
      <vt:lpstr>Data Upload</vt:lpstr>
      <vt:lpstr>Data Upload</vt:lpstr>
    </vt:vector>
  </TitlesOfParts>
  <Company>SANBI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SAEON Data Management</dc:title>
  <dc:creator>Victoria Goodall</dc:creator>
  <cp:lastModifiedBy>victoria</cp:lastModifiedBy>
  <cp:revision>259</cp:revision>
  <cp:lastPrinted>2011-06-06T08:29:44Z</cp:lastPrinted>
  <dcterms:created xsi:type="dcterms:W3CDTF">2011-09-15T07:25:27Z</dcterms:created>
  <dcterms:modified xsi:type="dcterms:W3CDTF">2014-02-05T10:01:02Z</dcterms:modified>
</cp:coreProperties>
</file>