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8" r:id="rId3"/>
    <p:sldId id="299" r:id="rId4"/>
    <p:sldId id="300" r:id="rId5"/>
    <p:sldId id="301" r:id="rId6"/>
    <p:sldId id="281" r:id="rId7"/>
    <p:sldId id="274" r:id="rId8"/>
    <p:sldId id="276" r:id="rId9"/>
    <p:sldId id="277" r:id="rId10"/>
    <p:sldId id="278" r:id="rId11"/>
    <p:sldId id="282" r:id="rId12"/>
    <p:sldId id="257" r:id="rId13"/>
    <p:sldId id="258" r:id="rId14"/>
    <p:sldId id="259" r:id="rId15"/>
    <p:sldId id="261" r:id="rId16"/>
    <p:sldId id="260" r:id="rId17"/>
    <p:sldId id="272" r:id="rId18"/>
    <p:sldId id="263" r:id="rId19"/>
    <p:sldId id="264" r:id="rId20"/>
    <p:sldId id="265" r:id="rId21"/>
    <p:sldId id="266" r:id="rId22"/>
    <p:sldId id="273" r:id="rId23"/>
    <p:sldId id="262" r:id="rId24"/>
    <p:sldId id="267" r:id="rId25"/>
    <p:sldId id="268" r:id="rId26"/>
    <p:sldId id="269" r:id="rId27"/>
    <p:sldId id="283" r:id="rId28"/>
    <p:sldId id="286" r:id="rId29"/>
    <p:sldId id="293" r:id="rId30"/>
    <p:sldId id="296" r:id="rId31"/>
    <p:sldId id="297" r:id="rId32"/>
    <p:sldId id="287" r:id="rId33"/>
    <p:sldId id="288" r:id="rId34"/>
    <p:sldId id="289" r:id="rId35"/>
    <p:sldId id="290" r:id="rId36"/>
    <p:sldId id="279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97508" autoAdjust="0"/>
  </p:normalViewPr>
  <p:slideViewPr>
    <p:cSldViewPr>
      <p:cViewPr>
        <p:scale>
          <a:sx n="70" d="100"/>
          <a:sy n="70" d="100"/>
        </p:scale>
        <p:origin x="-106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235C6-4F84-4FDC-B18D-F49077BD7262}" type="datetimeFigureOut">
              <a:rPr lang="en-ZA" smtClean="0"/>
              <a:t>2011/06/07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6CFEC-65D5-4C74-9D0E-E67AB56C0D5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02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6CFEC-65D5-4C74-9D0E-E67AB56C0D5C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215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6CFEC-65D5-4C74-9D0E-E67AB56C0D5C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215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31A085-9A50-429F-B0FA-1766464DBAFF}" type="slidenum">
              <a:rPr lang="en-ZA" smtClean="0">
                <a:latin typeface="Calibri" pitchFamily="34" charset="0"/>
              </a:rPr>
              <a:pPr eaLnBrk="1" hangingPunct="1"/>
              <a:t>7</a:t>
            </a:fld>
            <a:endParaRPr lang="en-ZA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2A503-4292-4507-9F26-E0048C8DD607}" type="slidenum">
              <a:rPr lang="en-ZA" smtClean="0"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1999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2A503-4292-4507-9F26-E0048C8DD607}" type="slidenum">
              <a:rPr lang="en-ZA" smtClean="0"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199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934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753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313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977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329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874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718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779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033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480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9206-3AEC-4B61-9EBB-2DB59726F081}" type="datetimeFigureOut">
              <a:rPr lang="en-ZA" smtClean="0"/>
              <a:t>2011/06/07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335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9206-3AEC-4B61-9EBB-2DB59726F081}" type="datetimeFigureOut">
              <a:rPr lang="en-ZA" smtClean="0"/>
              <a:t>2011/06/07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D423E-1488-42F2-85D6-ACE66F471D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222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SAEON Data Portal</a:t>
            </a:r>
            <a:br>
              <a:rPr lang="en-ZA" dirty="0" smtClean="0"/>
            </a:br>
            <a:r>
              <a:rPr lang="en-ZA" dirty="0" smtClean="0"/>
              <a:t>Feedback and Work Programme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7 </a:t>
            </a:r>
            <a:r>
              <a:rPr lang="en-ZA" dirty="0" smtClean="0"/>
              <a:t>June 2011</a:t>
            </a:r>
          </a:p>
          <a:p>
            <a:r>
              <a:rPr lang="en-ZA" dirty="0" smtClean="0"/>
              <a:t>W Hugo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10" y="5425777"/>
            <a:ext cx="29527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MAIN USE CASES</a:t>
            </a:r>
            <a:br>
              <a:rPr lang="en-ZA" dirty="0" smtClean="0"/>
            </a:br>
            <a:r>
              <a:rPr lang="en-ZA" dirty="0" smtClean="0"/>
              <a:t>Phase 3: AUTOMATED PROCESS CHAINING</a:t>
            </a:r>
            <a:endParaRPr lang="en-ZA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95959"/>
              </a:clrFrom>
              <a:clrTo>
                <a:srgbClr val="59595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2637"/>
          <a:stretch>
            <a:fillRect/>
          </a:stretch>
        </p:blipFill>
        <p:spPr bwMode="auto">
          <a:xfrm>
            <a:off x="0" y="1025980"/>
            <a:ext cx="7711331" cy="583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909311" y="2889237"/>
            <a:ext cx="771209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51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4732540" y="692696"/>
            <a:ext cx="1999700" cy="5616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1400" dirty="0" smtClean="0">
                <a:solidFill>
                  <a:schemeClr val="tx1"/>
                </a:solidFill>
              </a:rPr>
              <a:t>Standardised Catalogue Services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692696"/>
            <a:ext cx="2163739" cy="2750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1400" dirty="0" smtClean="0">
                <a:solidFill>
                  <a:schemeClr val="tx1"/>
                </a:solidFill>
              </a:rPr>
              <a:t>Distributed Web Folders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00292" y="692696"/>
            <a:ext cx="2143716" cy="5616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1400" dirty="0" smtClean="0">
                <a:solidFill>
                  <a:schemeClr val="tx1"/>
                </a:solidFill>
              </a:rPr>
              <a:t>Standardised Data Services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713" y="5711734"/>
            <a:ext cx="2162404" cy="597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ZA" sz="1400" dirty="0" smtClean="0">
                <a:solidFill>
                  <a:schemeClr val="tx1"/>
                </a:solidFill>
              </a:rPr>
              <a:t>SHP, TIFF, etc.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623502"/>
            <a:ext cx="2163739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1400" dirty="0" smtClean="0">
                <a:solidFill>
                  <a:schemeClr val="tx1"/>
                </a:solidFill>
              </a:rPr>
              <a:t>Relational Spatial DB - OGC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ZA" dirty="0" smtClean="0"/>
              <a:t>Updated </a:t>
            </a:r>
            <a:r>
              <a:rPr lang="en-ZA" i="1" dirty="0" smtClean="0"/>
              <a:t>Distributed </a:t>
            </a:r>
            <a:r>
              <a:rPr lang="en-ZA" dirty="0" smtClean="0"/>
              <a:t>Standards </a:t>
            </a:r>
            <a:r>
              <a:rPr lang="en-ZA" dirty="0" smtClean="0"/>
              <a:t>Architecture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554877" y="1340768"/>
            <a:ext cx="1368152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NetCDF</a:t>
            </a:r>
            <a:endParaRPr lang="en-ZA" dirty="0" smtClean="0"/>
          </a:p>
          <a:p>
            <a:pPr algn="ctr"/>
            <a:r>
              <a:rPr lang="en-ZA" i="1" dirty="0" err="1" smtClean="0"/>
              <a:t>n</a:t>
            </a:r>
            <a:r>
              <a:rPr lang="en-ZA" dirty="0" err="1" smtClean="0"/>
              <a:t>DTM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554877" y="3933056"/>
            <a:ext cx="1368152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O&amp;M Schema</a:t>
            </a:r>
          </a:p>
          <a:p>
            <a:pPr algn="ctr"/>
            <a:r>
              <a:rPr lang="en-ZA" dirty="0" smtClean="0"/>
              <a:t>3DTM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543881" y="4941168"/>
            <a:ext cx="1368152" cy="9468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Typical Spatial Data</a:t>
            </a:r>
          </a:p>
          <a:p>
            <a:pPr algn="ctr"/>
            <a:r>
              <a:rPr lang="en-ZA" dirty="0" smtClean="0"/>
              <a:t>2DM</a:t>
            </a:r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539552" y="2420888"/>
            <a:ext cx="1368152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Other Objects</a:t>
            </a: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2915816" y="1340768"/>
            <a:ext cx="1512168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OPeNDAP</a:t>
            </a:r>
            <a:endParaRPr lang="en-ZA" dirty="0" smtClean="0"/>
          </a:p>
          <a:p>
            <a:pPr algn="ctr"/>
            <a:r>
              <a:rPr lang="en-ZA" dirty="0" smtClean="0"/>
              <a:t>Server</a:t>
            </a:r>
            <a:endParaRPr lang="en-ZA" dirty="0"/>
          </a:p>
        </p:txBody>
      </p:sp>
      <p:sp>
        <p:nvSpPr>
          <p:cNvPr id="11" name="Rectangle 10"/>
          <p:cNvSpPr/>
          <p:nvPr/>
        </p:nvSpPr>
        <p:spPr>
          <a:xfrm>
            <a:off x="2915816" y="3933056"/>
            <a:ext cx="1512168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Sensor Observation Service</a:t>
            </a:r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2915816" y="4941168"/>
            <a:ext cx="1512168" cy="936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OGC Map Services</a:t>
            </a:r>
            <a:endParaRPr lang="en-ZA" dirty="0"/>
          </a:p>
        </p:txBody>
      </p:sp>
      <p:cxnSp>
        <p:nvCxnSpPr>
          <p:cNvPr id="15" name="Straight Arrow Connector 14"/>
          <p:cNvCxnSpPr>
            <a:stCxn id="3" idx="3"/>
            <a:endCxn id="10" idx="1"/>
          </p:cNvCxnSpPr>
          <p:nvPr/>
        </p:nvCxnSpPr>
        <p:spPr>
          <a:xfrm>
            <a:off x="1923029" y="1772816"/>
            <a:ext cx="9927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40815" y="2420888"/>
            <a:ext cx="1512168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JSON/ Atom</a:t>
            </a:r>
          </a:p>
          <a:p>
            <a:pPr algn="ctr"/>
            <a:r>
              <a:rPr lang="en-ZA" dirty="0" smtClean="0"/>
              <a:t>RSS</a:t>
            </a:r>
          </a:p>
          <a:p>
            <a:pPr algn="ctr"/>
            <a:r>
              <a:rPr lang="en-ZA" dirty="0" smtClean="0"/>
              <a:t>RDF Services</a:t>
            </a:r>
            <a:endParaRPr lang="en-ZA" dirty="0"/>
          </a:p>
        </p:txBody>
      </p:sp>
      <p:sp>
        <p:nvSpPr>
          <p:cNvPr id="26" name="Rectangle 25"/>
          <p:cNvSpPr/>
          <p:nvPr/>
        </p:nvSpPr>
        <p:spPr>
          <a:xfrm>
            <a:off x="5004048" y="1340768"/>
            <a:ext cx="1296144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THREDDS</a:t>
            </a:r>
          </a:p>
          <a:p>
            <a:pPr algn="ctr"/>
            <a:r>
              <a:rPr lang="en-ZA" dirty="0" smtClean="0"/>
              <a:t>Server</a:t>
            </a:r>
            <a:endParaRPr lang="en-ZA" dirty="0"/>
          </a:p>
        </p:txBody>
      </p:sp>
      <p:cxnSp>
        <p:nvCxnSpPr>
          <p:cNvPr id="38" name="Straight Arrow Connector 37"/>
          <p:cNvCxnSpPr>
            <a:endCxn id="25" idx="1"/>
          </p:cNvCxnSpPr>
          <p:nvPr/>
        </p:nvCxnSpPr>
        <p:spPr>
          <a:xfrm flipV="1">
            <a:off x="1923029" y="2852936"/>
            <a:ext cx="1017786" cy="17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004048" y="2435269"/>
            <a:ext cx="1296144" cy="34527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OGC-CSW</a:t>
            </a:r>
          </a:p>
          <a:p>
            <a:pPr algn="ctr"/>
            <a:r>
              <a:rPr lang="en-ZA" dirty="0" smtClean="0"/>
              <a:t>OAI</a:t>
            </a:r>
            <a:endParaRPr lang="en-ZA" dirty="0"/>
          </a:p>
        </p:txBody>
      </p:sp>
      <p:cxnSp>
        <p:nvCxnSpPr>
          <p:cNvPr id="45" name="Elbow Connector 44"/>
          <p:cNvCxnSpPr>
            <a:stCxn id="3" idx="1"/>
          </p:cNvCxnSpPr>
          <p:nvPr/>
        </p:nvCxnSpPr>
        <p:spPr>
          <a:xfrm rot="10800000" flipH="1" flipV="1">
            <a:off x="554876" y="1772815"/>
            <a:ext cx="3117023" cy="4115217"/>
          </a:xfrm>
          <a:prstGeom prst="bentConnector4">
            <a:avLst>
              <a:gd name="adj1" fmla="val -14921"/>
              <a:gd name="adj2" fmla="val 115779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3"/>
            <a:endCxn id="26" idx="1"/>
          </p:cNvCxnSpPr>
          <p:nvPr/>
        </p:nvCxnSpPr>
        <p:spPr>
          <a:xfrm>
            <a:off x="4427984" y="177281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3" idx="3"/>
          </p:cNvCxnSpPr>
          <p:nvPr/>
        </p:nvCxnSpPr>
        <p:spPr>
          <a:xfrm>
            <a:off x="4644008" y="350100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6" idx="2"/>
          </p:cNvCxnSpPr>
          <p:nvPr/>
        </p:nvCxnSpPr>
        <p:spPr>
          <a:xfrm>
            <a:off x="5652120" y="22048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" idx="3"/>
            <a:endCxn id="11" idx="1"/>
          </p:cNvCxnSpPr>
          <p:nvPr/>
        </p:nvCxnSpPr>
        <p:spPr>
          <a:xfrm>
            <a:off x="1923029" y="4365104"/>
            <a:ext cx="9927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" idx="3"/>
            <a:endCxn id="12" idx="1"/>
          </p:cNvCxnSpPr>
          <p:nvPr/>
        </p:nvCxnSpPr>
        <p:spPr>
          <a:xfrm flipV="1">
            <a:off x="1912033" y="5409220"/>
            <a:ext cx="1003783" cy="53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" idx="3"/>
          </p:cNvCxnSpPr>
          <p:nvPr/>
        </p:nvCxnSpPr>
        <p:spPr>
          <a:xfrm>
            <a:off x="1923029" y="4365104"/>
            <a:ext cx="992787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1907704" y="4595610"/>
            <a:ext cx="1008112" cy="813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6884640" y="694200"/>
            <a:ext cx="1999700" cy="5616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1400" dirty="0" smtClean="0">
                <a:solidFill>
                  <a:schemeClr val="tx1"/>
                </a:solidFill>
              </a:rPr>
              <a:t>User Interface Layer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236418" y="1340768"/>
            <a:ext cx="1296144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Viewers</a:t>
            </a:r>
            <a:endParaRPr lang="en-ZA" dirty="0"/>
          </a:p>
        </p:txBody>
      </p:sp>
      <p:sp>
        <p:nvSpPr>
          <p:cNvPr id="83" name="Rectangle 82"/>
          <p:cNvSpPr/>
          <p:nvPr/>
        </p:nvSpPr>
        <p:spPr>
          <a:xfrm>
            <a:off x="7236418" y="2420888"/>
            <a:ext cx="1296144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Mediators</a:t>
            </a:r>
            <a:endParaRPr lang="en-ZA" dirty="0"/>
          </a:p>
        </p:txBody>
      </p:sp>
      <p:sp>
        <p:nvSpPr>
          <p:cNvPr id="84" name="Rectangle 83"/>
          <p:cNvSpPr/>
          <p:nvPr/>
        </p:nvSpPr>
        <p:spPr>
          <a:xfrm>
            <a:off x="7236418" y="3502512"/>
            <a:ext cx="1296144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Search Interfaces</a:t>
            </a:r>
            <a:endParaRPr lang="en-ZA" dirty="0"/>
          </a:p>
        </p:txBody>
      </p:sp>
      <p:sp>
        <p:nvSpPr>
          <p:cNvPr id="85" name="Rectangle 84"/>
          <p:cNvSpPr/>
          <p:nvPr/>
        </p:nvSpPr>
        <p:spPr>
          <a:xfrm>
            <a:off x="7236418" y="4550505"/>
            <a:ext cx="1296144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Context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85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Landing Page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23528" y="3212976"/>
            <a:ext cx="1296144" cy="864096"/>
          </a:xfrm>
          <a:prstGeom prst="wedgeRectCallout">
            <a:avLst>
              <a:gd name="adj1" fmla="val 88674"/>
              <a:gd name="adj2" fmla="val 15568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Immediately Searchable </a:t>
            </a:r>
            <a:endParaRPr lang="en-ZA" sz="1600" dirty="0"/>
          </a:p>
        </p:txBody>
      </p:sp>
      <p:sp>
        <p:nvSpPr>
          <p:cNvPr id="7" name="Rectangular Callout 6"/>
          <p:cNvSpPr/>
          <p:nvPr/>
        </p:nvSpPr>
        <p:spPr>
          <a:xfrm>
            <a:off x="323528" y="3212976"/>
            <a:ext cx="1296144" cy="864096"/>
          </a:xfrm>
          <a:prstGeom prst="wedgeRectCallout">
            <a:avLst>
              <a:gd name="adj1" fmla="val 487742"/>
              <a:gd name="adj2" fmla="val 4038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Immediately Searchable 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2369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Search Page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71" y="590203"/>
            <a:ext cx="9191671" cy="626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23528" y="3212976"/>
            <a:ext cx="1296144" cy="864096"/>
          </a:xfrm>
          <a:prstGeom prst="wedgeRectCallout">
            <a:avLst>
              <a:gd name="adj1" fmla="val 185546"/>
              <a:gd name="adj2" fmla="val 20464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Simple and Advanced Searches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1762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Keyword (Simple) Search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7" y="611556"/>
            <a:ext cx="9160357" cy="624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23528" y="3212976"/>
            <a:ext cx="1296144" cy="864096"/>
          </a:xfrm>
          <a:prstGeom prst="wedgeRectCallout">
            <a:avLst>
              <a:gd name="adj1" fmla="val 164487"/>
              <a:gd name="adj2" fmla="val 2883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Search on Keyword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867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Advanced Search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60011" y="5039374"/>
            <a:ext cx="1296144" cy="864096"/>
          </a:xfrm>
          <a:prstGeom prst="wedgeRectCallout">
            <a:avLst>
              <a:gd name="adj1" fmla="val 79198"/>
              <a:gd name="adj2" fmla="val -3700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Advanced Search Facility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0397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Search Results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74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51520" y="1916832"/>
            <a:ext cx="1296144" cy="864096"/>
          </a:xfrm>
          <a:prstGeom prst="wedgeRectCallout">
            <a:avLst>
              <a:gd name="adj1" fmla="val 116051"/>
              <a:gd name="adj2" fmla="val 561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Results are returned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6404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Individual Record</a:t>
            </a:r>
            <a:endParaRPr lang="en-ZA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02"/>
            <a:ext cx="9144000" cy="623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51520" y="4293096"/>
            <a:ext cx="1296144" cy="864096"/>
          </a:xfrm>
          <a:prstGeom prst="wedgeRectCallout">
            <a:avLst>
              <a:gd name="adj1" fmla="val 116051"/>
              <a:gd name="adj2" fmla="val 561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Individual Meta-Data Record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7493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Meta-Data can have multiple links</a:t>
            </a:r>
            <a:endParaRPr lang="en-Z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10"/>
            <a:ext cx="9144000" cy="623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51520" y="4293096"/>
            <a:ext cx="1296144" cy="864096"/>
          </a:xfrm>
          <a:prstGeom prst="wedgeRectCallout">
            <a:avLst>
              <a:gd name="adj1" fmla="val 116051"/>
              <a:gd name="adj2" fmla="val 561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Assessment of Links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7239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Data Preview</a:t>
            </a:r>
            <a:endParaRPr lang="en-Z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7380312" y="1628800"/>
            <a:ext cx="1296144" cy="864096"/>
          </a:xfrm>
          <a:prstGeom prst="wedgeRectCallout">
            <a:avLst>
              <a:gd name="adj1" fmla="val -242769"/>
              <a:gd name="adj2" fmla="val 14193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Standardised Data can be previewed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0115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732240" y="692696"/>
            <a:ext cx="2215639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ZA" sz="1600" dirty="0" smtClean="0">
                <a:solidFill>
                  <a:schemeClr val="tx1"/>
                </a:solidFill>
              </a:rPr>
              <a:t>SAEON Infrastructure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96" y="692696"/>
            <a:ext cx="1808264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ZA" sz="1600" dirty="0" smtClean="0"/>
              <a:t>CHPC Peripheral</a:t>
            </a:r>
            <a:endParaRPr lang="en-ZA" sz="1600" dirty="0"/>
          </a:p>
        </p:txBody>
      </p:sp>
      <p:sp>
        <p:nvSpPr>
          <p:cNvPr id="12" name="Rectangle 11"/>
          <p:cNvSpPr/>
          <p:nvPr/>
        </p:nvSpPr>
        <p:spPr>
          <a:xfrm>
            <a:off x="1940921" y="692696"/>
            <a:ext cx="4719311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ZA" sz="1600" dirty="0" smtClean="0">
                <a:solidFill>
                  <a:schemeClr val="tx1"/>
                </a:solidFill>
              </a:rPr>
              <a:t>CHPC Infrastructure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Scope of Work: Systems Engineering</a:t>
            </a:r>
            <a:endParaRPr lang="en-ZA" dirty="0"/>
          </a:p>
        </p:txBody>
      </p:sp>
      <p:sp>
        <p:nvSpPr>
          <p:cNvPr id="4" name="Oval 3"/>
          <p:cNvSpPr/>
          <p:nvPr/>
        </p:nvSpPr>
        <p:spPr>
          <a:xfrm>
            <a:off x="5148064" y="3317229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SAEON Data Portal</a:t>
            </a:r>
            <a:endParaRPr lang="en-ZA" dirty="0"/>
          </a:p>
        </p:txBody>
      </p:sp>
      <p:sp>
        <p:nvSpPr>
          <p:cNvPr id="5" name="Oval 4"/>
          <p:cNvSpPr/>
          <p:nvPr/>
        </p:nvSpPr>
        <p:spPr>
          <a:xfrm>
            <a:off x="4499992" y="2309117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Risk Atlas</a:t>
            </a:r>
            <a:endParaRPr lang="en-ZA" dirty="0"/>
          </a:p>
        </p:txBody>
      </p:sp>
      <p:sp>
        <p:nvSpPr>
          <p:cNvPr id="6" name="Oval 5"/>
          <p:cNvSpPr/>
          <p:nvPr/>
        </p:nvSpPr>
        <p:spPr>
          <a:xfrm>
            <a:off x="3419872" y="3104577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SAEOS</a:t>
            </a:r>
            <a:endParaRPr lang="en-ZA" dirty="0"/>
          </a:p>
        </p:txBody>
      </p:sp>
      <p:sp>
        <p:nvSpPr>
          <p:cNvPr id="7" name="Oval 6"/>
          <p:cNvSpPr/>
          <p:nvPr/>
        </p:nvSpPr>
        <p:spPr>
          <a:xfrm>
            <a:off x="3923928" y="4040681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BioEnergy Atlas</a:t>
            </a:r>
            <a:endParaRPr lang="en-ZA" dirty="0"/>
          </a:p>
        </p:txBody>
      </p:sp>
      <p:sp>
        <p:nvSpPr>
          <p:cNvPr id="8" name="Oval 7"/>
          <p:cNvSpPr/>
          <p:nvPr/>
        </p:nvSpPr>
        <p:spPr>
          <a:xfrm>
            <a:off x="4644008" y="5024264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WDC BHH</a:t>
            </a:r>
            <a:endParaRPr lang="en-ZA" dirty="0"/>
          </a:p>
        </p:txBody>
      </p:sp>
      <p:sp>
        <p:nvSpPr>
          <p:cNvPr id="9" name="Oval 8"/>
          <p:cNvSpPr/>
          <p:nvPr/>
        </p:nvSpPr>
        <p:spPr>
          <a:xfrm>
            <a:off x="2979759" y="5661248"/>
            <a:ext cx="1872208" cy="10081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MRC</a:t>
            </a:r>
            <a:endParaRPr lang="en-ZA" dirty="0"/>
          </a:p>
        </p:txBody>
      </p:sp>
      <p:sp>
        <p:nvSpPr>
          <p:cNvPr id="10" name="Oval 9"/>
          <p:cNvSpPr/>
          <p:nvPr/>
        </p:nvSpPr>
        <p:spPr>
          <a:xfrm>
            <a:off x="2627784" y="1977631"/>
            <a:ext cx="1872208" cy="100811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CSIR-TIP</a:t>
            </a:r>
            <a:endParaRPr lang="en-ZA" dirty="0"/>
          </a:p>
        </p:txBody>
      </p:sp>
      <p:sp>
        <p:nvSpPr>
          <p:cNvPr id="11" name="Oval 10"/>
          <p:cNvSpPr/>
          <p:nvPr/>
        </p:nvSpPr>
        <p:spPr>
          <a:xfrm>
            <a:off x="1962261" y="1061136"/>
            <a:ext cx="1872208" cy="10081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HSRC</a:t>
            </a:r>
            <a:endParaRPr lang="en-ZA" dirty="0"/>
          </a:p>
        </p:txBody>
      </p:sp>
      <p:sp>
        <p:nvSpPr>
          <p:cNvPr id="13" name="Oval 12"/>
          <p:cNvSpPr/>
          <p:nvPr/>
        </p:nvSpPr>
        <p:spPr>
          <a:xfrm>
            <a:off x="2051720" y="3903629"/>
            <a:ext cx="1872208" cy="100811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GeoHazards</a:t>
            </a:r>
            <a:r>
              <a:rPr lang="en-ZA" dirty="0" smtClean="0"/>
              <a:t>  Portal</a:t>
            </a:r>
            <a:endParaRPr lang="en-ZA" dirty="0"/>
          </a:p>
        </p:txBody>
      </p:sp>
      <p:sp>
        <p:nvSpPr>
          <p:cNvPr id="14" name="Oval 13"/>
          <p:cNvSpPr/>
          <p:nvPr/>
        </p:nvSpPr>
        <p:spPr>
          <a:xfrm>
            <a:off x="1763688" y="2813173"/>
            <a:ext cx="1872208" cy="100811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GAP</a:t>
            </a:r>
            <a:endParaRPr lang="en-ZA" dirty="0"/>
          </a:p>
        </p:txBody>
      </p:sp>
      <p:sp>
        <p:nvSpPr>
          <p:cNvPr id="16" name="Oval 15"/>
          <p:cNvSpPr/>
          <p:nvPr/>
        </p:nvSpPr>
        <p:spPr>
          <a:xfrm>
            <a:off x="4067944" y="1340768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CSIR</a:t>
            </a:r>
          </a:p>
          <a:p>
            <a:pPr algn="ctr"/>
            <a:r>
              <a:rPr lang="en-ZA" dirty="0" smtClean="0"/>
              <a:t>GeoPortal</a:t>
            </a:r>
            <a:endParaRPr lang="en-ZA" dirty="0"/>
          </a:p>
        </p:txBody>
      </p:sp>
      <p:sp>
        <p:nvSpPr>
          <p:cNvPr id="17" name="Oval 16"/>
          <p:cNvSpPr/>
          <p:nvPr/>
        </p:nvSpPr>
        <p:spPr>
          <a:xfrm>
            <a:off x="68713" y="2042061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Research</a:t>
            </a:r>
          </a:p>
          <a:p>
            <a:pPr algn="ctr"/>
            <a:r>
              <a:rPr lang="en-ZA" sz="1400" dirty="0" smtClean="0"/>
              <a:t>Opportunities</a:t>
            </a:r>
            <a:endParaRPr lang="en-ZA" sz="1400" dirty="0"/>
          </a:p>
        </p:txBody>
      </p:sp>
      <p:sp>
        <p:nvSpPr>
          <p:cNvPr id="18" name="Oval 17"/>
          <p:cNvSpPr/>
          <p:nvPr/>
        </p:nvSpPr>
        <p:spPr>
          <a:xfrm>
            <a:off x="84995" y="3589223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VLDB</a:t>
            </a:r>
            <a:endParaRPr lang="en-ZA" sz="1400" dirty="0"/>
          </a:p>
        </p:txBody>
      </p:sp>
      <p:sp>
        <p:nvSpPr>
          <p:cNvPr id="21" name="Oval 20"/>
          <p:cNvSpPr/>
          <p:nvPr/>
        </p:nvSpPr>
        <p:spPr>
          <a:xfrm>
            <a:off x="6876256" y="2132856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SAEON</a:t>
            </a:r>
          </a:p>
          <a:p>
            <a:pPr algn="ctr"/>
            <a:r>
              <a:rPr lang="en-ZA" dirty="0" smtClean="0"/>
              <a:t>Data Products</a:t>
            </a:r>
            <a:endParaRPr lang="en-ZA" dirty="0"/>
          </a:p>
        </p:txBody>
      </p:sp>
      <p:sp>
        <p:nvSpPr>
          <p:cNvPr id="22" name="Oval 21"/>
          <p:cNvSpPr/>
          <p:nvPr/>
        </p:nvSpPr>
        <p:spPr>
          <a:xfrm>
            <a:off x="6876256" y="3212976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SAEON</a:t>
            </a:r>
          </a:p>
          <a:p>
            <a:pPr algn="ctr"/>
            <a:r>
              <a:rPr lang="en-ZA" dirty="0" smtClean="0"/>
              <a:t>Spatial</a:t>
            </a:r>
          </a:p>
          <a:p>
            <a:pPr algn="ctr"/>
            <a:r>
              <a:rPr lang="en-ZA" dirty="0" smtClean="0"/>
              <a:t>DB</a:t>
            </a:r>
            <a:endParaRPr lang="en-ZA" dirty="0"/>
          </a:p>
        </p:txBody>
      </p:sp>
      <p:sp>
        <p:nvSpPr>
          <p:cNvPr id="23" name="Oval 22"/>
          <p:cNvSpPr/>
          <p:nvPr/>
        </p:nvSpPr>
        <p:spPr>
          <a:xfrm>
            <a:off x="6876256" y="4293096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SAEON</a:t>
            </a:r>
          </a:p>
          <a:p>
            <a:pPr algn="ctr"/>
            <a:r>
              <a:rPr lang="en-ZA" dirty="0" err="1" smtClean="0"/>
              <a:t>SensorWeb</a:t>
            </a:r>
            <a:endParaRPr lang="en-ZA" dirty="0"/>
          </a:p>
        </p:txBody>
      </p:sp>
      <p:sp>
        <p:nvSpPr>
          <p:cNvPr id="24" name="Oval 23"/>
          <p:cNvSpPr/>
          <p:nvPr/>
        </p:nvSpPr>
        <p:spPr>
          <a:xfrm>
            <a:off x="6876256" y="5373216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SAEON</a:t>
            </a:r>
          </a:p>
          <a:p>
            <a:pPr algn="ctr"/>
            <a:r>
              <a:rPr lang="en-ZA" dirty="0" smtClean="0"/>
              <a:t>IOMS</a:t>
            </a:r>
            <a:endParaRPr lang="en-ZA" dirty="0"/>
          </a:p>
        </p:txBody>
      </p:sp>
      <p:sp>
        <p:nvSpPr>
          <p:cNvPr id="25" name="Oval 24"/>
          <p:cNvSpPr/>
          <p:nvPr/>
        </p:nvSpPr>
        <p:spPr>
          <a:xfrm>
            <a:off x="6876256" y="1113535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Corporate</a:t>
            </a:r>
          </a:p>
          <a:p>
            <a:pPr algn="ctr"/>
            <a:r>
              <a:rPr lang="en-ZA" dirty="0" smtClean="0"/>
              <a:t>Support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90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Potentially multiple sources</a:t>
            </a:r>
            <a:endParaRPr lang="en-Z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66" y="607459"/>
            <a:ext cx="9166366" cy="625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7380312" y="1628800"/>
            <a:ext cx="1296144" cy="864096"/>
          </a:xfrm>
          <a:prstGeom prst="wedgeRectCallout">
            <a:avLst>
              <a:gd name="adj1" fmla="val -448331"/>
              <a:gd name="adj2" fmla="val 1820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Select alternative layer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8413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Alternative data layer at same source</a:t>
            </a:r>
            <a:endParaRPr lang="en-Z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10"/>
            <a:ext cx="9144000" cy="623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7380312" y="1628800"/>
            <a:ext cx="1296144" cy="864096"/>
          </a:xfrm>
          <a:prstGeom prst="wedgeRectCallout">
            <a:avLst>
              <a:gd name="adj1" fmla="val -175871"/>
              <a:gd name="adj2" fmla="val 15105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FAO Forest Cover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0219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Packaging automated data for display</a:t>
            </a:r>
            <a:endParaRPr lang="en-Z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56"/>
            <a:ext cx="9144000" cy="623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8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Custodian Landing Page</a:t>
            </a:r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26" y="618408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84449" y="5013176"/>
            <a:ext cx="1296144" cy="864096"/>
          </a:xfrm>
          <a:prstGeom prst="wedgeRectCallout">
            <a:avLst>
              <a:gd name="adj1" fmla="val 118483"/>
              <a:gd name="adj2" fmla="val 12003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Detailed Custodian Page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5140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Communities of Practice </a:t>
            </a:r>
            <a:endParaRPr lang="en-Z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51520" y="4725144"/>
            <a:ext cx="1296144" cy="864096"/>
          </a:xfrm>
          <a:prstGeom prst="wedgeRectCallout">
            <a:avLst>
              <a:gd name="adj1" fmla="val 118483"/>
              <a:gd name="adj2" fmla="val 12003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Community Pages</a:t>
            </a:r>
            <a:endParaRPr lang="en-ZA" sz="1600" dirty="0"/>
          </a:p>
        </p:txBody>
      </p:sp>
      <p:sp>
        <p:nvSpPr>
          <p:cNvPr id="5" name="Rectangular Callout 4"/>
          <p:cNvSpPr/>
          <p:nvPr/>
        </p:nvSpPr>
        <p:spPr>
          <a:xfrm>
            <a:off x="220506" y="3716060"/>
            <a:ext cx="1296144" cy="864096"/>
          </a:xfrm>
          <a:prstGeom prst="wedgeRectCallout">
            <a:avLst>
              <a:gd name="adj1" fmla="val 102671"/>
              <a:gd name="adj2" fmla="val 9449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Node Communities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5128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Communities manage their own content …</a:t>
            </a:r>
            <a:endParaRPr lang="en-Z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" y="622795"/>
            <a:ext cx="914696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51520" y="4725144"/>
            <a:ext cx="1296144" cy="864096"/>
          </a:xfrm>
          <a:prstGeom prst="wedgeRectCallout">
            <a:avLst>
              <a:gd name="adj1" fmla="val 118483"/>
              <a:gd name="adj2" fmla="val 12003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Community Content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0407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… and embed tools or systems</a:t>
            </a:r>
            <a:endParaRPr lang="en-Z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2709"/>
            <a:ext cx="9144001" cy="623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79512" y="4725144"/>
            <a:ext cx="1296144" cy="864096"/>
          </a:xfrm>
          <a:prstGeom prst="wedgeRectCallout">
            <a:avLst>
              <a:gd name="adj1" fmla="val 118483"/>
              <a:gd name="adj2" fmla="val 12003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Community Tools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5698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Meta-Data and Data Work Programme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ZA" dirty="0" smtClean="0"/>
              <a:t>Node Inputs – first round completed</a:t>
            </a:r>
          </a:p>
          <a:p>
            <a:r>
              <a:rPr lang="en-ZA" dirty="0" smtClean="0"/>
              <a:t>Consolidated with National Process</a:t>
            </a:r>
          </a:p>
          <a:p>
            <a:pPr lvl="1"/>
            <a:r>
              <a:rPr lang="en-ZA" dirty="0" smtClean="0"/>
              <a:t>Committee for Spatial Information</a:t>
            </a:r>
          </a:p>
          <a:p>
            <a:r>
              <a:rPr lang="en-ZA" dirty="0" smtClean="0"/>
              <a:t>Consolidated with Sister Initiatives</a:t>
            </a:r>
          </a:p>
          <a:p>
            <a:endParaRPr lang="en-ZA" dirty="0"/>
          </a:p>
          <a:p>
            <a:r>
              <a:rPr lang="en-ZA" dirty="0" smtClean="0"/>
              <a:t>Feedback required</a:t>
            </a:r>
          </a:p>
          <a:p>
            <a:endParaRPr lang="en-ZA" dirty="0"/>
          </a:p>
          <a:p>
            <a:r>
              <a:rPr lang="en-ZA" dirty="0" smtClean="0"/>
              <a:t>Estimated 10000-14000 meta-data records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343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Major SAEON Projects</a:t>
            </a:r>
            <a:endParaRPr lang="en-ZA" sz="32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CHPC (VLDB, HSRC, MRC, …)</a:t>
            </a:r>
            <a:endParaRPr lang="en-ZA" dirty="0" smtClean="0">
              <a:effectLst/>
            </a:endParaRPr>
          </a:p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MRSU (</a:t>
            </a:r>
            <a:r>
              <a:rPr lang="en-US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NetCDF</a:t>
            </a:r>
            <a:r>
              <a:rPr lang="en-US" dirty="0" smtClean="0"/>
              <a:t>,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VLDB)</a:t>
            </a:r>
            <a:endParaRPr lang="en-ZA" dirty="0" smtClean="0">
              <a:effectLst/>
            </a:endParaRPr>
          </a:p>
          <a:p>
            <a:pPr rtl="0" eaLnBrk="1" latinLnBrk="0" hangingPunct="1"/>
            <a:r>
              <a:rPr lang="en-US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SensorWeb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Enablement (ARC, SADCO)</a:t>
            </a:r>
            <a:endParaRPr lang="en-ZA" dirty="0" smtClean="0">
              <a:effectLst/>
            </a:endParaRPr>
          </a:p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 Observations and Measurements DB</a:t>
            </a:r>
            <a:endParaRPr lang="en-ZA" dirty="0" smtClean="0">
              <a:effectLst/>
            </a:endParaRPr>
          </a:p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Functions Support System</a:t>
            </a:r>
          </a:p>
          <a:p>
            <a:pPr rtl="0" eaLnBrk="1" latinLnBrk="0" hangingPunct="1"/>
            <a:r>
              <a:rPr lang="en-US" dirty="0" smtClean="0"/>
              <a:t>Meta-Data Migration </a:t>
            </a:r>
            <a:r>
              <a:rPr lang="en-US" dirty="0" smtClean="0"/>
              <a:t>Project</a:t>
            </a:r>
          </a:p>
          <a:p>
            <a:pPr rtl="0" eaLnBrk="1" latinLnBrk="0" hangingPunct="1"/>
            <a:endParaRPr lang="en-US" dirty="0"/>
          </a:p>
          <a:p>
            <a:pPr rtl="0" eaLnBrk="1" latinLnBrk="0" hangingPunct="1"/>
            <a:r>
              <a:rPr lang="en-US" dirty="0" smtClean="0">
                <a:effectLst/>
              </a:rPr>
              <a:t>Shared Development Path</a:t>
            </a:r>
          </a:p>
          <a:p>
            <a:pPr lvl="1"/>
            <a:r>
              <a:rPr lang="en-US" dirty="0" smtClean="0"/>
              <a:t>Multiple observation capturing tools</a:t>
            </a:r>
          </a:p>
          <a:p>
            <a:pPr lvl="1"/>
            <a:r>
              <a:rPr lang="en-US" dirty="0" smtClean="0">
                <a:effectLst/>
              </a:rPr>
              <a:t>Configurable web forms</a:t>
            </a:r>
          </a:p>
          <a:p>
            <a:pPr lvl="1"/>
            <a:r>
              <a:rPr lang="en-US" dirty="0" smtClean="0"/>
              <a:t>Configurable services</a:t>
            </a:r>
          </a:p>
          <a:p>
            <a:pPr lvl="1"/>
            <a:r>
              <a:rPr lang="en-US" dirty="0" smtClean="0">
                <a:effectLst/>
              </a:rPr>
              <a:t>Shared ‘Integrated Observation &amp; Measurements System’</a:t>
            </a:r>
          </a:p>
          <a:p>
            <a:pPr lvl="1"/>
            <a:r>
              <a:rPr lang="en-US" dirty="0" smtClean="0"/>
              <a:t>Subset of the VLDB</a:t>
            </a:r>
            <a:endParaRPr lang="en-ZA" dirty="0" smtClean="0">
              <a:effectLst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24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Generic </a:t>
            </a:r>
            <a:r>
              <a:rPr lang="en-ZA" dirty="0" smtClean="0"/>
              <a:t>Architecture: </a:t>
            </a:r>
            <a:r>
              <a:rPr lang="en-ZA" dirty="0" err="1" smtClean="0"/>
              <a:t>SensorWeb</a:t>
            </a:r>
            <a:endParaRPr lang="en-ZA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0" y="747584"/>
            <a:ext cx="7656230" cy="611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7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732240" y="692696"/>
            <a:ext cx="2215639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ZA" sz="1600" dirty="0" smtClean="0">
                <a:solidFill>
                  <a:schemeClr val="tx1"/>
                </a:solidFill>
              </a:rPr>
              <a:t>International 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96" y="692696"/>
            <a:ext cx="2304256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ZA" sz="1600" dirty="0" smtClean="0"/>
              <a:t>Domain-Specific</a:t>
            </a:r>
            <a:endParaRPr lang="en-ZA" sz="1600" dirty="0"/>
          </a:p>
        </p:txBody>
      </p:sp>
      <p:sp>
        <p:nvSpPr>
          <p:cNvPr id="12" name="Rectangle 11"/>
          <p:cNvSpPr/>
          <p:nvPr/>
        </p:nvSpPr>
        <p:spPr>
          <a:xfrm>
            <a:off x="2480798" y="692696"/>
            <a:ext cx="4179434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ZA" sz="1600" dirty="0" smtClean="0">
                <a:solidFill>
                  <a:schemeClr val="tx1"/>
                </a:solidFill>
              </a:rPr>
              <a:t>Nationally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Scope of Work: Liaison</a:t>
            </a:r>
            <a:endParaRPr lang="en-ZA" dirty="0"/>
          </a:p>
        </p:txBody>
      </p:sp>
      <p:sp>
        <p:nvSpPr>
          <p:cNvPr id="16" name="Oval 15"/>
          <p:cNvSpPr/>
          <p:nvPr/>
        </p:nvSpPr>
        <p:spPr>
          <a:xfrm>
            <a:off x="4067944" y="2124472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CSI Data Committee</a:t>
            </a:r>
            <a:endParaRPr lang="en-ZA" dirty="0"/>
          </a:p>
        </p:txBody>
      </p:sp>
      <p:sp>
        <p:nvSpPr>
          <p:cNvPr id="17" name="Oval 16"/>
          <p:cNvSpPr/>
          <p:nvPr/>
        </p:nvSpPr>
        <p:spPr>
          <a:xfrm>
            <a:off x="251520" y="1452782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Digital </a:t>
            </a:r>
            <a:r>
              <a:rPr lang="en-ZA" dirty="0" err="1" smtClean="0"/>
              <a:t>Curation</a:t>
            </a:r>
            <a:endParaRPr lang="en-ZA" dirty="0" smtClean="0"/>
          </a:p>
          <a:p>
            <a:pPr algn="ctr"/>
            <a:r>
              <a:rPr lang="en-ZA" dirty="0" err="1" smtClean="0"/>
              <a:t>NeDICC</a:t>
            </a:r>
            <a:endParaRPr lang="en-ZA" dirty="0"/>
          </a:p>
        </p:txBody>
      </p:sp>
      <p:sp>
        <p:nvSpPr>
          <p:cNvPr id="21" name="Oval 20"/>
          <p:cNvSpPr/>
          <p:nvPr/>
        </p:nvSpPr>
        <p:spPr>
          <a:xfrm>
            <a:off x="6932741" y="1445021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ISPRA-EGU</a:t>
            </a:r>
            <a:endParaRPr lang="en-ZA" dirty="0"/>
          </a:p>
        </p:txBody>
      </p:sp>
      <p:sp>
        <p:nvSpPr>
          <p:cNvPr id="22" name="Oval 21"/>
          <p:cNvSpPr/>
          <p:nvPr/>
        </p:nvSpPr>
        <p:spPr>
          <a:xfrm>
            <a:off x="6932741" y="2605533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ICSU</a:t>
            </a:r>
          </a:p>
          <a:p>
            <a:pPr algn="ctr"/>
            <a:r>
              <a:rPr lang="en-ZA" dirty="0" smtClean="0"/>
              <a:t>WDS</a:t>
            </a:r>
            <a:endParaRPr lang="en-ZA" dirty="0"/>
          </a:p>
        </p:txBody>
      </p:sp>
      <p:sp>
        <p:nvSpPr>
          <p:cNvPr id="23" name="Oval 22"/>
          <p:cNvSpPr/>
          <p:nvPr/>
        </p:nvSpPr>
        <p:spPr>
          <a:xfrm>
            <a:off x="6948264" y="3789040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GEOSS</a:t>
            </a:r>
            <a:endParaRPr lang="en-ZA" dirty="0"/>
          </a:p>
        </p:txBody>
      </p:sp>
      <p:sp>
        <p:nvSpPr>
          <p:cNvPr id="24" name="Oval 23"/>
          <p:cNvSpPr/>
          <p:nvPr/>
        </p:nvSpPr>
        <p:spPr>
          <a:xfrm>
            <a:off x="6948264" y="4941168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USGS</a:t>
            </a:r>
            <a:endParaRPr lang="en-ZA" dirty="0"/>
          </a:p>
        </p:txBody>
      </p:sp>
      <p:sp>
        <p:nvSpPr>
          <p:cNvPr id="25" name="Oval 24"/>
          <p:cNvSpPr/>
          <p:nvPr/>
        </p:nvSpPr>
        <p:spPr>
          <a:xfrm>
            <a:off x="2915816" y="3980778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SIMSC</a:t>
            </a:r>
            <a:endParaRPr lang="en-ZA" dirty="0"/>
          </a:p>
        </p:txBody>
      </p:sp>
      <p:sp>
        <p:nvSpPr>
          <p:cNvPr id="26" name="Oval 25"/>
          <p:cNvSpPr/>
          <p:nvPr/>
        </p:nvSpPr>
        <p:spPr>
          <a:xfrm>
            <a:off x="2480798" y="2533267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Risk Atlas Theme Convenors</a:t>
            </a:r>
            <a:endParaRPr lang="en-ZA" dirty="0"/>
          </a:p>
        </p:txBody>
      </p:sp>
      <p:sp>
        <p:nvSpPr>
          <p:cNvPr id="27" name="Oval 26"/>
          <p:cNvSpPr/>
          <p:nvPr/>
        </p:nvSpPr>
        <p:spPr>
          <a:xfrm>
            <a:off x="4572000" y="3044491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NSIF</a:t>
            </a:r>
            <a:endParaRPr lang="en-ZA" dirty="0"/>
          </a:p>
        </p:txBody>
      </p:sp>
      <p:sp>
        <p:nvSpPr>
          <p:cNvPr id="28" name="Oval 27"/>
          <p:cNvSpPr/>
          <p:nvPr/>
        </p:nvSpPr>
        <p:spPr>
          <a:xfrm>
            <a:off x="2843808" y="1453405"/>
            <a:ext cx="2016224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Line Departments</a:t>
            </a:r>
            <a:endParaRPr lang="en-ZA" dirty="0"/>
          </a:p>
        </p:txBody>
      </p:sp>
      <p:sp>
        <p:nvSpPr>
          <p:cNvPr id="30" name="Oval 29"/>
          <p:cNvSpPr/>
          <p:nvPr/>
        </p:nvSpPr>
        <p:spPr>
          <a:xfrm>
            <a:off x="3635896" y="5174552"/>
            <a:ext cx="1872208" cy="100811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CSIR:</a:t>
            </a:r>
          </a:p>
          <a:p>
            <a:pPr algn="ctr"/>
            <a:r>
              <a:rPr lang="en-ZA" dirty="0" err="1" smtClean="0"/>
              <a:t>CoastGIS</a:t>
            </a:r>
            <a:endParaRPr lang="en-ZA" dirty="0"/>
          </a:p>
        </p:txBody>
      </p:sp>
      <p:sp>
        <p:nvSpPr>
          <p:cNvPr id="31" name="Oval 30"/>
          <p:cNvSpPr/>
          <p:nvPr/>
        </p:nvSpPr>
        <p:spPr>
          <a:xfrm>
            <a:off x="4570515" y="4263737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err="1" smtClean="0"/>
              <a:t>OceanSAfrica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0008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699"/>
            <a:ext cx="9144000" cy="620688"/>
          </a:xfrm>
        </p:spPr>
        <p:txBody>
          <a:bodyPr>
            <a:normAutofit/>
          </a:bodyPr>
          <a:lstStyle/>
          <a:p>
            <a:r>
              <a:rPr lang="en-ZA" dirty="0" smtClean="0"/>
              <a:t>Education Outreach Support Systems</a:t>
            </a:r>
            <a:endParaRPr lang="en-ZA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68534" y="1052736"/>
            <a:ext cx="1714502" cy="1214438"/>
            <a:chOff x="856" y="1560"/>
            <a:chExt cx="1080" cy="765"/>
          </a:xfrm>
        </p:grpSpPr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856" y="1560"/>
              <a:ext cx="1080" cy="256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1000" b="1" dirty="0" smtClean="0">
                  <a:latin typeface="Tahoma" pitchFamily="34" charset="0"/>
                </a:rPr>
                <a:t>Node/Head Office/Other</a:t>
              </a:r>
              <a:endParaRPr lang="en-US" sz="1000" dirty="0">
                <a:latin typeface="Tahoma" pitchFamily="34" charset="0"/>
              </a:endParaRPr>
            </a:p>
          </p:txBody>
        </p:sp>
        <p:sp>
          <p:nvSpPr>
            <p:cNvPr id="6" name="Rectangle 27"/>
            <p:cNvSpPr>
              <a:spLocks noChangeArrowheads="1"/>
            </p:cNvSpPr>
            <p:nvPr/>
          </p:nvSpPr>
          <p:spPr bwMode="auto">
            <a:xfrm>
              <a:off x="856" y="1813"/>
              <a:ext cx="1080" cy="512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Map Location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Type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Name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Contact Particulars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….</a:t>
              </a:r>
              <a:endParaRPr lang="en-US" sz="1000" dirty="0">
                <a:latin typeface="Tahoma" pitchFamily="34" charset="0"/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68534" y="2780928"/>
            <a:ext cx="1714502" cy="1214438"/>
            <a:chOff x="856" y="1560"/>
            <a:chExt cx="1080" cy="765"/>
          </a:xfrm>
        </p:grpSpPr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856" y="1560"/>
              <a:ext cx="1080" cy="256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1000" b="1" dirty="0" smtClean="0">
                  <a:latin typeface="Tahoma" pitchFamily="34" charset="0"/>
                </a:rPr>
                <a:t>Persons</a:t>
              </a:r>
              <a:endParaRPr lang="en-US" sz="1000" dirty="0">
                <a:latin typeface="Tahoma" pitchFamily="34" charset="0"/>
              </a:endParaRPr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856" y="1813"/>
              <a:ext cx="1080" cy="512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Name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Role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PID: Node/ </a:t>
              </a:r>
              <a:r>
                <a:rPr lang="en-US" sz="1000" dirty="0" err="1" smtClean="0">
                  <a:latin typeface="Tahoma" pitchFamily="34" charset="0"/>
                </a:rPr>
                <a:t>Organisation</a:t>
              </a:r>
              <a:endParaRPr lang="en-US" sz="1000" dirty="0">
                <a:latin typeface="Tahoma" pitchFamily="34" charset="0"/>
              </a:endParaRPr>
            </a:p>
          </p:txBody>
        </p:sp>
      </p:grpSp>
      <p:cxnSp>
        <p:nvCxnSpPr>
          <p:cNvPr id="11" name="Elbow Connector 10"/>
          <p:cNvCxnSpPr>
            <a:stCxn id="6" idx="1"/>
            <a:endCxn id="9" idx="1"/>
          </p:cNvCxnSpPr>
          <p:nvPr/>
        </p:nvCxnSpPr>
        <p:spPr>
          <a:xfrm rot="10800000" flipV="1">
            <a:off x="468534" y="1860774"/>
            <a:ext cx="12700" cy="1728192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3996926" y="1052736"/>
            <a:ext cx="1714502" cy="1214438"/>
            <a:chOff x="856" y="1560"/>
            <a:chExt cx="1080" cy="765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856" y="1560"/>
              <a:ext cx="1080" cy="256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1000" b="1" dirty="0" smtClean="0">
                  <a:latin typeface="Tahoma" pitchFamily="34" charset="0"/>
                </a:rPr>
                <a:t>School</a:t>
              </a:r>
              <a:endParaRPr lang="en-US" sz="1000" dirty="0">
                <a:latin typeface="Tahoma" pitchFamily="34" charset="0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856" y="1813"/>
              <a:ext cx="1080" cy="512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Name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Type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Map </a:t>
              </a:r>
              <a:r>
                <a:rPr lang="en-US" sz="1000" dirty="0" err="1" smtClean="0">
                  <a:latin typeface="Tahoma" pitchFamily="34" charset="0"/>
                </a:rPr>
                <a:t>Locatiion</a:t>
              </a:r>
              <a:endParaRPr lang="en-US" sz="1000" dirty="0" smtClean="0">
                <a:latin typeface="Tahoma" pitchFamily="34" charset="0"/>
              </a:endParaRP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PID: Node</a:t>
              </a:r>
              <a:endParaRPr lang="en-US" sz="1000" dirty="0">
                <a:latin typeface="Tahoma" pitchFamily="34" charset="0"/>
              </a:endParaRPr>
            </a:p>
          </p:txBody>
        </p:sp>
      </p:grpSp>
      <p:cxnSp>
        <p:nvCxnSpPr>
          <p:cNvPr id="17" name="Elbow Connector 16"/>
          <p:cNvCxnSpPr>
            <a:stCxn id="5" idx="3"/>
            <a:endCxn id="14" idx="1"/>
          </p:cNvCxnSpPr>
          <p:nvPr/>
        </p:nvCxnSpPr>
        <p:spPr>
          <a:xfrm>
            <a:off x="2183036" y="1255936"/>
            <a:ext cx="1813890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5"/>
          <p:cNvGrpSpPr>
            <a:grpSpLocks/>
          </p:cNvGrpSpPr>
          <p:nvPr/>
        </p:nvGrpSpPr>
        <p:grpSpPr bwMode="auto">
          <a:xfrm>
            <a:off x="7165278" y="3830736"/>
            <a:ext cx="1714502" cy="1614488"/>
            <a:chOff x="856" y="1560"/>
            <a:chExt cx="1080" cy="1017"/>
          </a:xfrm>
        </p:grpSpPr>
        <p:sp>
          <p:nvSpPr>
            <p:cNvPr id="19" name="Rectangle 26"/>
            <p:cNvSpPr>
              <a:spLocks noChangeArrowheads="1"/>
            </p:cNvSpPr>
            <p:nvPr/>
          </p:nvSpPr>
          <p:spPr bwMode="auto">
            <a:xfrm>
              <a:off x="856" y="1560"/>
              <a:ext cx="1080" cy="256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1000" b="1" dirty="0" err="1" smtClean="0">
                  <a:latin typeface="Tahoma" pitchFamily="34" charset="0"/>
                </a:rPr>
                <a:t>Programme</a:t>
              </a:r>
              <a:r>
                <a:rPr lang="en-US" sz="1000" b="1" dirty="0" smtClean="0">
                  <a:latin typeface="Tahoma" pitchFamily="34" charset="0"/>
                </a:rPr>
                <a:t>  Hierarchy</a:t>
              </a:r>
              <a:endParaRPr lang="en-US" sz="1000" dirty="0">
                <a:latin typeface="Tahoma" pitchFamily="34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856" y="1813"/>
              <a:ext cx="1080" cy="764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Name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PID: </a:t>
              </a:r>
              <a:r>
                <a:rPr lang="en-US" sz="1000" dirty="0" err="1" smtClean="0">
                  <a:latin typeface="Tahoma" pitchFamily="34" charset="0"/>
                </a:rPr>
                <a:t>Programme</a:t>
              </a:r>
              <a:endParaRPr lang="en-US" sz="1000" dirty="0" smtClean="0">
                <a:latin typeface="Tahoma" pitchFamily="34" charset="0"/>
              </a:endParaRP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PID: Owner (Node)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Subject Stream</a:t>
              </a:r>
              <a:endParaRPr lang="en-US" sz="1000" dirty="0">
                <a:latin typeface="Tahoma" pitchFamily="34" charset="0"/>
              </a:endParaRPr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7034952" y="1052736"/>
            <a:ext cx="1714502" cy="1214438"/>
            <a:chOff x="856" y="1560"/>
            <a:chExt cx="1080" cy="765"/>
          </a:xfrm>
        </p:grpSpPr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856" y="1560"/>
              <a:ext cx="1080" cy="256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1000" b="1" dirty="0" smtClean="0">
                  <a:latin typeface="Tahoma" pitchFamily="34" charset="0"/>
                </a:rPr>
                <a:t>Sites</a:t>
              </a:r>
              <a:endParaRPr lang="en-US" sz="1000" dirty="0">
                <a:latin typeface="Tahoma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856" y="1813"/>
              <a:ext cx="1080" cy="512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Name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Type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Map </a:t>
              </a:r>
              <a:r>
                <a:rPr lang="en-US" sz="1000" dirty="0" err="1" smtClean="0">
                  <a:latin typeface="Tahoma" pitchFamily="34" charset="0"/>
                </a:rPr>
                <a:t>Locatiion</a:t>
              </a:r>
              <a:endParaRPr lang="en-US" sz="1000" dirty="0" smtClean="0">
                <a:latin typeface="Tahoma" pitchFamily="34" charset="0"/>
              </a:endParaRP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PID: Node</a:t>
              </a:r>
              <a:endParaRPr lang="en-US" sz="1000" dirty="0">
                <a:latin typeface="Tahoma" pitchFamily="34" charset="0"/>
              </a:endParaRPr>
            </a:p>
          </p:txBody>
        </p:sp>
      </p:grp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4883454" y="2780928"/>
            <a:ext cx="1714502" cy="1214438"/>
            <a:chOff x="856" y="1560"/>
            <a:chExt cx="1080" cy="765"/>
          </a:xfrm>
        </p:grpSpPr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856" y="1560"/>
              <a:ext cx="1080" cy="256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1000" b="1" dirty="0" smtClean="0">
                  <a:latin typeface="Tahoma" pitchFamily="34" charset="0"/>
                </a:rPr>
                <a:t>School-</a:t>
              </a:r>
              <a:r>
                <a:rPr lang="en-US" sz="1000" b="1" dirty="0" err="1" smtClean="0">
                  <a:latin typeface="Tahoma" pitchFamily="34" charset="0"/>
                </a:rPr>
                <a:t>Programme</a:t>
              </a:r>
              <a:endParaRPr lang="en-US" sz="1000" dirty="0">
                <a:latin typeface="Tahoma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856" y="1813"/>
              <a:ext cx="1080" cy="512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l"/>
              <a:endParaRPr lang="en-US" sz="1000" dirty="0" smtClean="0">
                <a:latin typeface="Tahoma" pitchFamily="34" charset="0"/>
              </a:endParaRP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PID: School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PID: </a:t>
              </a:r>
              <a:r>
                <a:rPr lang="en-US" sz="1000" dirty="0" err="1" smtClean="0">
                  <a:latin typeface="Tahoma" pitchFamily="34" charset="0"/>
                </a:rPr>
                <a:t>Programme</a:t>
              </a:r>
              <a:endParaRPr lang="en-US" sz="1000" dirty="0" smtClean="0">
                <a:latin typeface="Tahoma" pitchFamily="34" charset="0"/>
              </a:endParaRP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PID: Site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Grade</a:t>
              </a:r>
              <a:endParaRPr lang="en-US" sz="1000" dirty="0">
                <a:latin typeface="Tahoma" pitchFamily="34" charset="0"/>
              </a:endParaRPr>
            </a:p>
          </p:txBody>
        </p:sp>
      </p:grpSp>
      <p:cxnSp>
        <p:nvCxnSpPr>
          <p:cNvPr id="32" name="Elbow Connector 31"/>
          <p:cNvCxnSpPr>
            <a:stCxn id="15" idx="3"/>
            <a:endCxn id="29" idx="3"/>
          </p:cNvCxnSpPr>
          <p:nvPr/>
        </p:nvCxnSpPr>
        <p:spPr>
          <a:xfrm>
            <a:off x="5711428" y="1860774"/>
            <a:ext cx="886528" cy="1123354"/>
          </a:xfrm>
          <a:prstGeom prst="bentConnector3">
            <a:avLst>
              <a:gd name="adj1" fmla="val 12578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9" idx="1"/>
            <a:endCxn id="30" idx="3"/>
          </p:cNvCxnSpPr>
          <p:nvPr/>
        </p:nvCxnSpPr>
        <p:spPr>
          <a:xfrm rot="10800000">
            <a:off x="6597956" y="3588966"/>
            <a:ext cx="567322" cy="4449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7" idx="1"/>
            <a:endCxn id="30" idx="3"/>
          </p:cNvCxnSpPr>
          <p:nvPr/>
        </p:nvCxnSpPr>
        <p:spPr>
          <a:xfrm rot="10800000" flipV="1">
            <a:off x="6597956" y="1860774"/>
            <a:ext cx="436996" cy="1728192"/>
          </a:xfrm>
          <a:prstGeom prst="bentConnector3">
            <a:avLst>
              <a:gd name="adj1" fmla="val 2342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25"/>
          <p:cNvGrpSpPr>
            <a:grpSpLocks/>
          </p:cNvGrpSpPr>
          <p:nvPr/>
        </p:nvGrpSpPr>
        <p:grpSpPr bwMode="auto">
          <a:xfrm>
            <a:off x="2642464" y="2780929"/>
            <a:ext cx="1714502" cy="1800226"/>
            <a:chOff x="856" y="1560"/>
            <a:chExt cx="1080" cy="1134"/>
          </a:xfrm>
        </p:grpSpPr>
        <p:sp>
          <p:nvSpPr>
            <p:cNvPr id="45" name="Rectangle 26"/>
            <p:cNvSpPr>
              <a:spLocks noChangeArrowheads="1"/>
            </p:cNvSpPr>
            <p:nvPr/>
          </p:nvSpPr>
          <p:spPr bwMode="auto">
            <a:xfrm>
              <a:off x="856" y="1560"/>
              <a:ext cx="1080" cy="256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1000" b="1" dirty="0" smtClean="0">
                  <a:latin typeface="Tahoma" pitchFamily="34" charset="0"/>
                </a:rPr>
                <a:t>Learner/ Teacher</a:t>
              </a:r>
              <a:endParaRPr lang="en-US" sz="1000" dirty="0">
                <a:latin typeface="Tahoma" pitchFamily="34" charset="0"/>
              </a:endParaRPr>
            </a:p>
          </p:txBody>
        </p:sp>
        <p:sp>
          <p:nvSpPr>
            <p:cNvPr id="46" name="Rectangle 27"/>
            <p:cNvSpPr>
              <a:spLocks noChangeArrowheads="1"/>
            </p:cNvSpPr>
            <p:nvPr/>
          </p:nvSpPr>
          <p:spPr bwMode="auto">
            <a:xfrm>
              <a:off x="856" y="1813"/>
              <a:ext cx="1080" cy="881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Name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Contact Details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PID: School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Type</a:t>
              </a:r>
            </a:p>
            <a:p>
              <a:pPr algn="l"/>
              <a:endParaRPr lang="en-US" sz="1000" dirty="0" smtClean="0">
                <a:latin typeface="Tahoma" pitchFamily="34" charset="0"/>
              </a:endParaRPr>
            </a:p>
            <a:p>
              <a:r>
                <a:rPr lang="en-US" sz="1000" dirty="0" smtClean="0">
                  <a:latin typeface="Tahoma" pitchFamily="34" charset="0"/>
                </a:rPr>
                <a:t>Grade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Tertiary Education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Employment</a:t>
              </a:r>
            </a:p>
          </p:txBody>
        </p:sp>
      </p:grpSp>
      <p:cxnSp>
        <p:nvCxnSpPr>
          <p:cNvPr id="49" name="Elbow Connector 48"/>
          <p:cNvCxnSpPr>
            <a:stCxn id="20" idx="3"/>
            <a:endCxn id="19" idx="3"/>
          </p:cNvCxnSpPr>
          <p:nvPr/>
        </p:nvCxnSpPr>
        <p:spPr>
          <a:xfrm flipV="1">
            <a:off x="8879780" y="4033936"/>
            <a:ext cx="12700" cy="804863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5" idx="1"/>
            <a:endCxn id="46" idx="1"/>
          </p:cNvCxnSpPr>
          <p:nvPr/>
        </p:nvCxnSpPr>
        <p:spPr>
          <a:xfrm rot="10800000" flipV="1">
            <a:off x="2642464" y="1860774"/>
            <a:ext cx="1354462" cy="2021074"/>
          </a:xfrm>
          <a:prstGeom prst="bentConnector3">
            <a:avLst>
              <a:gd name="adj1" fmla="val 11687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25"/>
          <p:cNvGrpSpPr>
            <a:grpSpLocks/>
          </p:cNvGrpSpPr>
          <p:nvPr/>
        </p:nvGrpSpPr>
        <p:grpSpPr bwMode="auto">
          <a:xfrm>
            <a:off x="4017215" y="4957189"/>
            <a:ext cx="2290565" cy="1214438"/>
            <a:chOff x="856" y="1560"/>
            <a:chExt cx="1080" cy="765"/>
          </a:xfrm>
        </p:grpSpPr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856" y="1560"/>
              <a:ext cx="1080" cy="256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1000" b="1" dirty="0" smtClean="0">
                  <a:latin typeface="Tahoma" pitchFamily="34" charset="0"/>
                </a:rPr>
                <a:t>School-</a:t>
              </a:r>
              <a:r>
                <a:rPr lang="en-US" sz="1000" b="1" dirty="0" err="1" smtClean="0">
                  <a:latin typeface="Tahoma" pitchFamily="34" charset="0"/>
                </a:rPr>
                <a:t>Programme</a:t>
              </a:r>
              <a:r>
                <a:rPr lang="en-US" sz="1000" b="1" dirty="0" smtClean="0">
                  <a:latin typeface="Tahoma" pitchFamily="34" charset="0"/>
                </a:rPr>
                <a:t>-Learner</a:t>
              </a:r>
              <a:endParaRPr lang="en-US" sz="1000" dirty="0">
                <a:latin typeface="Tahoma" pitchFamily="34" charset="0"/>
              </a:endParaRPr>
            </a:p>
          </p:txBody>
        </p:sp>
        <p:sp>
          <p:nvSpPr>
            <p:cNvPr id="55" name="Rectangle 27"/>
            <p:cNvSpPr>
              <a:spLocks noChangeArrowheads="1"/>
            </p:cNvSpPr>
            <p:nvPr/>
          </p:nvSpPr>
          <p:spPr bwMode="auto">
            <a:xfrm>
              <a:off x="856" y="1813"/>
              <a:ext cx="1080" cy="512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l"/>
              <a:endParaRPr lang="en-US" sz="1000" dirty="0" smtClean="0">
                <a:latin typeface="Tahoma" pitchFamily="34" charset="0"/>
              </a:endParaRP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PID: School-</a:t>
              </a:r>
              <a:r>
                <a:rPr lang="en-US" sz="1000" dirty="0" err="1" smtClean="0">
                  <a:latin typeface="Tahoma" pitchFamily="34" charset="0"/>
                </a:rPr>
                <a:t>Programme</a:t>
              </a:r>
              <a:endParaRPr lang="en-US" sz="1000" dirty="0" smtClean="0">
                <a:latin typeface="Tahoma" pitchFamily="34" charset="0"/>
              </a:endParaRP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PID: Learner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Attended (Yes/No)</a:t>
              </a:r>
              <a:endParaRPr lang="en-US" sz="1000" dirty="0">
                <a:latin typeface="Tahoma" pitchFamily="34" charset="0"/>
              </a:endParaRPr>
            </a:p>
          </p:txBody>
        </p:sp>
      </p:grpSp>
      <p:cxnSp>
        <p:nvCxnSpPr>
          <p:cNvPr id="58" name="Elbow Connector 57"/>
          <p:cNvCxnSpPr>
            <a:stCxn id="46" idx="2"/>
            <a:endCxn id="54" idx="1"/>
          </p:cNvCxnSpPr>
          <p:nvPr/>
        </p:nvCxnSpPr>
        <p:spPr>
          <a:xfrm rot="16200000" flipH="1">
            <a:off x="3468848" y="4612022"/>
            <a:ext cx="579234" cy="5175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30" idx="1"/>
            <a:endCxn id="54" idx="3"/>
          </p:cNvCxnSpPr>
          <p:nvPr/>
        </p:nvCxnSpPr>
        <p:spPr>
          <a:xfrm rot="10800000" flipH="1" flipV="1">
            <a:off x="4883454" y="3588965"/>
            <a:ext cx="1424326" cy="1571423"/>
          </a:xfrm>
          <a:prstGeom prst="bentConnector5">
            <a:avLst>
              <a:gd name="adj1" fmla="val -16050"/>
              <a:gd name="adj2" fmla="val 56465"/>
              <a:gd name="adj3" fmla="val 11605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25"/>
          <p:cNvGrpSpPr>
            <a:grpSpLocks/>
          </p:cNvGrpSpPr>
          <p:nvPr/>
        </p:nvGrpSpPr>
        <p:grpSpPr bwMode="auto">
          <a:xfrm>
            <a:off x="4017215" y="6177952"/>
            <a:ext cx="2290565" cy="1214438"/>
            <a:chOff x="856" y="1560"/>
            <a:chExt cx="1080" cy="765"/>
          </a:xfrm>
        </p:grpSpPr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856" y="1560"/>
              <a:ext cx="1080" cy="256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1000" b="1" dirty="0" smtClean="0">
                  <a:latin typeface="Tahoma" pitchFamily="34" charset="0"/>
                </a:rPr>
                <a:t>School-</a:t>
              </a:r>
              <a:r>
                <a:rPr lang="en-US" sz="1000" b="1" dirty="0" err="1" smtClean="0">
                  <a:latin typeface="Tahoma" pitchFamily="34" charset="0"/>
                </a:rPr>
                <a:t>Programme</a:t>
              </a:r>
              <a:r>
                <a:rPr lang="en-US" sz="1000" b="1" dirty="0" smtClean="0">
                  <a:latin typeface="Tahoma" pitchFamily="34" charset="0"/>
                </a:rPr>
                <a:t>-Persons</a:t>
              </a:r>
              <a:endParaRPr lang="en-US" sz="1000" dirty="0">
                <a:latin typeface="Tahoma" pitchFamily="34" charset="0"/>
              </a:endParaRP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856" y="1813"/>
              <a:ext cx="1080" cy="512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l"/>
              <a:endParaRPr lang="en-US" sz="1000" dirty="0" smtClean="0">
                <a:latin typeface="Tahoma" pitchFamily="34" charset="0"/>
              </a:endParaRP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PID: School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PID: </a:t>
              </a:r>
              <a:r>
                <a:rPr lang="en-US" sz="1000" dirty="0" err="1" smtClean="0">
                  <a:latin typeface="Tahoma" pitchFamily="34" charset="0"/>
                </a:rPr>
                <a:t>Programme</a:t>
              </a:r>
              <a:endParaRPr lang="en-US" sz="1000" dirty="0" smtClean="0">
                <a:latin typeface="Tahoma" pitchFamily="34" charset="0"/>
              </a:endParaRP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PID: Site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Grade</a:t>
              </a:r>
              <a:endParaRPr lang="en-US" sz="1000" dirty="0">
                <a:latin typeface="Tahoma" pitchFamily="34" charset="0"/>
              </a:endParaRPr>
            </a:p>
          </p:txBody>
        </p:sp>
      </p:grpSp>
      <p:grpSp>
        <p:nvGrpSpPr>
          <p:cNvPr id="68" name="Group 25"/>
          <p:cNvGrpSpPr>
            <a:grpSpLocks/>
          </p:cNvGrpSpPr>
          <p:nvPr/>
        </p:nvGrpSpPr>
        <p:grpSpPr bwMode="auto">
          <a:xfrm>
            <a:off x="468533" y="5445224"/>
            <a:ext cx="1714502" cy="1214438"/>
            <a:chOff x="856" y="1560"/>
            <a:chExt cx="1080" cy="765"/>
          </a:xfrm>
        </p:grpSpPr>
        <p:sp>
          <p:nvSpPr>
            <p:cNvPr id="69" name="Rectangle 26"/>
            <p:cNvSpPr>
              <a:spLocks noChangeArrowheads="1"/>
            </p:cNvSpPr>
            <p:nvPr/>
          </p:nvSpPr>
          <p:spPr bwMode="auto">
            <a:xfrm>
              <a:off x="856" y="1560"/>
              <a:ext cx="1080" cy="256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1000" b="1" dirty="0" smtClean="0">
                  <a:latin typeface="Tahoma" pitchFamily="34" charset="0"/>
                </a:rPr>
                <a:t>URLs</a:t>
              </a:r>
              <a:endParaRPr lang="en-US" sz="1000" dirty="0">
                <a:latin typeface="Tahoma" pitchFamily="34" charset="0"/>
              </a:endParaRPr>
            </a:p>
          </p:txBody>
        </p:sp>
        <p:sp>
          <p:nvSpPr>
            <p:cNvPr id="70" name="Rectangle 27"/>
            <p:cNvSpPr>
              <a:spLocks noChangeArrowheads="1"/>
            </p:cNvSpPr>
            <p:nvPr/>
          </p:nvSpPr>
          <p:spPr bwMode="auto">
            <a:xfrm>
              <a:off x="856" y="1813"/>
              <a:ext cx="1080" cy="512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Title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Type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URL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Other Meta-Data</a:t>
              </a:r>
            </a:p>
          </p:txBody>
        </p:sp>
      </p:grpSp>
      <p:grpSp>
        <p:nvGrpSpPr>
          <p:cNvPr id="71" name="Group 25"/>
          <p:cNvGrpSpPr>
            <a:grpSpLocks/>
          </p:cNvGrpSpPr>
          <p:nvPr/>
        </p:nvGrpSpPr>
        <p:grpSpPr bwMode="auto">
          <a:xfrm>
            <a:off x="481235" y="4144389"/>
            <a:ext cx="1714502" cy="1214438"/>
            <a:chOff x="856" y="1560"/>
            <a:chExt cx="1080" cy="765"/>
          </a:xfrm>
        </p:grpSpPr>
        <p:sp>
          <p:nvSpPr>
            <p:cNvPr id="72" name="Rectangle 26"/>
            <p:cNvSpPr>
              <a:spLocks noChangeArrowheads="1"/>
            </p:cNvSpPr>
            <p:nvPr/>
          </p:nvSpPr>
          <p:spPr bwMode="auto">
            <a:xfrm>
              <a:off x="856" y="1560"/>
              <a:ext cx="1080" cy="256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1000" b="1" dirty="0" smtClean="0">
                  <a:latin typeface="Tahoma" pitchFamily="34" charset="0"/>
                </a:rPr>
                <a:t>URLs-Persons</a:t>
              </a:r>
              <a:endParaRPr lang="en-US" sz="1000" dirty="0">
                <a:latin typeface="Tahoma" pitchFamily="34" charset="0"/>
              </a:endParaRPr>
            </a:p>
          </p:txBody>
        </p:sp>
        <p:sp>
          <p:nvSpPr>
            <p:cNvPr id="73" name="Rectangle 27"/>
            <p:cNvSpPr>
              <a:spLocks noChangeArrowheads="1"/>
            </p:cNvSpPr>
            <p:nvPr/>
          </p:nvSpPr>
          <p:spPr bwMode="auto">
            <a:xfrm>
              <a:off x="856" y="1813"/>
              <a:ext cx="1080" cy="512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PID: Person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PID: URL</a:t>
              </a:r>
            </a:p>
          </p:txBody>
        </p:sp>
      </p:grpSp>
      <p:cxnSp>
        <p:nvCxnSpPr>
          <p:cNvPr id="75" name="Elbow Connector 74"/>
          <p:cNvCxnSpPr>
            <a:stCxn id="9" idx="1"/>
            <a:endCxn id="73" idx="1"/>
          </p:cNvCxnSpPr>
          <p:nvPr/>
        </p:nvCxnSpPr>
        <p:spPr>
          <a:xfrm rot="10800000" flipH="1" flipV="1">
            <a:off x="468533" y="3588965"/>
            <a:ext cx="12701" cy="1363461"/>
          </a:xfrm>
          <a:prstGeom prst="bentConnector3">
            <a:avLst>
              <a:gd name="adj1" fmla="val -179985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70" idx="3"/>
            <a:endCxn id="73" idx="3"/>
          </p:cNvCxnSpPr>
          <p:nvPr/>
        </p:nvCxnSpPr>
        <p:spPr>
          <a:xfrm flipV="1">
            <a:off x="2183035" y="4952427"/>
            <a:ext cx="12702" cy="1300835"/>
          </a:xfrm>
          <a:prstGeom prst="bentConnector3">
            <a:avLst>
              <a:gd name="adj1" fmla="val 189971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0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699"/>
            <a:ext cx="9144000" cy="620688"/>
          </a:xfrm>
        </p:spPr>
        <p:txBody>
          <a:bodyPr>
            <a:normAutofit/>
          </a:bodyPr>
          <a:lstStyle/>
          <a:p>
            <a:r>
              <a:rPr lang="en-ZA" dirty="0" smtClean="0"/>
              <a:t>Education Outreach Support Systems </a:t>
            </a:r>
            <a:r>
              <a:rPr lang="en-ZA" dirty="0" smtClean="0"/>
              <a:t>(2)</a:t>
            </a:r>
            <a:endParaRPr lang="en-ZA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321972" y="851917"/>
            <a:ext cx="1714502" cy="1214438"/>
            <a:chOff x="856" y="1560"/>
            <a:chExt cx="1080" cy="765"/>
          </a:xfrm>
        </p:grpSpPr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856" y="1560"/>
              <a:ext cx="1080" cy="256"/>
            </a:xfrm>
            <a:prstGeom prst="rect">
              <a:avLst/>
            </a:prstGeom>
            <a:ln>
              <a:prstDash val="dash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1000" b="1" dirty="0" smtClean="0">
                  <a:latin typeface="Tahoma" pitchFamily="34" charset="0"/>
                </a:rPr>
                <a:t>Node/Head Office/Other</a:t>
              </a:r>
              <a:endParaRPr lang="en-US" sz="1000" dirty="0">
                <a:latin typeface="Tahoma" pitchFamily="34" charset="0"/>
              </a:endParaRPr>
            </a:p>
          </p:txBody>
        </p:sp>
        <p:sp>
          <p:nvSpPr>
            <p:cNvPr id="6" name="Rectangle 27"/>
            <p:cNvSpPr>
              <a:spLocks noChangeArrowheads="1"/>
            </p:cNvSpPr>
            <p:nvPr/>
          </p:nvSpPr>
          <p:spPr bwMode="auto">
            <a:xfrm>
              <a:off x="856" y="1813"/>
              <a:ext cx="1080" cy="512"/>
            </a:xfrm>
            <a:prstGeom prst="rect">
              <a:avLst/>
            </a:prstGeom>
            <a:ln>
              <a:prstDash val="dash"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Map Location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Type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Name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Contact Particulars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….</a:t>
              </a:r>
              <a:endParaRPr lang="en-US" sz="1000" dirty="0">
                <a:latin typeface="Tahoma" pitchFamily="34" charset="0"/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321972" y="2580109"/>
            <a:ext cx="1714502" cy="1214438"/>
            <a:chOff x="856" y="1560"/>
            <a:chExt cx="1080" cy="765"/>
          </a:xfrm>
        </p:grpSpPr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856" y="1560"/>
              <a:ext cx="1080" cy="256"/>
            </a:xfrm>
            <a:prstGeom prst="rect">
              <a:avLst/>
            </a:prstGeom>
            <a:ln>
              <a:prstDash val="dash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1000" b="1" dirty="0" smtClean="0">
                  <a:latin typeface="Tahoma" pitchFamily="34" charset="0"/>
                </a:rPr>
                <a:t>Persons</a:t>
              </a:r>
              <a:endParaRPr lang="en-US" sz="1000" dirty="0">
                <a:latin typeface="Tahoma" pitchFamily="34" charset="0"/>
              </a:endParaRPr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856" y="1813"/>
              <a:ext cx="1080" cy="512"/>
            </a:xfrm>
            <a:prstGeom prst="rect">
              <a:avLst/>
            </a:prstGeom>
            <a:ln>
              <a:prstDash val="dash"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Name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Role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PID: Node/ </a:t>
              </a:r>
              <a:r>
                <a:rPr lang="en-US" sz="1000" dirty="0" err="1" smtClean="0">
                  <a:latin typeface="Tahoma" pitchFamily="34" charset="0"/>
                </a:rPr>
                <a:t>Organisation</a:t>
              </a:r>
              <a:endParaRPr lang="en-US" sz="1000" dirty="0">
                <a:latin typeface="Tahoma" pitchFamily="34" charset="0"/>
              </a:endParaRPr>
            </a:p>
          </p:txBody>
        </p:sp>
      </p:grpSp>
      <p:cxnSp>
        <p:nvCxnSpPr>
          <p:cNvPr id="11" name="Elbow Connector 10"/>
          <p:cNvCxnSpPr>
            <a:stCxn id="6" idx="1"/>
            <a:endCxn id="9" idx="1"/>
          </p:cNvCxnSpPr>
          <p:nvPr/>
        </p:nvCxnSpPr>
        <p:spPr>
          <a:xfrm rot="10800000" flipV="1">
            <a:off x="1321972" y="1659955"/>
            <a:ext cx="12700" cy="1728192"/>
          </a:xfrm>
          <a:prstGeom prst="bentConnector3">
            <a:avLst>
              <a:gd name="adj1" fmla="val 180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25"/>
          <p:cNvGrpSpPr>
            <a:grpSpLocks/>
          </p:cNvGrpSpPr>
          <p:nvPr/>
        </p:nvGrpSpPr>
        <p:grpSpPr bwMode="auto">
          <a:xfrm>
            <a:off x="1321971" y="5244405"/>
            <a:ext cx="1714502" cy="1214438"/>
            <a:chOff x="856" y="1560"/>
            <a:chExt cx="1080" cy="765"/>
          </a:xfrm>
        </p:grpSpPr>
        <p:sp>
          <p:nvSpPr>
            <p:cNvPr id="69" name="Rectangle 26"/>
            <p:cNvSpPr>
              <a:spLocks noChangeArrowheads="1"/>
            </p:cNvSpPr>
            <p:nvPr/>
          </p:nvSpPr>
          <p:spPr bwMode="auto">
            <a:xfrm>
              <a:off x="856" y="1560"/>
              <a:ext cx="1080" cy="256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1000" b="1" dirty="0" smtClean="0">
                  <a:latin typeface="Tahoma" pitchFamily="34" charset="0"/>
                </a:rPr>
                <a:t>Courses</a:t>
              </a:r>
              <a:endParaRPr lang="en-US" sz="1000" dirty="0">
                <a:latin typeface="Tahoma" pitchFamily="34" charset="0"/>
              </a:endParaRPr>
            </a:p>
          </p:txBody>
        </p:sp>
        <p:sp>
          <p:nvSpPr>
            <p:cNvPr id="70" name="Rectangle 27"/>
            <p:cNvSpPr>
              <a:spLocks noChangeArrowheads="1"/>
            </p:cNvSpPr>
            <p:nvPr/>
          </p:nvSpPr>
          <p:spPr bwMode="auto">
            <a:xfrm>
              <a:off x="856" y="1813"/>
              <a:ext cx="1080" cy="512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Title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Type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URL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Other Meta-Data</a:t>
              </a:r>
            </a:p>
          </p:txBody>
        </p:sp>
      </p:grpSp>
      <p:grpSp>
        <p:nvGrpSpPr>
          <p:cNvPr id="71" name="Group 25"/>
          <p:cNvGrpSpPr>
            <a:grpSpLocks/>
          </p:cNvGrpSpPr>
          <p:nvPr/>
        </p:nvGrpSpPr>
        <p:grpSpPr bwMode="auto">
          <a:xfrm>
            <a:off x="1334673" y="3943570"/>
            <a:ext cx="1714502" cy="1214438"/>
            <a:chOff x="856" y="1560"/>
            <a:chExt cx="1080" cy="765"/>
          </a:xfrm>
        </p:grpSpPr>
        <p:sp>
          <p:nvSpPr>
            <p:cNvPr id="72" name="Rectangle 26"/>
            <p:cNvSpPr>
              <a:spLocks noChangeArrowheads="1"/>
            </p:cNvSpPr>
            <p:nvPr/>
          </p:nvSpPr>
          <p:spPr bwMode="auto">
            <a:xfrm>
              <a:off x="856" y="1560"/>
              <a:ext cx="1080" cy="256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1000" b="1" dirty="0" smtClean="0">
                  <a:latin typeface="Tahoma" pitchFamily="34" charset="0"/>
                </a:rPr>
                <a:t>Courses-Persons</a:t>
              </a:r>
              <a:endParaRPr lang="en-US" sz="1000" dirty="0">
                <a:latin typeface="Tahoma" pitchFamily="34" charset="0"/>
              </a:endParaRPr>
            </a:p>
          </p:txBody>
        </p:sp>
        <p:sp>
          <p:nvSpPr>
            <p:cNvPr id="73" name="Rectangle 27"/>
            <p:cNvSpPr>
              <a:spLocks noChangeArrowheads="1"/>
            </p:cNvSpPr>
            <p:nvPr/>
          </p:nvSpPr>
          <p:spPr bwMode="auto">
            <a:xfrm>
              <a:off x="856" y="1813"/>
              <a:ext cx="1080" cy="512"/>
            </a:xfrm>
            <a:prstGeom prst="rect">
              <a:avLst/>
            </a:prstGeom>
            <a:ln>
              <a:prstDash val="solid"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l"/>
              <a:r>
                <a:rPr lang="en-US" sz="1000" dirty="0" smtClean="0">
                  <a:latin typeface="Tahoma" pitchFamily="34" charset="0"/>
                </a:rPr>
                <a:t>PID: Person</a:t>
              </a:r>
            </a:p>
            <a:p>
              <a:pPr algn="l"/>
              <a:r>
                <a:rPr lang="en-US" sz="1000" dirty="0" smtClean="0">
                  <a:latin typeface="Tahoma" pitchFamily="34" charset="0"/>
                </a:rPr>
                <a:t>PID: URL</a:t>
              </a:r>
            </a:p>
          </p:txBody>
        </p:sp>
      </p:grpSp>
      <p:cxnSp>
        <p:nvCxnSpPr>
          <p:cNvPr id="75" name="Elbow Connector 74"/>
          <p:cNvCxnSpPr>
            <a:stCxn id="9" idx="1"/>
            <a:endCxn id="73" idx="1"/>
          </p:cNvCxnSpPr>
          <p:nvPr/>
        </p:nvCxnSpPr>
        <p:spPr>
          <a:xfrm rot="10800000" flipH="1" flipV="1">
            <a:off x="1321971" y="3388146"/>
            <a:ext cx="12701" cy="1363461"/>
          </a:xfrm>
          <a:prstGeom prst="bentConnector3">
            <a:avLst>
              <a:gd name="adj1" fmla="val -179985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70" idx="3"/>
            <a:endCxn id="73" idx="3"/>
          </p:cNvCxnSpPr>
          <p:nvPr/>
        </p:nvCxnSpPr>
        <p:spPr>
          <a:xfrm flipV="1">
            <a:off x="3036473" y="4751608"/>
            <a:ext cx="12702" cy="1300835"/>
          </a:xfrm>
          <a:prstGeom prst="bentConnector3">
            <a:avLst>
              <a:gd name="adj1" fmla="val 189971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8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VLDB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ZA" dirty="0" smtClean="0"/>
              <a:t>Shared Set Space</a:t>
            </a:r>
          </a:p>
          <a:p>
            <a:pPr lvl="1"/>
            <a:r>
              <a:rPr lang="en-ZA" dirty="0" smtClean="0"/>
              <a:t>n D</a:t>
            </a:r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imensions (Geometric or Geographic)</a:t>
            </a:r>
          </a:p>
          <a:p>
            <a:pPr lvl="1"/>
            <a:r>
              <a:rPr lang="en-ZA" dirty="0" smtClean="0"/>
              <a:t>T</a:t>
            </a:r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ime</a:t>
            </a:r>
          </a:p>
          <a:p>
            <a:pPr lvl="1"/>
            <a:r>
              <a:rPr lang="en-ZA" dirty="0" smtClean="0"/>
              <a:t>M</a:t>
            </a:r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easure(s) of Phenomena</a:t>
            </a:r>
          </a:p>
          <a:p>
            <a:pPr lvl="1"/>
            <a:r>
              <a:rPr lang="en-ZA" dirty="0" smtClean="0"/>
              <a:t>S</a:t>
            </a:r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emantics and Topics, bound by Ontology</a:t>
            </a:r>
          </a:p>
          <a:p>
            <a:r>
              <a:rPr lang="en-ZA" dirty="0" smtClean="0"/>
              <a:t>Typical domain data have </a:t>
            </a:r>
          </a:p>
          <a:p>
            <a:pPr lvl="1"/>
            <a:r>
              <a:rPr lang="en-ZA" dirty="0" smtClean="0"/>
              <a:t>bounding coverages</a:t>
            </a:r>
          </a:p>
          <a:p>
            <a:pPr lvl="1"/>
            <a:r>
              <a:rPr lang="en-ZA" dirty="0" smtClean="0"/>
              <a:t>current coverages</a:t>
            </a:r>
          </a:p>
          <a:p>
            <a:pPr lvl="1"/>
            <a:r>
              <a:rPr lang="en-ZA" dirty="0" smtClean="0"/>
              <a:t>expressed as nodes in n-tuple space</a:t>
            </a:r>
          </a:p>
        </p:txBody>
      </p:sp>
    </p:spTree>
    <p:extLst>
      <p:ext uri="{BB962C8B-B14F-4D97-AF65-F5344CB8AC3E}">
        <p14:creationId xmlns:p14="http://schemas.microsoft.com/office/powerpoint/2010/main" val="28893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Node Websites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Design Principles: </a:t>
            </a:r>
          </a:p>
          <a:p>
            <a:pPr lvl="1"/>
            <a:r>
              <a:rPr lang="en-ZA" dirty="0" smtClean="0"/>
              <a:t>Mainstream frameworks</a:t>
            </a:r>
          </a:p>
          <a:p>
            <a:pPr lvl="1"/>
            <a:r>
              <a:rPr lang="en-ZA" dirty="0" smtClean="0"/>
              <a:t>Service-oriented</a:t>
            </a:r>
          </a:p>
          <a:p>
            <a:pPr lvl="1"/>
            <a:r>
              <a:rPr lang="en-ZA" dirty="0" smtClean="0"/>
              <a:t>Single source of truth</a:t>
            </a:r>
          </a:p>
          <a:p>
            <a:pPr lvl="1"/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Prototype(s) developed </a:t>
            </a:r>
          </a:p>
          <a:p>
            <a:r>
              <a:rPr lang="en-ZA" dirty="0" smtClean="0"/>
              <a:t>More important: service-oriented architecture established and documented</a:t>
            </a:r>
          </a:p>
          <a:p>
            <a:endParaRPr lang="en-ZA" dirty="0"/>
          </a:p>
          <a:p>
            <a:r>
              <a:rPr lang="en-ZA" dirty="0" smtClean="0"/>
              <a:t>Awaiting feedback and inputs</a:t>
            </a:r>
          </a:p>
          <a:p>
            <a:r>
              <a:rPr lang="en-ZA" dirty="0" smtClean="0"/>
              <a:t>RDF databases for unstructured resources</a:t>
            </a:r>
          </a:p>
        </p:txBody>
      </p:sp>
    </p:spTree>
    <p:extLst>
      <p:ext uri="{BB962C8B-B14F-4D97-AF65-F5344CB8AC3E}">
        <p14:creationId xmlns:p14="http://schemas.microsoft.com/office/powerpoint/2010/main" val="29663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Other Data Projects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Historical Catch Database</a:t>
            </a:r>
            <a:endParaRPr lang="en-ZA" dirty="0"/>
          </a:p>
          <a:p>
            <a:endParaRPr lang="en-ZA" dirty="0" smtClean="0"/>
          </a:p>
          <a:p>
            <a:r>
              <a:rPr lang="en-ZA" dirty="0" err="1" smtClean="0"/>
              <a:t>Algoa</a:t>
            </a:r>
            <a:r>
              <a:rPr lang="en-ZA" dirty="0" smtClean="0"/>
              <a:t> Bay Sentinel Site</a:t>
            </a:r>
          </a:p>
          <a:p>
            <a:endParaRPr lang="en-ZA" dirty="0"/>
          </a:p>
          <a:p>
            <a:r>
              <a:rPr lang="en-ZA" dirty="0" smtClean="0"/>
              <a:t>…</a:t>
            </a:r>
          </a:p>
          <a:p>
            <a:endParaRPr lang="en-ZA" dirty="0"/>
          </a:p>
          <a:p>
            <a:r>
              <a:rPr lang="en-ZA" dirty="0" smtClean="0"/>
              <a:t>Underlines need for guidelines, both for meta-data and for data.</a:t>
            </a:r>
          </a:p>
          <a:p>
            <a:r>
              <a:rPr lang="en-ZA" dirty="0" smtClean="0"/>
              <a:t>Guideline document available, awaiting feedback.</a:t>
            </a:r>
          </a:p>
        </p:txBody>
      </p:sp>
    </p:spTree>
    <p:extLst>
      <p:ext uri="{BB962C8B-B14F-4D97-AF65-F5344CB8AC3E}">
        <p14:creationId xmlns:p14="http://schemas.microsoft.com/office/powerpoint/2010/main" val="32834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Non-SAEON </a:t>
            </a:r>
            <a:r>
              <a:rPr lang="en-ZA" dirty="0" smtClean="0"/>
              <a:t>Projects and Initiatives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SAEOS and GEOSS</a:t>
            </a:r>
            <a:endParaRPr lang="en-ZA" dirty="0"/>
          </a:p>
          <a:p>
            <a:r>
              <a:rPr lang="en-US" dirty="0"/>
              <a:t>Risk Atlas</a:t>
            </a:r>
            <a:endParaRPr lang="en-ZA" dirty="0"/>
          </a:p>
          <a:p>
            <a:r>
              <a:rPr lang="en-US" dirty="0"/>
              <a:t>BioEnergy </a:t>
            </a:r>
            <a:r>
              <a:rPr lang="en-US" dirty="0" smtClean="0"/>
              <a:t>Atlas</a:t>
            </a:r>
          </a:p>
          <a:p>
            <a:r>
              <a:rPr lang="en-US" dirty="0" err="1"/>
              <a:t>GeoHazards</a:t>
            </a:r>
            <a:r>
              <a:rPr lang="en-US" dirty="0"/>
              <a:t> Portal with </a:t>
            </a:r>
            <a:r>
              <a:rPr lang="en-US" dirty="0" err="1" smtClean="0"/>
              <a:t>CfG</a:t>
            </a:r>
            <a:endParaRPr lang="en-US" dirty="0" smtClean="0"/>
          </a:p>
          <a:p>
            <a:pPr lvl="1"/>
            <a:r>
              <a:rPr lang="en-US" dirty="0" smtClean="0"/>
              <a:t>GeoPortal </a:t>
            </a:r>
            <a:r>
              <a:rPr lang="en-US" dirty="0"/>
              <a:t>Cookbook</a:t>
            </a:r>
          </a:p>
          <a:p>
            <a:r>
              <a:rPr lang="en-US" dirty="0" smtClean="0"/>
              <a:t>Open </a:t>
            </a:r>
            <a:r>
              <a:rPr lang="en-US" dirty="0" smtClean="0"/>
              <a:t>Proposals (MOST, FP-7)</a:t>
            </a:r>
            <a:endParaRPr lang="en-US" dirty="0"/>
          </a:p>
          <a:p>
            <a:r>
              <a:rPr lang="en-US" dirty="0" err="1"/>
              <a:t>NeDICC</a:t>
            </a:r>
            <a:r>
              <a:rPr lang="en-US" dirty="0"/>
              <a:t> and Data </a:t>
            </a:r>
            <a:r>
              <a:rPr lang="en-US" dirty="0" smtClean="0"/>
              <a:t>Preservation</a:t>
            </a:r>
          </a:p>
          <a:p>
            <a:pPr lvl="1"/>
            <a:r>
              <a:rPr lang="en-US" dirty="0" smtClean="0"/>
              <a:t>Maturity Model for Digital Repositories</a:t>
            </a:r>
            <a:endParaRPr lang="en-US" dirty="0" smtClean="0"/>
          </a:p>
          <a:p>
            <a:r>
              <a:rPr lang="en-US" dirty="0" smtClean="0"/>
              <a:t>WDS-ICSU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332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 fontScale="62500" lnSpcReduction="20000"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ZA" dirty="0" smtClean="0"/>
              <a:t>Development</a:t>
            </a:r>
          </a:p>
          <a:p>
            <a:pPr marL="674370" lvl="1">
              <a:defRPr/>
            </a:pPr>
            <a:r>
              <a:rPr lang="en-ZA" sz="2600" dirty="0" smtClean="0"/>
              <a:t>SAEON </a:t>
            </a:r>
            <a:r>
              <a:rPr lang="en-ZA" sz="2600" dirty="0"/>
              <a:t>DP </a:t>
            </a:r>
            <a:r>
              <a:rPr lang="en-ZA" sz="2600" dirty="0" err="1"/>
              <a:t>Lite</a:t>
            </a:r>
            <a:endParaRPr lang="en-ZA" sz="2600" dirty="0" smtClean="0"/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smtClean="0"/>
              <a:t>Range of smaller refinements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smtClean="0"/>
              <a:t>Process chaining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smtClean="0"/>
              <a:t>Mediation and collation of structured data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endParaRPr lang="en-ZA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ZA" dirty="0" smtClean="0"/>
              <a:t>Collaboration Projects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/>
              <a:t>GEOSS </a:t>
            </a:r>
            <a:r>
              <a:rPr lang="en-ZA" dirty="0" smtClean="0"/>
              <a:t>Integration: Actively looking for pilot projects and collaborators</a:t>
            </a:r>
          </a:p>
          <a:p>
            <a:pPr marL="948690" lvl="2" indent="-182880">
              <a:defRPr/>
            </a:pPr>
            <a:r>
              <a:rPr lang="en-ZA" dirty="0" err="1" smtClean="0"/>
              <a:t>NetCDF</a:t>
            </a:r>
            <a:r>
              <a:rPr lang="en-ZA" dirty="0" smtClean="0"/>
              <a:t> collaboration confirmed</a:t>
            </a:r>
          </a:p>
          <a:p>
            <a:pPr marL="948690" lvl="2" indent="-182880">
              <a:defRPr/>
            </a:pPr>
            <a:r>
              <a:rPr lang="en-ZA" dirty="0" smtClean="0"/>
              <a:t>BioEnergy Atlas for Africa under </a:t>
            </a:r>
            <a:r>
              <a:rPr lang="en-ZA" dirty="0" smtClean="0"/>
              <a:t>way - </a:t>
            </a:r>
            <a:r>
              <a:rPr lang="en-ZA" dirty="0" err="1" smtClean="0"/>
              <a:t>EnerGEO</a:t>
            </a:r>
            <a:endParaRPr lang="en-ZA" dirty="0" smtClean="0"/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smtClean="0"/>
              <a:t>Human-Environment Interactions: Process Chaining/ Distributed </a:t>
            </a:r>
            <a:r>
              <a:rPr lang="en-ZA" dirty="0" smtClean="0"/>
              <a:t>Sources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smtClean="0"/>
              <a:t>MOST (Ministry of Science, China)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smtClean="0"/>
              <a:t>FP7 – African Forest Systems and Drought/ Risk Atlas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endParaRPr lang="en-ZA" dirty="0" smtClean="0"/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endParaRPr lang="en-ZA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ZA" dirty="0" smtClean="0"/>
              <a:t>Migration to Sustainable </a:t>
            </a:r>
            <a:r>
              <a:rPr lang="en-ZA" dirty="0" smtClean="0"/>
              <a:t>Infrastructure/ Resources</a:t>
            </a:r>
          </a:p>
          <a:p>
            <a:pPr marL="674370" lvl="1">
              <a:defRPr/>
            </a:pPr>
            <a:r>
              <a:rPr lang="en-ZA" dirty="0" smtClean="0"/>
              <a:t>Funding for  </a:t>
            </a:r>
            <a:endParaRPr lang="en-ZA" dirty="0" smtClean="0"/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smtClean="0"/>
              <a:t>Move towards file/ object relational databases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smtClean="0"/>
              <a:t>Hosting at CHPC – relatively large computing facility, fast connections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smtClean="0"/>
              <a:t>VLDB </a:t>
            </a:r>
            <a:r>
              <a:rPr lang="en-ZA" dirty="0" smtClean="0"/>
              <a:t>project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ZA" dirty="0" smtClean="0"/>
              <a:t>Service Providers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>Next Steps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924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Big Questions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77500" lnSpcReduction="20000"/>
          </a:bodyPr>
          <a:lstStyle/>
          <a:p>
            <a:r>
              <a:rPr lang="en-ZA" sz="2800" dirty="0" smtClean="0"/>
              <a:t>Communities of Practice and Ontology Development</a:t>
            </a:r>
          </a:p>
          <a:p>
            <a:r>
              <a:rPr lang="en-ZA" sz="2800" dirty="0" smtClean="0"/>
              <a:t>Streamlining Data and Meta-Data Flows</a:t>
            </a:r>
          </a:p>
          <a:p>
            <a:endParaRPr lang="en-ZA" sz="2800" dirty="0"/>
          </a:p>
          <a:p>
            <a:r>
              <a:rPr lang="en-ZA" sz="2800" dirty="0" smtClean="0"/>
              <a:t>Additional Training and Capacity Building</a:t>
            </a:r>
          </a:p>
          <a:p>
            <a:endParaRPr lang="en-ZA" sz="2800" dirty="0"/>
          </a:p>
          <a:p>
            <a:r>
              <a:rPr lang="en-ZA" sz="2800" dirty="0" smtClean="0"/>
              <a:t>Define Procedures and Ways of Working</a:t>
            </a:r>
          </a:p>
          <a:p>
            <a:pPr lvl="1"/>
            <a:r>
              <a:rPr lang="en-ZA" sz="2400" dirty="0"/>
              <a:t>Data and Meta-Data </a:t>
            </a:r>
            <a:r>
              <a:rPr lang="en-ZA" sz="2400" dirty="0" smtClean="0"/>
              <a:t>Guidelines</a:t>
            </a:r>
          </a:p>
          <a:p>
            <a:pPr lvl="1"/>
            <a:r>
              <a:rPr lang="en-ZA" sz="2400" dirty="0" smtClean="0"/>
              <a:t>SAEON Data Projects</a:t>
            </a:r>
          </a:p>
          <a:p>
            <a:pPr lvl="1"/>
            <a:r>
              <a:rPr lang="en-ZA" sz="2400" dirty="0" smtClean="0"/>
              <a:t>SAEON Data Dissemination</a:t>
            </a:r>
          </a:p>
          <a:p>
            <a:pPr lvl="1"/>
            <a:r>
              <a:rPr lang="en-ZA" sz="2400" dirty="0" smtClean="0"/>
              <a:t>Data Requests and Requirements</a:t>
            </a:r>
            <a:endParaRPr lang="en-ZA" sz="2400" dirty="0"/>
          </a:p>
          <a:p>
            <a:pPr marL="0" indent="0">
              <a:buNone/>
            </a:pPr>
            <a:endParaRPr lang="en-ZA" sz="2800" dirty="0"/>
          </a:p>
          <a:p>
            <a:r>
              <a:rPr lang="en-ZA" sz="2800" dirty="0" smtClean="0"/>
              <a:t>Data Value Addition</a:t>
            </a:r>
          </a:p>
          <a:p>
            <a:pPr lvl="1"/>
            <a:r>
              <a:rPr lang="en-ZA" sz="2400" dirty="0" smtClean="0"/>
              <a:t>Syntactic</a:t>
            </a:r>
          </a:p>
          <a:p>
            <a:pPr lvl="1"/>
            <a:r>
              <a:rPr lang="en-ZA" sz="2400" dirty="0" smtClean="0"/>
              <a:t>Schematic</a:t>
            </a:r>
          </a:p>
          <a:p>
            <a:pPr lvl="1"/>
            <a:r>
              <a:rPr lang="en-ZA" sz="2400" dirty="0" smtClean="0"/>
              <a:t>Value Judgment</a:t>
            </a:r>
          </a:p>
          <a:p>
            <a:endParaRPr lang="en-ZA" sz="2800" dirty="0"/>
          </a:p>
          <a:p>
            <a:r>
              <a:rPr lang="en-ZA" sz="2800" dirty="0" smtClean="0"/>
              <a:t>Confirmation of Roles and Responsibilities</a:t>
            </a:r>
          </a:p>
          <a:p>
            <a:endParaRPr lang="en-ZA" sz="2800" dirty="0"/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9546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732240" y="692696"/>
            <a:ext cx="2215639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ZA" sz="1600" dirty="0" smtClean="0">
                <a:solidFill>
                  <a:schemeClr val="tx1"/>
                </a:solidFill>
              </a:rPr>
              <a:t>International 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504" y="692696"/>
            <a:ext cx="2304256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ZA" sz="1600" dirty="0" smtClean="0"/>
              <a:t>Domain-Specific</a:t>
            </a:r>
            <a:endParaRPr lang="en-ZA" sz="1600" dirty="0"/>
          </a:p>
        </p:txBody>
      </p:sp>
      <p:sp>
        <p:nvSpPr>
          <p:cNvPr id="12" name="Rectangle 11"/>
          <p:cNvSpPr/>
          <p:nvPr/>
        </p:nvSpPr>
        <p:spPr>
          <a:xfrm>
            <a:off x="2480798" y="692696"/>
            <a:ext cx="4179434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ZA" sz="1600" dirty="0" smtClean="0">
                <a:solidFill>
                  <a:schemeClr val="tx1"/>
                </a:solidFill>
              </a:rPr>
              <a:t>Nationally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Scope of Work: Capacity Building</a:t>
            </a:r>
            <a:endParaRPr lang="en-ZA" dirty="0"/>
          </a:p>
        </p:txBody>
      </p:sp>
      <p:sp>
        <p:nvSpPr>
          <p:cNvPr id="16" name="Oval 15"/>
          <p:cNvSpPr/>
          <p:nvPr/>
        </p:nvSpPr>
        <p:spPr>
          <a:xfrm>
            <a:off x="4067944" y="2124472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Maturity Model</a:t>
            </a:r>
            <a:endParaRPr lang="en-ZA" dirty="0"/>
          </a:p>
        </p:txBody>
      </p:sp>
      <p:sp>
        <p:nvSpPr>
          <p:cNvPr id="21" name="Oval 20"/>
          <p:cNvSpPr/>
          <p:nvPr/>
        </p:nvSpPr>
        <p:spPr>
          <a:xfrm>
            <a:off x="6932741" y="1445021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ICSU Africa</a:t>
            </a:r>
            <a:endParaRPr lang="en-ZA" dirty="0"/>
          </a:p>
        </p:txBody>
      </p:sp>
      <p:sp>
        <p:nvSpPr>
          <p:cNvPr id="26" name="Oval 25"/>
          <p:cNvSpPr/>
          <p:nvPr/>
        </p:nvSpPr>
        <p:spPr>
          <a:xfrm>
            <a:off x="2480798" y="2714350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Meta-Data Management</a:t>
            </a:r>
            <a:endParaRPr lang="en-ZA" sz="1600" dirty="0"/>
          </a:p>
        </p:txBody>
      </p:sp>
      <p:sp>
        <p:nvSpPr>
          <p:cNvPr id="27" name="Oval 26"/>
          <p:cNvSpPr/>
          <p:nvPr/>
        </p:nvSpPr>
        <p:spPr>
          <a:xfrm>
            <a:off x="4572000" y="3212976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COP/</a:t>
            </a:r>
          </a:p>
          <a:p>
            <a:pPr algn="ctr"/>
            <a:r>
              <a:rPr lang="en-ZA" dirty="0" smtClean="0"/>
              <a:t>Ontologies</a:t>
            </a:r>
            <a:endParaRPr lang="en-ZA" dirty="0"/>
          </a:p>
        </p:txBody>
      </p:sp>
      <p:sp>
        <p:nvSpPr>
          <p:cNvPr id="28" name="Oval 27"/>
          <p:cNvSpPr/>
          <p:nvPr/>
        </p:nvSpPr>
        <p:spPr>
          <a:xfrm>
            <a:off x="2771800" y="1268760"/>
            <a:ext cx="2016224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GeoPortal Cookbook</a:t>
            </a:r>
            <a:endParaRPr lang="en-ZA" dirty="0"/>
          </a:p>
        </p:txBody>
      </p:sp>
      <p:sp>
        <p:nvSpPr>
          <p:cNvPr id="18" name="Oval 17"/>
          <p:cNvSpPr/>
          <p:nvPr/>
        </p:nvSpPr>
        <p:spPr>
          <a:xfrm>
            <a:off x="2784118" y="3869432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COP/</a:t>
            </a:r>
          </a:p>
          <a:p>
            <a:pPr algn="ctr"/>
            <a:r>
              <a:rPr lang="en-ZA" dirty="0" smtClean="0"/>
              <a:t>Ontologies</a:t>
            </a:r>
            <a:endParaRPr lang="en-ZA" dirty="0"/>
          </a:p>
        </p:txBody>
      </p:sp>
      <p:sp>
        <p:nvSpPr>
          <p:cNvPr id="29" name="Oval 28"/>
          <p:cNvSpPr/>
          <p:nvPr/>
        </p:nvSpPr>
        <p:spPr>
          <a:xfrm>
            <a:off x="4211960" y="4525888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SAEON</a:t>
            </a:r>
          </a:p>
          <a:p>
            <a:pPr algn="ctr"/>
            <a:r>
              <a:rPr lang="en-ZA" dirty="0" smtClean="0"/>
              <a:t>IT Strategy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15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732240" y="692696"/>
            <a:ext cx="2215639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ZA" sz="1600" dirty="0" smtClean="0">
                <a:solidFill>
                  <a:schemeClr val="tx1"/>
                </a:solidFill>
              </a:rPr>
              <a:t>SAEON Infrastructure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96" y="692696"/>
            <a:ext cx="1808264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ZA" sz="1600" dirty="0" smtClean="0"/>
              <a:t>CHPC Peripheral</a:t>
            </a:r>
            <a:endParaRPr lang="en-ZA" sz="1600" dirty="0"/>
          </a:p>
        </p:txBody>
      </p:sp>
      <p:sp>
        <p:nvSpPr>
          <p:cNvPr id="12" name="Rectangle 11"/>
          <p:cNvSpPr/>
          <p:nvPr/>
        </p:nvSpPr>
        <p:spPr>
          <a:xfrm>
            <a:off x="1940921" y="692696"/>
            <a:ext cx="4719311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ZA" sz="1600" dirty="0" smtClean="0">
                <a:solidFill>
                  <a:schemeClr val="tx1"/>
                </a:solidFill>
              </a:rPr>
              <a:t>Shared Infrastructure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Scope of Work: Specific Projects</a:t>
            </a:r>
            <a:endParaRPr lang="en-ZA" dirty="0"/>
          </a:p>
        </p:txBody>
      </p:sp>
      <p:sp>
        <p:nvSpPr>
          <p:cNvPr id="4" name="Oval 3"/>
          <p:cNvSpPr/>
          <p:nvPr/>
        </p:nvSpPr>
        <p:spPr>
          <a:xfrm>
            <a:off x="5148064" y="3317229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SensorWeb</a:t>
            </a:r>
            <a:endParaRPr lang="en-ZA" dirty="0"/>
          </a:p>
        </p:txBody>
      </p:sp>
      <p:sp>
        <p:nvSpPr>
          <p:cNvPr id="5" name="Oval 4"/>
          <p:cNvSpPr/>
          <p:nvPr/>
        </p:nvSpPr>
        <p:spPr>
          <a:xfrm>
            <a:off x="4499992" y="2309117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NetCDF</a:t>
            </a:r>
            <a:endParaRPr lang="en-ZA" dirty="0" smtClean="0"/>
          </a:p>
          <a:p>
            <a:pPr algn="ctr"/>
            <a:r>
              <a:rPr lang="en-ZA" dirty="0" smtClean="0"/>
              <a:t>Extensions</a:t>
            </a:r>
            <a:endParaRPr lang="en-ZA" dirty="0"/>
          </a:p>
        </p:txBody>
      </p:sp>
      <p:sp>
        <p:nvSpPr>
          <p:cNvPr id="7" name="Oval 6"/>
          <p:cNvSpPr/>
          <p:nvPr/>
        </p:nvSpPr>
        <p:spPr>
          <a:xfrm>
            <a:off x="3923928" y="4040681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Chained Processing</a:t>
            </a:r>
            <a:endParaRPr lang="en-ZA" dirty="0"/>
          </a:p>
        </p:txBody>
      </p:sp>
      <p:sp>
        <p:nvSpPr>
          <p:cNvPr id="16" name="Oval 15"/>
          <p:cNvSpPr/>
          <p:nvPr/>
        </p:nvSpPr>
        <p:spPr>
          <a:xfrm>
            <a:off x="4067944" y="1340768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Platform Spatial Extensions</a:t>
            </a:r>
            <a:endParaRPr lang="en-ZA" sz="1600" dirty="0"/>
          </a:p>
        </p:txBody>
      </p:sp>
      <p:sp>
        <p:nvSpPr>
          <p:cNvPr id="17" name="Oval 16"/>
          <p:cNvSpPr/>
          <p:nvPr/>
        </p:nvSpPr>
        <p:spPr>
          <a:xfrm>
            <a:off x="68712" y="2042060"/>
            <a:ext cx="2055015" cy="109890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err="1" smtClean="0"/>
              <a:t>ScienceBook</a:t>
            </a:r>
            <a:endParaRPr lang="en-ZA" b="1" dirty="0"/>
          </a:p>
        </p:txBody>
      </p:sp>
      <p:sp>
        <p:nvSpPr>
          <p:cNvPr id="18" name="Oval 17"/>
          <p:cNvSpPr/>
          <p:nvPr/>
        </p:nvSpPr>
        <p:spPr>
          <a:xfrm>
            <a:off x="84995" y="3589223"/>
            <a:ext cx="2038732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Indexing</a:t>
            </a:r>
            <a:endParaRPr lang="en-ZA" dirty="0"/>
          </a:p>
        </p:txBody>
      </p:sp>
      <p:sp>
        <p:nvSpPr>
          <p:cNvPr id="21" name="Oval 20"/>
          <p:cNvSpPr/>
          <p:nvPr/>
        </p:nvSpPr>
        <p:spPr>
          <a:xfrm>
            <a:off x="6876256" y="2204864"/>
            <a:ext cx="1872208" cy="100811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Observations</a:t>
            </a:r>
            <a:endParaRPr lang="en-ZA" sz="1600" dirty="0"/>
          </a:p>
        </p:txBody>
      </p:sp>
      <p:sp>
        <p:nvSpPr>
          <p:cNvPr id="22" name="Oval 21"/>
          <p:cNvSpPr/>
          <p:nvPr/>
        </p:nvSpPr>
        <p:spPr>
          <a:xfrm>
            <a:off x="6876256" y="3212976"/>
            <a:ext cx="1872208" cy="100811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IOMS</a:t>
            </a:r>
            <a:endParaRPr lang="en-ZA" dirty="0"/>
          </a:p>
        </p:txBody>
      </p:sp>
      <p:sp>
        <p:nvSpPr>
          <p:cNvPr id="23" name="Oval 22"/>
          <p:cNvSpPr/>
          <p:nvPr/>
        </p:nvSpPr>
        <p:spPr>
          <a:xfrm>
            <a:off x="6876256" y="4293096"/>
            <a:ext cx="1872208" cy="100811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Historical Catch DB</a:t>
            </a:r>
            <a:endParaRPr lang="en-ZA" dirty="0"/>
          </a:p>
        </p:txBody>
      </p:sp>
      <p:sp>
        <p:nvSpPr>
          <p:cNvPr id="24" name="Oval 23"/>
          <p:cNvSpPr/>
          <p:nvPr/>
        </p:nvSpPr>
        <p:spPr>
          <a:xfrm>
            <a:off x="6876256" y="5373216"/>
            <a:ext cx="1872208" cy="100811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Algoa</a:t>
            </a:r>
            <a:endParaRPr lang="en-ZA" dirty="0" smtClean="0"/>
          </a:p>
          <a:p>
            <a:pPr algn="ctr"/>
            <a:r>
              <a:rPr lang="en-ZA" dirty="0" smtClean="0"/>
              <a:t>Sentinel</a:t>
            </a:r>
            <a:endParaRPr lang="en-ZA" dirty="0"/>
          </a:p>
        </p:txBody>
      </p:sp>
      <p:sp>
        <p:nvSpPr>
          <p:cNvPr id="25" name="Oval 24"/>
          <p:cNvSpPr/>
          <p:nvPr/>
        </p:nvSpPr>
        <p:spPr>
          <a:xfrm>
            <a:off x="6876256" y="1113535"/>
            <a:ext cx="187220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Education</a:t>
            </a:r>
            <a:endParaRPr lang="en-ZA" dirty="0"/>
          </a:p>
        </p:txBody>
      </p:sp>
      <p:sp>
        <p:nvSpPr>
          <p:cNvPr id="26" name="Oval 25"/>
          <p:cNvSpPr/>
          <p:nvPr/>
        </p:nvSpPr>
        <p:spPr>
          <a:xfrm>
            <a:off x="921555" y="4597335"/>
            <a:ext cx="2038732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Meta-Database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73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SAEON Data Portal Status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r>
              <a:rPr lang="en-ZA" dirty="0" smtClean="0"/>
              <a:t>URS III changes completed with exception of 4 remaining tasks – with service provider</a:t>
            </a:r>
          </a:p>
          <a:p>
            <a:endParaRPr lang="en-ZA" dirty="0"/>
          </a:p>
          <a:p>
            <a:r>
              <a:rPr lang="en-ZA" dirty="0" smtClean="0"/>
              <a:t>Transfer to CSIR completed</a:t>
            </a:r>
          </a:p>
          <a:p>
            <a:endParaRPr lang="en-ZA" dirty="0"/>
          </a:p>
          <a:p>
            <a:r>
              <a:rPr lang="en-ZA" dirty="0" smtClean="0"/>
              <a:t>Development/ Test Site at CHPC in process</a:t>
            </a:r>
          </a:p>
          <a:p>
            <a:pPr lvl="1"/>
            <a:r>
              <a:rPr lang="en-ZA" dirty="0" smtClean="0"/>
              <a:t>Three virtual machines, 2 for fail-over</a:t>
            </a:r>
          </a:p>
          <a:p>
            <a:pPr lvl="1"/>
            <a:r>
              <a:rPr lang="en-ZA" dirty="0" smtClean="0"/>
              <a:t>32 GB RAM</a:t>
            </a:r>
          </a:p>
          <a:p>
            <a:pPr lvl="1"/>
            <a:r>
              <a:rPr lang="en-ZA" dirty="0" smtClean="0"/>
              <a:t>50 TB shared storage</a:t>
            </a:r>
          </a:p>
          <a:p>
            <a:pPr lvl="1"/>
            <a:endParaRPr lang="en-ZA" dirty="0"/>
          </a:p>
          <a:p>
            <a:r>
              <a:rPr lang="en-ZA" dirty="0" smtClean="0"/>
              <a:t>Service Provider Swap in Process</a:t>
            </a:r>
          </a:p>
          <a:p>
            <a:pPr lvl="1"/>
            <a:r>
              <a:rPr lang="en-ZA" dirty="0" smtClean="0"/>
              <a:t>QSENS completing contract 6 months late</a:t>
            </a:r>
          </a:p>
          <a:p>
            <a:pPr lvl="1"/>
            <a:r>
              <a:rPr lang="en-ZA" dirty="0" err="1" smtClean="0"/>
              <a:t>WebTide</a:t>
            </a:r>
            <a:r>
              <a:rPr lang="en-ZA" dirty="0" smtClean="0"/>
              <a:t> to be appointed shortly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736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>Portals and Platform </a:t>
            </a:r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237802" y="692696"/>
            <a:ext cx="8655373" cy="5832648"/>
            <a:chOff x="237802" y="908050"/>
            <a:chExt cx="8655373" cy="5705475"/>
          </a:xfrm>
        </p:grpSpPr>
        <p:sp>
          <p:nvSpPr>
            <p:cNvPr id="2" name="Rectangle 1"/>
            <p:cNvSpPr/>
            <p:nvPr/>
          </p:nvSpPr>
          <p:spPr>
            <a:xfrm>
              <a:off x="2533650" y="1519238"/>
              <a:ext cx="2160588" cy="433705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54650" y="1519238"/>
              <a:ext cx="3427413" cy="435768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400" dirty="0">
                <a:solidFill>
                  <a:schemeClr val="bg1"/>
                </a:solidFill>
              </a:endParaRPr>
            </a:p>
          </p:txBody>
        </p:sp>
        <p:sp>
          <p:nvSpPr>
            <p:cNvPr id="14344" name="TextBox 5"/>
            <p:cNvSpPr txBox="1">
              <a:spLocks noChangeArrowheads="1"/>
            </p:cNvSpPr>
            <p:nvPr/>
          </p:nvSpPr>
          <p:spPr bwMode="auto">
            <a:xfrm>
              <a:off x="7017130" y="908050"/>
              <a:ext cx="742191" cy="5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ZA" sz="1600">
                  <a:latin typeface="Calibri" pitchFamily="34" charset="0"/>
                </a:rPr>
                <a:t>Spatial</a:t>
              </a:r>
            </a:p>
            <a:p>
              <a:pPr algn="ctr" eaLnBrk="1" hangingPunct="1"/>
              <a:r>
                <a:rPr lang="en-ZA" sz="1600">
                  <a:latin typeface="Calibri" pitchFamily="34" charset="0"/>
                </a:rPr>
                <a:t>Data</a:t>
              </a:r>
            </a:p>
          </p:txBody>
        </p:sp>
        <p:sp>
          <p:nvSpPr>
            <p:cNvPr id="14345" name="TextBox 9"/>
            <p:cNvSpPr txBox="1">
              <a:spLocks noChangeArrowheads="1"/>
            </p:cNvSpPr>
            <p:nvPr/>
          </p:nvSpPr>
          <p:spPr bwMode="auto">
            <a:xfrm>
              <a:off x="8111892" y="908050"/>
              <a:ext cx="671980" cy="5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ZA" sz="1600">
                  <a:latin typeface="Calibri" pitchFamily="34" charset="0"/>
                </a:rPr>
                <a:t>Other</a:t>
              </a:r>
            </a:p>
            <a:p>
              <a:pPr algn="ctr" eaLnBrk="1" hangingPunct="1"/>
              <a:r>
                <a:rPr lang="en-ZA" sz="1600">
                  <a:latin typeface="Calibri" pitchFamily="34" charset="0"/>
                </a:rPr>
                <a:t>Data</a:t>
              </a:r>
            </a:p>
          </p:txBody>
        </p:sp>
        <p:sp>
          <p:nvSpPr>
            <p:cNvPr id="14346" name="TextBox 12"/>
            <p:cNvSpPr txBox="1">
              <a:spLocks noChangeArrowheads="1"/>
            </p:cNvSpPr>
            <p:nvPr/>
          </p:nvSpPr>
          <p:spPr bwMode="auto">
            <a:xfrm>
              <a:off x="5373400" y="908050"/>
              <a:ext cx="1549976" cy="5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ZA" sz="1600">
                  <a:latin typeface="Calibri" pitchFamily="34" charset="0"/>
                </a:rPr>
                <a:t>Documents </a:t>
              </a:r>
            </a:p>
            <a:p>
              <a:pPr algn="ctr" eaLnBrk="1" hangingPunct="1"/>
              <a:r>
                <a:rPr lang="en-ZA" sz="1600">
                  <a:latin typeface="Calibri" pitchFamily="34" charset="0"/>
                </a:rPr>
                <a:t>and Publications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84475" y="3968750"/>
              <a:ext cx="1630363" cy="76041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Meta-Data and Data Management Functions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84475" y="3071813"/>
              <a:ext cx="1630363" cy="76041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Content Visualisation and Presentation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84475" y="2205038"/>
              <a:ext cx="1630363" cy="76041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Data Analysis and Processing</a:t>
              </a:r>
            </a:p>
          </p:txBody>
        </p:sp>
        <p:sp>
          <p:nvSpPr>
            <p:cNvPr id="14350" name="TextBox 16"/>
            <p:cNvSpPr txBox="1">
              <a:spLocks noChangeArrowheads="1"/>
            </p:cNvSpPr>
            <p:nvPr/>
          </p:nvSpPr>
          <p:spPr bwMode="auto">
            <a:xfrm>
              <a:off x="2892654" y="908050"/>
              <a:ext cx="1377493" cy="5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ZA" sz="1600" dirty="0">
                  <a:latin typeface="Calibri" pitchFamily="34" charset="0"/>
                </a:rPr>
                <a:t>Main Platform</a:t>
              </a:r>
            </a:p>
            <a:p>
              <a:pPr algn="ctr" eaLnBrk="1" hangingPunct="1"/>
              <a:r>
                <a:rPr lang="en-ZA" sz="1600" dirty="0">
                  <a:latin typeface="Calibri" pitchFamily="34" charset="0"/>
                </a:rPr>
                <a:t>Services</a:t>
              </a:r>
            </a:p>
          </p:txBody>
        </p:sp>
        <p:sp>
          <p:nvSpPr>
            <p:cNvPr id="14351" name="TextBox 23"/>
            <p:cNvSpPr txBox="1">
              <a:spLocks noChangeArrowheads="1"/>
            </p:cNvSpPr>
            <p:nvPr/>
          </p:nvSpPr>
          <p:spPr bwMode="auto">
            <a:xfrm>
              <a:off x="237802" y="908050"/>
              <a:ext cx="1819922" cy="5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ZA" sz="1600">
                  <a:latin typeface="Calibri" pitchFamily="34" charset="0"/>
                </a:rPr>
                <a:t>Main  Stakeholders </a:t>
              </a:r>
            </a:p>
            <a:p>
              <a:pPr algn="ctr" eaLnBrk="1" hangingPunct="1"/>
              <a:r>
                <a:rPr lang="en-ZA" sz="1600">
                  <a:latin typeface="Calibri" pitchFamily="34" charset="0"/>
                </a:rPr>
                <a:t>and Initiatives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8925" y="2260600"/>
              <a:ext cx="1660525" cy="6286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SAEOS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Portal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8925" y="5984875"/>
              <a:ext cx="1660525" cy="62865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NSIF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8925" y="1519238"/>
              <a:ext cx="1660525" cy="6286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b="1" dirty="0">
                  <a:solidFill>
                    <a:schemeClr val="bg1"/>
                  </a:solidFill>
                </a:rPr>
                <a:t>SAEON  </a:t>
              </a:r>
              <a:endParaRPr lang="en-ZA" sz="1400" b="1" dirty="0" smtClean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b="1" dirty="0" smtClean="0">
                  <a:solidFill>
                    <a:schemeClr val="bg1"/>
                  </a:solidFill>
                </a:rPr>
                <a:t>Nodes </a:t>
              </a:r>
              <a:r>
                <a:rPr lang="en-ZA" sz="1400" b="1" dirty="0">
                  <a:solidFill>
                    <a:schemeClr val="bg1"/>
                  </a:solidFill>
                </a:rPr>
                <a:t>and Initiatives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8925" y="4486275"/>
              <a:ext cx="1660525" cy="627063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CSIR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8925" y="3744913"/>
              <a:ext cx="1660525" cy="62706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Risk and Vulnerability Atlas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8925" y="3001963"/>
              <a:ext cx="1660525" cy="6286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World Data Centre for BHH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88925" y="5248275"/>
              <a:ext cx="1660525" cy="62865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Limpopo </a:t>
              </a:r>
              <a:r>
                <a:rPr lang="en-ZA" sz="1400" dirty="0" err="1">
                  <a:solidFill>
                    <a:schemeClr val="bg1"/>
                  </a:solidFill>
                </a:rPr>
                <a:t>GeoEconomic</a:t>
              </a:r>
              <a:r>
                <a:rPr lang="en-ZA" sz="1400" dirty="0">
                  <a:solidFill>
                    <a:schemeClr val="bg1"/>
                  </a:solidFill>
                </a:rPr>
                <a:t> Portal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54650" y="2260600"/>
              <a:ext cx="3427413" cy="6286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600" dirty="0">
                  <a:solidFill>
                    <a:schemeClr val="bg1"/>
                  </a:solidFill>
                </a:rPr>
                <a:t>SAEOS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54650" y="3001963"/>
              <a:ext cx="3427413" cy="6286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600" dirty="0">
                  <a:solidFill>
                    <a:schemeClr val="bg1"/>
                  </a:solidFill>
                </a:rPr>
                <a:t>WDC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42126" y="4486275"/>
              <a:ext cx="2039938" cy="627063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600" dirty="0" smtClean="0">
                  <a:solidFill>
                    <a:schemeClr val="bg1"/>
                  </a:solidFill>
                </a:rPr>
                <a:t>CSIR</a:t>
              </a:r>
              <a:endParaRPr lang="en-ZA" sz="16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54650" y="1519238"/>
              <a:ext cx="3427413" cy="6286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2000" b="1" dirty="0" smtClean="0">
                  <a:solidFill>
                    <a:schemeClr val="bg1"/>
                  </a:solidFill>
                </a:rPr>
                <a:t>   SAEON</a:t>
              </a:r>
              <a:endParaRPr lang="en-ZA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54650" y="3744913"/>
              <a:ext cx="3438525" cy="62706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600" dirty="0">
                  <a:solidFill>
                    <a:schemeClr val="bg1"/>
                  </a:solidFill>
                </a:rPr>
                <a:t>RAVA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42126" y="5968999"/>
              <a:ext cx="1123950" cy="62865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600" dirty="0">
                  <a:solidFill>
                    <a:schemeClr val="bg1"/>
                  </a:solidFill>
                </a:rPr>
                <a:t>NSIF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42126" y="5237163"/>
              <a:ext cx="2039938" cy="62865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600" dirty="0">
                  <a:solidFill>
                    <a:schemeClr val="bg1"/>
                  </a:solidFill>
                </a:rPr>
                <a:t>LGEP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84475" y="4873625"/>
              <a:ext cx="1630363" cy="76041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Meta-Data and Data Services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2000250" y="1834119"/>
              <a:ext cx="54768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985963" y="2575719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985963" y="3315455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985963" y="4057055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985963" y="4800519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985963" y="5542119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985963" y="6283719"/>
              <a:ext cx="5476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2547938" y="5969000"/>
              <a:ext cx="2160587" cy="62547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400" dirty="0">
                  <a:solidFill>
                    <a:schemeClr val="bg1"/>
                  </a:solidFill>
                </a:rPr>
                <a:t>NSIF Portal</a:t>
              </a:r>
            </a:p>
          </p:txBody>
        </p:sp>
        <p:cxnSp>
          <p:nvCxnSpPr>
            <p:cNvPr id="54" name="Straight Arrow Connector 53"/>
            <p:cNvCxnSpPr>
              <a:stCxn id="2" idx="3"/>
              <a:endCxn id="39" idx="1"/>
            </p:cNvCxnSpPr>
            <p:nvPr/>
          </p:nvCxnSpPr>
          <p:spPr>
            <a:xfrm>
              <a:off x="4694238" y="3688118"/>
              <a:ext cx="760412" cy="111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35" idx="1"/>
            </p:cNvCxnSpPr>
            <p:nvPr/>
          </p:nvCxnSpPr>
          <p:spPr>
            <a:xfrm flipV="1">
              <a:off x="4708525" y="6283324"/>
              <a:ext cx="2133601" cy="1530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/>
          <p:nvPr/>
        </p:nvCxnSpPr>
        <p:spPr>
          <a:xfrm>
            <a:off x="6804248" y="1196752"/>
            <a:ext cx="0" cy="48291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027988" y="1196752"/>
            <a:ext cx="0" cy="48450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4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Main </a:t>
            </a:r>
            <a:r>
              <a:rPr lang="en-ZA" dirty="0" smtClean="0"/>
              <a:t>Use Cases</a:t>
            </a:r>
            <a:br>
              <a:rPr lang="en-ZA" dirty="0" smtClean="0"/>
            </a:br>
            <a:r>
              <a:rPr lang="en-ZA" dirty="0" smtClean="0"/>
              <a:t>Phase 1: DISCOVERY AND VISUALISATION</a:t>
            </a:r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95959"/>
              </a:clrFrom>
              <a:clrTo>
                <a:srgbClr val="59595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2171" r="1643" b="7927"/>
          <a:stretch>
            <a:fillRect/>
          </a:stretch>
        </p:blipFill>
        <p:spPr bwMode="auto">
          <a:xfrm>
            <a:off x="0" y="1061633"/>
            <a:ext cx="8010475" cy="584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5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Main Use Cases</a:t>
            </a:r>
            <a:br>
              <a:rPr lang="en-ZA" dirty="0" smtClean="0"/>
            </a:br>
            <a:r>
              <a:rPr lang="en-ZA" dirty="0" smtClean="0"/>
              <a:t>Phase 2: Mediation and Collation</a:t>
            </a:r>
            <a:endParaRPr lang="en-ZA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95959"/>
              </a:clrFrom>
              <a:clrTo>
                <a:srgbClr val="59595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2637"/>
          <a:stretch>
            <a:fillRect/>
          </a:stretch>
        </p:blipFill>
        <p:spPr bwMode="auto">
          <a:xfrm>
            <a:off x="0" y="976956"/>
            <a:ext cx="7812360" cy="590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0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954</Words>
  <Application>Microsoft Office PowerPoint</Application>
  <PresentationFormat>On-screen Show (4:3)</PresentationFormat>
  <Paragraphs>383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SAEON Data Portal Feedback and Work Programme</vt:lpstr>
      <vt:lpstr>Scope of Work: Systems Engineering</vt:lpstr>
      <vt:lpstr>Scope of Work: Liaison</vt:lpstr>
      <vt:lpstr>Scope of Work: Capacity Building</vt:lpstr>
      <vt:lpstr>Scope of Work: Specific Projects</vt:lpstr>
      <vt:lpstr>SAEON Data Portal Status</vt:lpstr>
      <vt:lpstr>Portals and Platform </vt:lpstr>
      <vt:lpstr> Main Use Cases Phase 1: DISCOVERY AND VISUALISATION</vt:lpstr>
      <vt:lpstr> Main Use Cases Phase 2: Mediation and Collation</vt:lpstr>
      <vt:lpstr> MAIN USE CASES Phase 3: AUTOMATED PROCESS CHAINING</vt:lpstr>
      <vt:lpstr>Updated Distributed Standards Architecture</vt:lpstr>
      <vt:lpstr>Landing Page</vt:lpstr>
      <vt:lpstr>Search Page</vt:lpstr>
      <vt:lpstr>Keyword (Simple) Search</vt:lpstr>
      <vt:lpstr>Advanced Search</vt:lpstr>
      <vt:lpstr>Search Results</vt:lpstr>
      <vt:lpstr>Individual Record</vt:lpstr>
      <vt:lpstr>Meta-Data can have multiple links</vt:lpstr>
      <vt:lpstr>Data Preview</vt:lpstr>
      <vt:lpstr>Potentially multiple sources</vt:lpstr>
      <vt:lpstr>Alternative data layer at same source</vt:lpstr>
      <vt:lpstr>Packaging automated data for display</vt:lpstr>
      <vt:lpstr>Custodian Landing Page</vt:lpstr>
      <vt:lpstr>Communities of Practice </vt:lpstr>
      <vt:lpstr>Communities manage their own content …</vt:lpstr>
      <vt:lpstr>… and embed tools or systems</vt:lpstr>
      <vt:lpstr>Meta-Data and Data Work Programme</vt:lpstr>
      <vt:lpstr>Major SAEON Projects</vt:lpstr>
      <vt:lpstr>Generic Architecture: SensorWeb</vt:lpstr>
      <vt:lpstr>Education Outreach Support Systems</vt:lpstr>
      <vt:lpstr>Education Outreach Support Systems (2)</vt:lpstr>
      <vt:lpstr>VLDB</vt:lpstr>
      <vt:lpstr>Node Websites</vt:lpstr>
      <vt:lpstr>Other Data Projects</vt:lpstr>
      <vt:lpstr>Non-SAEON Projects and Initiatives</vt:lpstr>
      <vt:lpstr>Next Steps</vt:lpstr>
      <vt:lpstr>Big Questions</vt:lpstr>
    </vt:vector>
  </TitlesOfParts>
  <Company>Home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WimHugo</dc:creator>
  <cp:lastModifiedBy>WimHugo</cp:lastModifiedBy>
  <cp:revision>40</cp:revision>
  <dcterms:created xsi:type="dcterms:W3CDTF">2011-06-03T03:50:32Z</dcterms:created>
  <dcterms:modified xsi:type="dcterms:W3CDTF">2011-06-07T09:50:06Z</dcterms:modified>
</cp:coreProperties>
</file>