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98" r:id="rId3"/>
    <p:sldId id="299" r:id="rId4"/>
    <p:sldId id="300" r:id="rId5"/>
    <p:sldId id="301" r:id="rId6"/>
    <p:sldId id="303" r:id="rId7"/>
    <p:sldId id="304" r:id="rId8"/>
    <p:sldId id="276" r:id="rId9"/>
    <p:sldId id="277" r:id="rId10"/>
    <p:sldId id="278" r:id="rId11"/>
    <p:sldId id="282" r:id="rId12"/>
    <p:sldId id="293" r:id="rId13"/>
    <p:sldId id="257" r:id="rId14"/>
    <p:sldId id="258" r:id="rId15"/>
    <p:sldId id="259" r:id="rId16"/>
    <p:sldId id="261" r:id="rId17"/>
    <p:sldId id="260" r:id="rId18"/>
    <p:sldId id="272" r:id="rId19"/>
    <p:sldId id="263" r:id="rId20"/>
    <p:sldId id="264" r:id="rId21"/>
    <p:sldId id="265" r:id="rId22"/>
    <p:sldId id="266" r:id="rId23"/>
    <p:sldId id="273" r:id="rId24"/>
    <p:sldId id="262" r:id="rId25"/>
    <p:sldId id="267" r:id="rId26"/>
    <p:sldId id="268" r:id="rId27"/>
    <p:sldId id="269" r:id="rId28"/>
    <p:sldId id="30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559" autoAdjust="0"/>
    <p:restoredTop sz="97508" autoAdjust="0"/>
  </p:normalViewPr>
  <p:slideViewPr>
    <p:cSldViewPr>
      <p:cViewPr>
        <p:scale>
          <a:sx n="70" d="100"/>
          <a:sy n="70" d="100"/>
        </p:scale>
        <p:origin x="-1068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235C6-4F84-4FDC-B18D-F49077BD7262}" type="datetimeFigureOut">
              <a:rPr lang="en-ZA" smtClean="0"/>
              <a:t>2011/06/17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6CFEC-65D5-4C74-9D0E-E67AB56C0D5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7023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6CFEC-65D5-4C74-9D0E-E67AB56C0D5C}" type="slidenum">
              <a:rPr lang="en-ZA" smtClean="0"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72154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6CFEC-65D5-4C74-9D0E-E67AB56C0D5C}" type="slidenum">
              <a:rPr lang="en-ZA" smtClean="0"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72154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ZA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F31A085-9A50-429F-B0FA-1766464DBAFF}" type="slidenum">
              <a:rPr lang="en-ZA" smtClean="0">
                <a:latin typeface="Calibri" pitchFamily="34" charset="0"/>
              </a:rPr>
              <a:pPr eaLnBrk="1" hangingPunct="1"/>
              <a:t>7</a:t>
            </a:fld>
            <a:endParaRPr lang="en-ZA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9206-3AEC-4B61-9EBB-2DB59726F081}" type="datetimeFigureOut">
              <a:rPr lang="en-ZA" smtClean="0"/>
              <a:t>2011/06/17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423E-1488-42F2-85D6-ACE66F471D8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39346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9206-3AEC-4B61-9EBB-2DB59726F081}" type="datetimeFigureOut">
              <a:rPr lang="en-ZA" smtClean="0"/>
              <a:t>2011/06/17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423E-1488-42F2-85D6-ACE66F471D8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67535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9206-3AEC-4B61-9EBB-2DB59726F081}" type="datetimeFigureOut">
              <a:rPr lang="en-ZA" smtClean="0"/>
              <a:t>2011/06/17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423E-1488-42F2-85D6-ACE66F471D8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13137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9206-3AEC-4B61-9EBB-2DB59726F081}" type="datetimeFigureOut">
              <a:rPr lang="en-ZA" smtClean="0"/>
              <a:t>2011/06/17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423E-1488-42F2-85D6-ACE66F471D8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99772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9206-3AEC-4B61-9EBB-2DB59726F081}" type="datetimeFigureOut">
              <a:rPr lang="en-ZA" smtClean="0"/>
              <a:t>2011/06/17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423E-1488-42F2-85D6-ACE66F471D8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63290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9206-3AEC-4B61-9EBB-2DB59726F081}" type="datetimeFigureOut">
              <a:rPr lang="en-ZA" smtClean="0"/>
              <a:t>2011/06/17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423E-1488-42F2-85D6-ACE66F471D8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68743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9206-3AEC-4B61-9EBB-2DB59726F081}" type="datetimeFigureOut">
              <a:rPr lang="en-ZA" smtClean="0"/>
              <a:t>2011/06/17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423E-1488-42F2-85D6-ACE66F471D8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07181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9206-3AEC-4B61-9EBB-2DB59726F081}" type="datetimeFigureOut">
              <a:rPr lang="en-ZA" smtClean="0"/>
              <a:t>2011/06/17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423E-1488-42F2-85D6-ACE66F471D8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07797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9206-3AEC-4B61-9EBB-2DB59726F081}" type="datetimeFigureOut">
              <a:rPr lang="en-ZA" smtClean="0"/>
              <a:t>2011/06/17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423E-1488-42F2-85D6-ACE66F471D8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50332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9206-3AEC-4B61-9EBB-2DB59726F081}" type="datetimeFigureOut">
              <a:rPr lang="en-ZA" smtClean="0"/>
              <a:t>2011/06/17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423E-1488-42F2-85D6-ACE66F471D8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84803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9206-3AEC-4B61-9EBB-2DB59726F081}" type="datetimeFigureOut">
              <a:rPr lang="en-ZA" smtClean="0"/>
              <a:t>2011/06/17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423E-1488-42F2-85D6-ACE66F471D8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53352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49206-3AEC-4B61-9EBB-2DB59726F081}" type="datetimeFigureOut">
              <a:rPr lang="en-ZA" smtClean="0"/>
              <a:t>2011/06/17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D423E-1488-42F2-85D6-ACE66F471D8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82228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 smtClean="0"/>
              <a:t>Data Portal Platforms</a:t>
            </a:r>
            <a:r>
              <a:rPr lang="en-ZA" dirty="0" smtClean="0"/>
              <a:t/>
            </a:r>
            <a:br>
              <a:rPr lang="en-ZA" dirty="0" smtClean="0"/>
            </a:br>
            <a:r>
              <a:rPr lang="en-ZA" dirty="0" smtClean="0"/>
              <a:t>for South Africa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ZA" sz="2800" dirty="0" smtClean="0"/>
              <a:t>17 June 2011</a:t>
            </a:r>
          </a:p>
          <a:p>
            <a:r>
              <a:rPr lang="en-ZA" sz="2800" dirty="0" smtClean="0"/>
              <a:t>JRC, </a:t>
            </a:r>
            <a:r>
              <a:rPr lang="en-ZA" sz="2800" dirty="0" err="1" smtClean="0"/>
              <a:t>Ispa</a:t>
            </a:r>
            <a:endParaRPr lang="en-ZA" sz="2800" dirty="0" smtClean="0"/>
          </a:p>
          <a:p>
            <a:r>
              <a:rPr lang="en-ZA" sz="2800" dirty="0" smtClean="0"/>
              <a:t>Wim </a:t>
            </a:r>
            <a:r>
              <a:rPr lang="en-ZA" sz="2800" dirty="0" smtClean="0"/>
              <a:t>Hugo</a:t>
            </a:r>
            <a:endParaRPr lang="en-ZA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410" y="5425777"/>
            <a:ext cx="2952750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89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ZA" dirty="0" smtClean="0"/>
              <a:t/>
            </a:r>
            <a:br>
              <a:rPr lang="en-ZA" dirty="0" smtClean="0"/>
            </a:br>
            <a:r>
              <a:rPr lang="en-ZA" dirty="0" smtClean="0"/>
              <a:t>MAIN USE CASES</a:t>
            </a:r>
            <a:br>
              <a:rPr lang="en-ZA" dirty="0" smtClean="0"/>
            </a:br>
            <a:r>
              <a:rPr lang="en-ZA" dirty="0" smtClean="0"/>
              <a:t>Phase 3: AUTOMATED PROCESS CHAINING</a:t>
            </a:r>
            <a:endParaRPr lang="en-ZA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595959"/>
              </a:clrFrom>
              <a:clrTo>
                <a:srgbClr val="59595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" t="2637"/>
          <a:stretch>
            <a:fillRect/>
          </a:stretch>
        </p:blipFill>
        <p:spPr bwMode="auto">
          <a:xfrm>
            <a:off x="0" y="1025980"/>
            <a:ext cx="7711331" cy="5832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3909311" y="2889237"/>
            <a:ext cx="771209" cy="72008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sz="4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1519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/>
        </p:nvSpPr>
        <p:spPr>
          <a:xfrm>
            <a:off x="4732540" y="692696"/>
            <a:ext cx="1999700" cy="56166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ZA" sz="1400" dirty="0" smtClean="0">
                <a:solidFill>
                  <a:schemeClr val="tx1"/>
                </a:solidFill>
              </a:rPr>
              <a:t>Standardised Catalogue Services</a:t>
            </a:r>
            <a:endParaRPr lang="en-ZA" sz="1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512" y="692696"/>
            <a:ext cx="2163739" cy="27507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ZA" sz="1400" dirty="0" smtClean="0">
                <a:solidFill>
                  <a:schemeClr val="tx1"/>
                </a:solidFill>
              </a:rPr>
              <a:t>Distributed Web Folders</a:t>
            </a:r>
            <a:endParaRPr lang="en-ZA" sz="1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00292" y="692696"/>
            <a:ext cx="2143716" cy="56166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ZA" sz="1400" dirty="0" smtClean="0">
                <a:solidFill>
                  <a:schemeClr val="tx1"/>
                </a:solidFill>
              </a:rPr>
              <a:t>Standardised Data Services</a:t>
            </a:r>
            <a:endParaRPr lang="en-ZA" sz="1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0713" y="5711734"/>
            <a:ext cx="2162404" cy="5975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ZA" sz="1400" dirty="0" smtClean="0">
                <a:solidFill>
                  <a:schemeClr val="tx1"/>
                </a:solidFill>
              </a:rPr>
              <a:t>SHP, TIFF, etc.</a:t>
            </a:r>
            <a:endParaRPr lang="en-ZA" sz="1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3623502"/>
            <a:ext cx="2163739" cy="1944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ZA" sz="1400" dirty="0" smtClean="0">
                <a:solidFill>
                  <a:schemeClr val="tx1"/>
                </a:solidFill>
              </a:rPr>
              <a:t>Relational Spatial DB - OGC</a:t>
            </a:r>
            <a:endParaRPr lang="en-ZA" sz="1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</a:tabLst>
            </a:pPr>
            <a:r>
              <a:rPr lang="en-ZA" dirty="0" smtClean="0"/>
              <a:t>Updated </a:t>
            </a:r>
            <a:r>
              <a:rPr lang="en-ZA" i="1" dirty="0" smtClean="0"/>
              <a:t>Distributed </a:t>
            </a:r>
            <a:r>
              <a:rPr lang="en-ZA" dirty="0" smtClean="0"/>
              <a:t>Standards Architecture</a:t>
            </a:r>
            <a:endParaRPr lang="en-ZA" dirty="0"/>
          </a:p>
        </p:txBody>
      </p:sp>
      <p:sp>
        <p:nvSpPr>
          <p:cNvPr id="3" name="Rectangle 2"/>
          <p:cNvSpPr/>
          <p:nvPr/>
        </p:nvSpPr>
        <p:spPr>
          <a:xfrm>
            <a:off x="554877" y="1340768"/>
            <a:ext cx="1368152" cy="8640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err="1" smtClean="0"/>
              <a:t>NetCDF</a:t>
            </a:r>
            <a:endParaRPr lang="en-ZA" dirty="0" smtClean="0"/>
          </a:p>
          <a:p>
            <a:pPr algn="ctr"/>
            <a:r>
              <a:rPr lang="en-ZA" i="1" dirty="0" err="1" smtClean="0"/>
              <a:t>n</a:t>
            </a:r>
            <a:r>
              <a:rPr lang="en-ZA" dirty="0" err="1" smtClean="0"/>
              <a:t>DTM</a:t>
            </a:r>
            <a:endParaRPr lang="en-ZA" dirty="0"/>
          </a:p>
        </p:txBody>
      </p:sp>
      <p:sp>
        <p:nvSpPr>
          <p:cNvPr id="4" name="Rectangle 3"/>
          <p:cNvSpPr/>
          <p:nvPr/>
        </p:nvSpPr>
        <p:spPr>
          <a:xfrm>
            <a:off x="554877" y="3933056"/>
            <a:ext cx="1368152" cy="8640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O&amp;M Schema</a:t>
            </a:r>
          </a:p>
          <a:p>
            <a:pPr algn="ctr"/>
            <a:r>
              <a:rPr lang="en-ZA" dirty="0" smtClean="0"/>
              <a:t>3DTM</a:t>
            </a:r>
            <a:endParaRPr lang="en-ZA" dirty="0"/>
          </a:p>
        </p:txBody>
      </p:sp>
      <p:sp>
        <p:nvSpPr>
          <p:cNvPr id="5" name="Rectangle 4"/>
          <p:cNvSpPr/>
          <p:nvPr/>
        </p:nvSpPr>
        <p:spPr>
          <a:xfrm>
            <a:off x="543881" y="4941168"/>
            <a:ext cx="1368152" cy="9468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Typical Spatial Data</a:t>
            </a:r>
          </a:p>
          <a:p>
            <a:pPr algn="ctr"/>
            <a:r>
              <a:rPr lang="en-ZA" dirty="0" smtClean="0"/>
              <a:t>2DM</a:t>
            </a:r>
            <a:endParaRPr lang="en-ZA" dirty="0"/>
          </a:p>
        </p:txBody>
      </p:sp>
      <p:sp>
        <p:nvSpPr>
          <p:cNvPr id="9" name="Rectangle 8"/>
          <p:cNvSpPr/>
          <p:nvPr/>
        </p:nvSpPr>
        <p:spPr>
          <a:xfrm>
            <a:off x="539552" y="2420888"/>
            <a:ext cx="1368152" cy="8640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Other Objects</a:t>
            </a:r>
            <a:endParaRPr lang="en-ZA" dirty="0"/>
          </a:p>
        </p:txBody>
      </p:sp>
      <p:sp>
        <p:nvSpPr>
          <p:cNvPr id="10" name="Rectangle 9"/>
          <p:cNvSpPr/>
          <p:nvPr/>
        </p:nvSpPr>
        <p:spPr>
          <a:xfrm>
            <a:off x="2915816" y="1340768"/>
            <a:ext cx="1512168" cy="86409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err="1" smtClean="0"/>
              <a:t>OPeNDAP</a:t>
            </a:r>
            <a:endParaRPr lang="en-ZA" dirty="0" smtClean="0"/>
          </a:p>
          <a:p>
            <a:pPr algn="ctr"/>
            <a:r>
              <a:rPr lang="en-ZA" dirty="0" smtClean="0"/>
              <a:t>Server</a:t>
            </a:r>
            <a:endParaRPr lang="en-ZA" dirty="0"/>
          </a:p>
        </p:txBody>
      </p:sp>
      <p:sp>
        <p:nvSpPr>
          <p:cNvPr id="11" name="Rectangle 10"/>
          <p:cNvSpPr/>
          <p:nvPr/>
        </p:nvSpPr>
        <p:spPr>
          <a:xfrm>
            <a:off x="2915816" y="3933056"/>
            <a:ext cx="1512168" cy="86409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Sensor Observation Service</a:t>
            </a:r>
            <a:endParaRPr lang="en-ZA" dirty="0"/>
          </a:p>
        </p:txBody>
      </p:sp>
      <p:sp>
        <p:nvSpPr>
          <p:cNvPr id="12" name="Rectangle 11"/>
          <p:cNvSpPr/>
          <p:nvPr/>
        </p:nvSpPr>
        <p:spPr>
          <a:xfrm>
            <a:off x="2915816" y="4941168"/>
            <a:ext cx="1512168" cy="93610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OGC Map Services</a:t>
            </a:r>
            <a:endParaRPr lang="en-ZA" dirty="0"/>
          </a:p>
        </p:txBody>
      </p:sp>
      <p:cxnSp>
        <p:nvCxnSpPr>
          <p:cNvPr id="15" name="Straight Arrow Connector 14"/>
          <p:cNvCxnSpPr>
            <a:stCxn id="3" idx="3"/>
            <a:endCxn id="10" idx="1"/>
          </p:cNvCxnSpPr>
          <p:nvPr/>
        </p:nvCxnSpPr>
        <p:spPr>
          <a:xfrm>
            <a:off x="1923029" y="1772816"/>
            <a:ext cx="99278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940815" y="2420888"/>
            <a:ext cx="1512168" cy="86409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JSON/ Atom</a:t>
            </a:r>
          </a:p>
          <a:p>
            <a:pPr algn="ctr"/>
            <a:r>
              <a:rPr lang="en-ZA" dirty="0" smtClean="0"/>
              <a:t>RSS</a:t>
            </a:r>
          </a:p>
          <a:p>
            <a:pPr algn="ctr"/>
            <a:r>
              <a:rPr lang="en-ZA" dirty="0" smtClean="0"/>
              <a:t>RDF Services</a:t>
            </a:r>
            <a:endParaRPr lang="en-ZA" dirty="0"/>
          </a:p>
        </p:txBody>
      </p:sp>
      <p:sp>
        <p:nvSpPr>
          <p:cNvPr id="26" name="Rectangle 25"/>
          <p:cNvSpPr/>
          <p:nvPr/>
        </p:nvSpPr>
        <p:spPr>
          <a:xfrm>
            <a:off x="5004048" y="1340768"/>
            <a:ext cx="1296144" cy="86409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THREDDS</a:t>
            </a:r>
          </a:p>
          <a:p>
            <a:pPr algn="ctr"/>
            <a:r>
              <a:rPr lang="en-ZA" dirty="0" smtClean="0"/>
              <a:t>Server</a:t>
            </a:r>
            <a:endParaRPr lang="en-ZA" dirty="0"/>
          </a:p>
        </p:txBody>
      </p:sp>
      <p:cxnSp>
        <p:nvCxnSpPr>
          <p:cNvPr id="38" name="Straight Arrow Connector 37"/>
          <p:cNvCxnSpPr>
            <a:endCxn id="25" idx="1"/>
          </p:cNvCxnSpPr>
          <p:nvPr/>
        </p:nvCxnSpPr>
        <p:spPr>
          <a:xfrm flipV="1">
            <a:off x="1923029" y="2852936"/>
            <a:ext cx="1017786" cy="17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004048" y="2435269"/>
            <a:ext cx="1296144" cy="345276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OGC-CSW</a:t>
            </a:r>
          </a:p>
          <a:p>
            <a:pPr algn="ctr"/>
            <a:r>
              <a:rPr lang="en-ZA" dirty="0" smtClean="0"/>
              <a:t>OAI</a:t>
            </a:r>
            <a:endParaRPr lang="en-ZA" dirty="0"/>
          </a:p>
        </p:txBody>
      </p:sp>
      <p:cxnSp>
        <p:nvCxnSpPr>
          <p:cNvPr id="45" name="Elbow Connector 44"/>
          <p:cNvCxnSpPr>
            <a:stCxn id="3" idx="1"/>
          </p:cNvCxnSpPr>
          <p:nvPr/>
        </p:nvCxnSpPr>
        <p:spPr>
          <a:xfrm rot="10800000" flipH="1" flipV="1">
            <a:off x="554876" y="1772815"/>
            <a:ext cx="3117023" cy="4115217"/>
          </a:xfrm>
          <a:prstGeom prst="bentConnector4">
            <a:avLst>
              <a:gd name="adj1" fmla="val -14921"/>
              <a:gd name="adj2" fmla="val 115779"/>
            </a:avLst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10" idx="3"/>
            <a:endCxn id="26" idx="1"/>
          </p:cNvCxnSpPr>
          <p:nvPr/>
        </p:nvCxnSpPr>
        <p:spPr>
          <a:xfrm>
            <a:off x="4427984" y="1772816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13" idx="3"/>
          </p:cNvCxnSpPr>
          <p:nvPr/>
        </p:nvCxnSpPr>
        <p:spPr>
          <a:xfrm>
            <a:off x="4644008" y="3501008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26" idx="2"/>
          </p:cNvCxnSpPr>
          <p:nvPr/>
        </p:nvCxnSpPr>
        <p:spPr>
          <a:xfrm>
            <a:off x="5652120" y="2204864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4" idx="3"/>
            <a:endCxn id="11" idx="1"/>
          </p:cNvCxnSpPr>
          <p:nvPr/>
        </p:nvCxnSpPr>
        <p:spPr>
          <a:xfrm>
            <a:off x="1923029" y="4365104"/>
            <a:ext cx="99278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5" idx="3"/>
            <a:endCxn id="12" idx="1"/>
          </p:cNvCxnSpPr>
          <p:nvPr/>
        </p:nvCxnSpPr>
        <p:spPr>
          <a:xfrm flipV="1">
            <a:off x="1912033" y="5409220"/>
            <a:ext cx="1003783" cy="538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4" idx="3"/>
          </p:cNvCxnSpPr>
          <p:nvPr/>
        </p:nvCxnSpPr>
        <p:spPr>
          <a:xfrm>
            <a:off x="1923029" y="4365104"/>
            <a:ext cx="992787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V="1">
            <a:off x="1907704" y="4595610"/>
            <a:ext cx="1008112" cy="8136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/>
        </p:nvSpPr>
        <p:spPr>
          <a:xfrm>
            <a:off x="6884640" y="694200"/>
            <a:ext cx="1999700" cy="56166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ZA" sz="1400" dirty="0" smtClean="0">
                <a:solidFill>
                  <a:schemeClr val="tx1"/>
                </a:solidFill>
              </a:rPr>
              <a:t>User Interface Layer</a:t>
            </a:r>
            <a:endParaRPr lang="en-ZA" sz="1400" dirty="0">
              <a:solidFill>
                <a:schemeClr val="tx1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7236418" y="1340768"/>
            <a:ext cx="1296144" cy="86409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Viewers</a:t>
            </a:r>
            <a:endParaRPr lang="en-ZA" dirty="0"/>
          </a:p>
        </p:txBody>
      </p:sp>
      <p:sp>
        <p:nvSpPr>
          <p:cNvPr id="83" name="Rectangle 82"/>
          <p:cNvSpPr/>
          <p:nvPr/>
        </p:nvSpPr>
        <p:spPr>
          <a:xfrm>
            <a:off x="7236418" y="2420888"/>
            <a:ext cx="1296144" cy="86409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Mediators</a:t>
            </a:r>
            <a:endParaRPr lang="en-ZA" dirty="0"/>
          </a:p>
        </p:txBody>
      </p:sp>
      <p:sp>
        <p:nvSpPr>
          <p:cNvPr id="84" name="Rectangle 83"/>
          <p:cNvSpPr/>
          <p:nvPr/>
        </p:nvSpPr>
        <p:spPr>
          <a:xfrm>
            <a:off x="7236418" y="3502512"/>
            <a:ext cx="1296144" cy="86409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Search Interfaces</a:t>
            </a:r>
            <a:endParaRPr lang="en-ZA" dirty="0"/>
          </a:p>
        </p:txBody>
      </p:sp>
      <p:sp>
        <p:nvSpPr>
          <p:cNvPr id="85" name="Rectangle 84"/>
          <p:cNvSpPr/>
          <p:nvPr/>
        </p:nvSpPr>
        <p:spPr>
          <a:xfrm>
            <a:off x="7236418" y="4550505"/>
            <a:ext cx="1296144" cy="86409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Context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4852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Generic Architecture: </a:t>
            </a:r>
            <a:r>
              <a:rPr lang="en-ZA" dirty="0" err="1" smtClean="0"/>
              <a:t>SensorWeb</a:t>
            </a:r>
            <a:endParaRPr lang="en-ZA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20" y="747584"/>
            <a:ext cx="7656230" cy="6110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973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Landing Page</a:t>
            </a:r>
            <a:endParaRPr lang="en-Z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6965" cy="623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323528" y="3212976"/>
            <a:ext cx="1296144" cy="864096"/>
          </a:xfrm>
          <a:prstGeom prst="wedgeRectCallout">
            <a:avLst>
              <a:gd name="adj1" fmla="val 88674"/>
              <a:gd name="adj2" fmla="val 155686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dirty="0" smtClean="0"/>
              <a:t>Immediately Searchable </a:t>
            </a:r>
            <a:endParaRPr lang="en-ZA" sz="1600" dirty="0"/>
          </a:p>
        </p:txBody>
      </p:sp>
      <p:sp>
        <p:nvSpPr>
          <p:cNvPr id="7" name="Rectangular Callout 6"/>
          <p:cNvSpPr/>
          <p:nvPr/>
        </p:nvSpPr>
        <p:spPr>
          <a:xfrm>
            <a:off x="323528" y="3212976"/>
            <a:ext cx="1296144" cy="864096"/>
          </a:xfrm>
          <a:prstGeom prst="wedgeRectCallout">
            <a:avLst>
              <a:gd name="adj1" fmla="val 487742"/>
              <a:gd name="adj2" fmla="val 40388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dirty="0" smtClean="0"/>
              <a:t>Immediately Searchable </a:t>
            </a:r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323699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Search Page</a:t>
            </a:r>
            <a:endParaRPr lang="en-Z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71" y="590203"/>
            <a:ext cx="9191671" cy="6267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323528" y="3212976"/>
            <a:ext cx="1296144" cy="864096"/>
          </a:xfrm>
          <a:prstGeom prst="wedgeRectCallout">
            <a:avLst>
              <a:gd name="adj1" fmla="val 185546"/>
              <a:gd name="adj2" fmla="val 204648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dirty="0" smtClean="0"/>
              <a:t>Simple and Advanced Searches</a:t>
            </a:r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317621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Keyword (Simple) Search</a:t>
            </a:r>
            <a:endParaRPr lang="en-Z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57" y="611556"/>
            <a:ext cx="9160357" cy="6246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323528" y="3212976"/>
            <a:ext cx="1296144" cy="864096"/>
          </a:xfrm>
          <a:prstGeom prst="wedgeRectCallout">
            <a:avLst>
              <a:gd name="adj1" fmla="val 164487"/>
              <a:gd name="adj2" fmla="val 288358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dirty="0" smtClean="0"/>
              <a:t>Search on Keyword</a:t>
            </a:r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48671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Advanced Search</a:t>
            </a:r>
            <a:endParaRPr lang="en-Z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6965" cy="623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160011" y="5039374"/>
            <a:ext cx="1296144" cy="864096"/>
          </a:xfrm>
          <a:prstGeom prst="wedgeRectCallout">
            <a:avLst>
              <a:gd name="adj1" fmla="val 79198"/>
              <a:gd name="adj2" fmla="val -37004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dirty="0" smtClean="0"/>
              <a:t>Advanced Search Facility</a:t>
            </a:r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103977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Search Results</a:t>
            </a:r>
            <a:endParaRPr lang="en-Z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674"/>
            <a:ext cx="9146965" cy="623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251520" y="1916832"/>
            <a:ext cx="1296144" cy="864096"/>
          </a:xfrm>
          <a:prstGeom prst="wedgeRectCallout">
            <a:avLst>
              <a:gd name="adj1" fmla="val 116051"/>
              <a:gd name="adj2" fmla="val 56182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dirty="0" smtClean="0"/>
              <a:t>Results are returned</a:t>
            </a:r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264042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Individual Record</a:t>
            </a:r>
            <a:endParaRPr lang="en-ZA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502"/>
            <a:ext cx="9144000" cy="6235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251520" y="4293096"/>
            <a:ext cx="1296144" cy="864096"/>
          </a:xfrm>
          <a:prstGeom prst="wedgeRectCallout">
            <a:avLst>
              <a:gd name="adj1" fmla="val 116051"/>
              <a:gd name="adj2" fmla="val 56182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dirty="0" smtClean="0"/>
              <a:t>Individual Meta-Data Record</a:t>
            </a:r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274935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Meta-Data can have multiple links</a:t>
            </a:r>
            <a:endParaRPr lang="en-Z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710"/>
            <a:ext cx="9144000" cy="6235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251520" y="4293096"/>
            <a:ext cx="1296144" cy="864096"/>
          </a:xfrm>
          <a:prstGeom prst="wedgeRectCallout">
            <a:avLst>
              <a:gd name="adj1" fmla="val 116051"/>
              <a:gd name="adj2" fmla="val 56182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dirty="0" smtClean="0"/>
              <a:t>Assessment of Links</a:t>
            </a:r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372399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6732240" y="692696"/>
            <a:ext cx="2215639" cy="5976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r"/>
            <a:r>
              <a:rPr lang="en-ZA" sz="1600" dirty="0" smtClean="0">
                <a:solidFill>
                  <a:schemeClr val="tx1"/>
                </a:solidFill>
              </a:rPr>
              <a:t>SAEON Infrastructure</a:t>
            </a:r>
            <a:endParaRPr lang="en-ZA" sz="16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496" y="692696"/>
            <a:ext cx="1808264" cy="5976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ZA" sz="1600" dirty="0" smtClean="0"/>
              <a:t>CHPC Peripheral</a:t>
            </a:r>
            <a:endParaRPr lang="en-ZA" sz="1600" dirty="0"/>
          </a:p>
        </p:txBody>
      </p:sp>
      <p:sp>
        <p:nvSpPr>
          <p:cNvPr id="12" name="Rectangle 11"/>
          <p:cNvSpPr/>
          <p:nvPr/>
        </p:nvSpPr>
        <p:spPr>
          <a:xfrm>
            <a:off x="1940921" y="692696"/>
            <a:ext cx="4719311" cy="5976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r"/>
            <a:r>
              <a:rPr lang="en-ZA" sz="1600" dirty="0" smtClean="0">
                <a:solidFill>
                  <a:schemeClr val="tx1"/>
                </a:solidFill>
              </a:rPr>
              <a:t>CHPC Infrastructure</a:t>
            </a:r>
            <a:endParaRPr lang="en-ZA" sz="16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Scope of Work: Systems Engineering</a:t>
            </a:r>
            <a:endParaRPr lang="en-ZA" dirty="0"/>
          </a:p>
        </p:txBody>
      </p:sp>
      <p:sp>
        <p:nvSpPr>
          <p:cNvPr id="4" name="Oval 3"/>
          <p:cNvSpPr/>
          <p:nvPr/>
        </p:nvSpPr>
        <p:spPr>
          <a:xfrm>
            <a:off x="5148064" y="3317229"/>
            <a:ext cx="1872208" cy="100811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SAEON Data Portal</a:t>
            </a:r>
            <a:endParaRPr lang="en-ZA" dirty="0"/>
          </a:p>
        </p:txBody>
      </p:sp>
      <p:sp>
        <p:nvSpPr>
          <p:cNvPr id="5" name="Oval 4"/>
          <p:cNvSpPr/>
          <p:nvPr/>
        </p:nvSpPr>
        <p:spPr>
          <a:xfrm>
            <a:off x="4499992" y="2309117"/>
            <a:ext cx="1872208" cy="100811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Risk Atlas</a:t>
            </a:r>
            <a:endParaRPr lang="en-ZA" dirty="0"/>
          </a:p>
        </p:txBody>
      </p:sp>
      <p:sp>
        <p:nvSpPr>
          <p:cNvPr id="6" name="Oval 5"/>
          <p:cNvSpPr/>
          <p:nvPr/>
        </p:nvSpPr>
        <p:spPr>
          <a:xfrm>
            <a:off x="3419872" y="3104577"/>
            <a:ext cx="1872208" cy="100811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SAEOS</a:t>
            </a:r>
            <a:endParaRPr lang="en-ZA" dirty="0"/>
          </a:p>
        </p:txBody>
      </p:sp>
      <p:sp>
        <p:nvSpPr>
          <p:cNvPr id="7" name="Oval 6"/>
          <p:cNvSpPr/>
          <p:nvPr/>
        </p:nvSpPr>
        <p:spPr>
          <a:xfrm>
            <a:off x="3923928" y="4040681"/>
            <a:ext cx="1872208" cy="100811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BioEnergy Atlas</a:t>
            </a:r>
            <a:endParaRPr lang="en-ZA" dirty="0"/>
          </a:p>
        </p:txBody>
      </p:sp>
      <p:sp>
        <p:nvSpPr>
          <p:cNvPr id="8" name="Oval 7"/>
          <p:cNvSpPr/>
          <p:nvPr/>
        </p:nvSpPr>
        <p:spPr>
          <a:xfrm>
            <a:off x="4644008" y="5024264"/>
            <a:ext cx="1872208" cy="100811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WDC BHH</a:t>
            </a:r>
            <a:endParaRPr lang="en-ZA" dirty="0"/>
          </a:p>
        </p:txBody>
      </p:sp>
      <p:sp>
        <p:nvSpPr>
          <p:cNvPr id="9" name="Oval 8"/>
          <p:cNvSpPr/>
          <p:nvPr/>
        </p:nvSpPr>
        <p:spPr>
          <a:xfrm>
            <a:off x="2979759" y="5661248"/>
            <a:ext cx="1872208" cy="100811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MRC</a:t>
            </a:r>
            <a:endParaRPr lang="en-ZA" dirty="0"/>
          </a:p>
        </p:txBody>
      </p:sp>
      <p:sp>
        <p:nvSpPr>
          <p:cNvPr id="10" name="Oval 9"/>
          <p:cNvSpPr/>
          <p:nvPr/>
        </p:nvSpPr>
        <p:spPr>
          <a:xfrm>
            <a:off x="2627784" y="1977631"/>
            <a:ext cx="1872208" cy="100811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CSIR-TIP</a:t>
            </a:r>
            <a:endParaRPr lang="en-ZA" dirty="0"/>
          </a:p>
        </p:txBody>
      </p:sp>
      <p:sp>
        <p:nvSpPr>
          <p:cNvPr id="11" name="Oval 10"/>
          <p:cNvSpPr/>
          <p:nvPr/>
        </p:nvSpPr>
        <p:spPr>
          <a:xfrm>
            <a:off x="1962261" y="1061136"/>
            <a:ext cx="1872208" cy="100811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HSRC</a:t>
            </a:r>
            <a:endParaRPr lang="en-ZA" dirty="0"/>
          </a:p>
        </p:txBody>
      </p:sp>
      <p:sp>
        <p:nvSpPr>
          <p:cNvPr id="13" name="Oval 12"/>
          <p:cNvSpPr/>
          <p:nvPr/>
        </p:nvSpPr>
        <p:spPr>
          <a:xfrm>
            <a:off x="2051720" y="3903629"/>
            <a:ext cx="1872208" cy="100811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err="1" smtClean="0"/>
              <a:t>GeoHazards</a:t>
            </a:r>
            <a:r>
              <a:rPr lang="en-ZA" dirty="0" smtClean="0"/>
              <a:t>  Portal</a:t>
            </a:r>
            <a:endParaRPr lang="en-ZA" dirty="0"/>
          </a:p>
        </p:txBody>
      </p:sp>
      <p:sp>
        <p:nvSpPr>
          <p:cNvPr id="14" name="Oval 13"/>
          <p:cNvSpPr/>
          <p:nvPr/>
        </p:nvSpPr>
        <p:spPr>
          <a:xfrm>
            <a:off x="1763688" y="2813173"/>
            <a:ext cx="1872208" cy="100811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GAP</a:t>
            </a:r>
            <a:endParaRPr lang="en-ZA" dirty="0"/>
          </a:p>
        </p:txBody>
      </p:sp>
      <p:sp>
        <p:nvSpPr>
          <p:cNvPr id="16" name="Oval 15"/>
          <p:cNvSpPr/>
          <p:nvPr/>
        </p:nvSpPr>
        <p:spPr>
          <a:xfrm>
            <a:off x="4067944" y="1340768"/>
            <a:ext cx="1872208" cy="100811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CSIR</a:t>
            </a:r>
          </a:p>
          <a:p>
            <a:pPr algn="ctr"/>
            <a:r>
              <a:rPr lang="en-ZA" dirty="0" smtClean="0"/>
              <a:t>GeoPortal</a:t>
            </a:r>
            <a:endParaRPr lang="en-ZA" dirty="0"/>
          </a:p>
        </p:txBody>
      </p:sp>
      <p:sp>
        <p:nvSpPr>
          <p:cNvPr id="17" name="Oval 16"/>
          <p:cNvSpPr/>
          <p:nvPr/>
        </p:nvSpPr>
        <p:spPr>
          <a:xfrm>
            <a:off x="68713" y="2042061"/>
            <a:ext cx="1872208" cy="100811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dirty="0" smtClean="0"/>
              <a:t>Research</a:t>
            </a:r>
          </a:p>
          <a:p>
            <a:pPr algn="ctr"/>
            <a:r>
              <a:rPr lang="en-ZA" sz="1400" dirty="0" smtClean="0"/>
              <a:t>Opportunities</a:t>
            </a:r>
            <a:endParaRPr lang="en-ZA" sz="1400" dirty="0"/>
          </a:p>
        </p:txBody>
      </p:sp>
      <p:sp>
        <p:nvSpPr>
          <p:cNvPr id="18" name="Oval 17"/>
          <p:cNvSpPr/>
          <p:nvPr/>
        </p:nvSpPr>
        <p:spPr>
          <a:xfrm>
            <a:off x="84995" y="3589223"/>
            <a:ext cx="1872208" cy="100811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dirty="0" smtClean="0"/>
              <a:t>VLDB</a:t>
            </a:r>
            <a:endParaRPr lang="en-ZA" sz="1400" dirty="0"/>
          </a:p>
        </p:txBody>
      </p:sp>
      <p:sp>
        <p:nvSpPr>
          <p:cNvPr id="21" name="Oval 20"/>
          <p:cNvSpPr/>
          <p:nvPr/>
        </p:nvSpPr>
        <p:spPr>
          <a:xfrm>
            <a:off x="6876256" y="2132856"/>
            <a:ext cx="1872208" cy="100811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SAEON</a:t>
            </a:r>
          </a:p>
          <a:p>
            <a:pPr algn="ctr"/>
            <a:r>
              <a:rPr lang="en-ZA" dirty="0" smtClean="0"/>
              <a:t>Data Products</a:t>
            </a:r>
            <a:endParaRPr lang="en-ZA" dirty="0"/>
          </a:p>
        </p:txBody>
      </p:sp>
      <p:sp>
        <p:nvSpPr>
          <p:cNvPr id="22" name="Oval 21"/>
          <p:cNvSpPr/>
          <p:nvPr/>
        </p:nvSpPr>
        <p:spPr>
          <a:xfrm>
            <a:off x="6876256" y="3212976"/>
            <a:ext cx="1872208" cy="100811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SAEON</a:t>
            </a:r>
          </a:p>
          <a:p>
            <a:pPr algn="ctr"/>
            <a:r>
              <a:rPr lang="en-ZA" dirty="0" smtClean="0"/>
              <a:t>Spatial</a:t>
            </a:r>
          </a:p>
          <a:p>
            <a:pPr algn="ctr"/>
            <a:r>
              <a:rPr lang="en-ZA" dirty="0" smtClean="0"/>
              <a:t>DB</a:t>
            </a:r>
            <a:endParaRPr lang="en-ZA" dirty="0"/>
          </a:p>
        </p:txBody>
      </p:sp>
      <p:sp>
        <p:nvSpPr>
          <p:cNvPr id="23" name="Oval 22"/>
          <p:cNvSpPr/>
          <p:nvPr/>
        </p:nvSpPr>
        <p:spPr>
          <a:xfrm>
            <a:off x="6876256" y="4293096"/>
            <a:ext cx="1872208" cy="100811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SAEON</a:t>
            </a:r>
          </a:p>
          <a:p>
            <a:pPr algn="ctr"/>
            <a:r>
              <a:rPr lang="en-ZA" dirty="0" err="1" smtClean="0"/>
              <a:t>SensorWeb</a:t>
            </a:r>
            <a:endParaRPr lang="en-ZA" dirty="0"/>
          </a:p>
        </p:txBody>
      </p:sp>
      <p:sp>
        <p:nvSpPr>
          <p:cNvPr id="24" name="Oval 23"/>
          <p:cNvSpPr/>
          <p:nvPr/>
        </p:nvSpPr>
        <p:spPr>
          <a:xfrm>
            <a:off x="6876256" y="5373216"/>
            <a:ext cx="1872208" cy="100811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SAEON</a:t>
            </a:r>
          </a:p>
          <a:p>
            <a:pPr algn="ctr"/>
            <a:r>
              <a:rPr lang="en-ZA" dirty="0" smtClean="0"/>
              <a:t>IOMS</a:t>
            </a:r>
            <a:endParaRPr lang="en-ZA" dirty="0"/>
          </a:p>
        </p:txBody>
      </p:sp>
      <p:sp>
        <p:nvSpPr>
          <p:cNvPr id="25" name="Oval 24"/>
          <p:cNvSpPr/>
          <p:nvPr/>
        </p:nvSpPr>
        <p:spPr>
          <a:xfrm>
            <a:off x="6876256" y="1113535"/>
            <a:ext cx="1872208" cy="100811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Corporate</a:t>
            </a:r>
          </a:p>
          <a:p>
            <a:pPr algn="ctr"/>
            <a:r>
              <a:rPr lang="en-ZA" dirty="0" smtClean="0"/>
              <a:t>Support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5909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Data Preview</a:t>
            </a:r>
            <a:endParaRPr lang="en-Z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6965" cy="623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7380312" y="1628800"/>
            <a:ext cx="1296144" cy="864096"/>
          </a:xfrm>
          <a:prstGeom prst="wedgeRectCallout">
            <a:avLst>
              <a:gd name="adj1" fmla="val -242769"/>
              <a:gd name="adj2" fmla="val 141934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dirty="0" smtClean="0"/>
              <a:t>Standardised Data can be previewed</a:t>
            </a:r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201151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Potentially multiple sources</a:t>
            </a:r>
            <a:endParaRPr lang="en-Z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66" y="607459"/>
            <a:ext cx="9166366" cy="6250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7380312" y="1628800"/>
            <a:ext cx="1296144" cy="864096"/>
          </a:xfrm>
          <a:prstGeom prst="wedgeRectCallout">
            <a:avLst>
              <a:gd name="adj1" fmla="val -448331"/>
              <a:gd name="adj2" fmla="val 18207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dirty="0" smtClean="0"/>
              <a:t>Select alternative layer</a:t>
            </a:r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184135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Alternative data layer at same source</a:t>
            </a:r>
            <a:endParaRPr lang="en-Z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710"/>
            <a:ext cx="9144000" cy="6235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7380312" y="1628800"/>
            <a:ext cx="1296144" cy="864096"/>
          </a:xfrm>
          <a:prstGeom prst="wedgeRectCallout">
            <a:avLst>
              <a:gd name="adj1" fmla="val -175871"/>
              <a:gd name="adj2" fmla="val 151056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dirty="0" smtClean="0"/>
              <a:t>FAO Forest Cover</a:t>
            </a:r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102198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Packaging automated data for display</a:t>
            </a:r>
            <a:endParaRPr lang="en-ZA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856"/>
            <a:ext cx="9144000" cy="6235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984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Custodian Landing Page</a:t>
            </a:r>
            <a:endParaRPr lang="en-Z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26" y="618408"/>
            <a:ext cx="9146965" cy="623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284449" y="5013176"/>
            <a:ext cx="1296144" cy="864096"/>
          </a:xfrm>
          <a:prstGeom prst="wedgeRectCallout">
            <a:avLst>
              <a:gd name="adj1" fmla="val 118483"/>
              <a:gd name="adj2" fmla="val 120039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dirty="0" smtClean="0"/>
              <a:t>Detailed Custodian Page</a:t>
            </a:r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51408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Communities of Practice </a:t>
            </a:r>
            <a:endParaRPr lang="en-ZA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6965" cy="623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251520" y="4725144"/>
            <a:ext cx="1296144" cy="864096"/>
          </a:xfrm>
          <a:prstGeom prst="wedgeRectCallout">
            <a:avLst>
              <a:gd name="adj1" fmla="val 118483"/>
              <a:gd name="adj2" fmla="val 120039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dirty="0" smtClean="0"/>
              <a:t>Community Pages</a:t>
            </a:r>
            <a:endParaRPr lang="en-ZA" sz="1600" dirty="0"/>
          </a:p>
        </p:txBody>
      </p:sp>
      <p:sp>
        <p:nvSpPr>
          <p:cNvPr id="5" name="Rectangular Callout 4"/>
          <p:cNvSpPr/>
          <p:nvPr/>
        </p:nvSpPr>
        <p:spPr>
          <a:xfrm>
            <a:off x="220506" y="3716060"/>
            <a:ext cx="1296144" cy="864096"/>
          </a:xfrm>
          <a:prstGeom prst="wedgeRectCallout">
            <a:avLst>
              <a:gd name="adj1" fmla="val 102671"/>
              <a:gd name="adj2" fmla="val 94496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dirty="0" smtClean="0"/>
              <a:t>Node Communities</a:t>
            </a:r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151289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Communities manage their own content …</a:t>
            </a:r>
            <a:endParaRPr lang="en-ZA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" y="622795"/>
            <a:ext cx="9146965" cy="623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251520" y="4725144"/>
            <a:ext cx="1296144" cy="864096"/>
          </a:xfrm>
          <a:prstGeom prst="wedgeRectCallout">
            <a:avLst>
              <a:gd name="adj1" fmla="val 118483"/>
              <a:gd name="adj2" fmla="val 120039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dirty="0" smtClean="0"/>
              <a:t>Community Content</a:t>
            </a:r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404076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… and embed tools or systems</a:t>
            </a:r>
            <a:endParaRPr lang="en-ZA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2709"/>
            <a:ext cx="9144001" cy="6235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179512" y="4725144"/>
            <a:ext cx="1296144" cy="864096"/>
          </a:xfrm>
          <a:prstGeom prst="wedgeRectCallout">
            <a:avLst>
              <a:gd name="adj1" fmla="val 118483"/>
              <a:gd name="adj2" fmla="val 120039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dirty="0" smtClean="0"/>
              <a:t>Community Tools</a:t>
            </a:r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356988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70000" lnSpcReduction="20000"/>
          </a:bodyPr>
          <a:lstStyle/>
          <a:p>
            <a:pPr marL="274320" eaLnBrk="1" fontAlgn="auto" hangingPunct="1">
              <a:spcAft>
                <a:spcPts val="0"/>
              </a:spcAft>
              <a:defRPr/>
            </a:pPr>
            <a:r>
              <a:rPr lang="en-ZA" dirty="0" smtClean="0"/>
              <a:t>Development</a:t>
            </a:r>
          </a:p>
          <a:p>
            <a:pPr marL="548640" lvl="1" indent="-182880" eaLnBrk="1" fontAlgn="auto" hangingPunct="1">
              <a:spcAft>
                <a:spcPts val="0"/>
              </a:spcAft>
              <a:defRPr/>
            </a:pPr>
            <a:r>
              <a:rPr lang="en-ZA" dirty="0" smtClean="0"/>
              <a:t>Process chaining</a:t>
            </a:r>
          </a:p>
          <a:p>
            <a:pPr marL="548640" lvl="1" indent="-182880" eaLnBrk="1" fontAlgn="auto" hangingPunct="1">
              <a:spcAft>
                <a:spcPts val="0"/>
              </a:spcAft>
              <a:defRPr/>
            </a:pPr>
            <a:r>
              <a:rPr lang="en-ZA" dirty="0" smtClean="0"/>
              <a:t>Mediation and collation of structured data</a:t>
            </a:r>
          </a:p>
          <a:p>
            <a:pPr marL="548640" lvl="1" indent="-182880" eaLnBrk="1" fontAlgn="auto" hangingPunct="1">
              <a:spcAft>
                <a:spcPts val="0"/>
              </a:spcAft>
              <a:defRPr/>
            </a:pPr>
            <a:r>
              <a:rPr lang="en-ZA" dirty="0" err="1" smtClean="0"/>
              <a:t>NetCDF</a:t>
            </a:r>
            <a:r>
              <a:rPr lang="en-ZA" dirty="0" smtClean="0"/>
              <a:t> Support</a:t>
            </a:r>
          </a:p>
          <a:p>
            <a:pPr marL="548640" lvl="1" indent="-182880" eaLnBrk="1" fontAlgn="auto" hangingPunct="1">
              <a:spcAft>
                <a:spcPts val="0"/>
              </a:spcAft>
              <a:defRPr/>
            </a:pPr>
            <a:r>
              <a:rPr lang="en-ZA" dirty="0" err="1" smtClean="0"/>
              <a:t>SensorWeb</a:t>
            </a:r>
            <a:r>
              <a:rPr lang="en-ZA" dirty="0" smtClean="0"/>
              <a:t> Support</a:t>
            </a:r>
          </a:p>
          <a:p>
            <a:pPr marL="548640" lvl="1" indent="-182880" eaLnBrk="1" fontAlgn="auto" hangingPunct="1">
              <a:spcAft>
                <a:spcPts val="0"/>
              </a:spcAft>
              <a:defRPr/>
            </a:pPr>
            <a:endParaRPr lang="en-ZA" dirty="0"/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en-ZA" dirty="0" smtClean="0"/>
              <a:t>Collaboration Projects</a:t>
            </a:r>
          </a:p>
          <a:p>
            <a:pPr marL="548640" lvl="1" indent="-182880" eaLnBrk="1" fontAlgn="auto" hangingPunct="1">
              <a:spcAft>
                <a:spcPts val="0"/>
              </a:spcAft>
              <a:defRPr/>
            </a:pPr>
            <a:r>
              <a:rPr lang="en-ZA" dirty="0"/>
              <a:t>GEOSS </a:t>
            </a:r>
            <a:r>
              <a:rPr lang="en-ZA" dirty="0" smtClean="0"/>
              <a:t>Integration: Actively looking for pilot projects and collaborators</a:t>
            </a:r>
          </a:p>
          <a:p>
            <a:pPr marL="548640" lvl="1" indent="-182880" eaLnBrk="1" fontAlgn="auto" hangingPunct="1">
              <a:spcAft>
                <a:spcPts val="0"/>
              </a:spcAft>
              <a:defRPr/>
            </a:pPr>
            <a:r>
              <a:rPr lang="en-ZA" dirty="0" smtClean="0"/>
              <a:t>Human-Environment Interactions: Process Chaining/ Distributed Sources</a:t>
            </a:r>
          </a:p>
          <a:p>
            <a:pPr marL="548640" lvl="1" indent="-182880" eaLnBrk="1" fontAlgn="auto" hangingPunct="1">
              <a:spcAft>
                <a:spcPts val="0"/>
              </a:spcAft>
              <a:defRPr/>
            </a:pPr>
            <a:endParaRPr lang="en-ZA" dirty="0"/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en-ZA" dirty="0" smtClean="0"/>
              <a:t>Migration to Sustainable Infrastructure</a:t>
            </a:r>
          </a:p>
          <a:p>
            <a:pPr marL="548640" lvl="1" indent="-182880" eaLnBrk="1" fontAlgn="auto" hangingPunct="1">
              <a:spcAft>
                <a:spcPts val="0"/>
              </a:spcAft>
              <a:defRPr/>
            </a:pPr>
            <a:r>
              <a:rPr lang="en-ZA" dirty="0" smtClean="0"/>
              <a:t>Move towards file/ object relational databases</a:t>
            </a:r>
          </a:p>
          <a:p>
            <a:pPr marL="548640" lvl="1" indent="-182880" eaLnBrk="1" fontAlgn="auto" hangingPunct="1">
              <a:spcAft>
                <a:spcPts val="0"/>
              </a:spcAft>
              <a:defRPr/>
            </a:pPr>
            <a:r>
              <a:rPr lang="en-ZA" dirty="0" smtClean="0"/>
              <a:t>Hosting at CHPC – relatively large computing facility, fast connections</a:t>
            </a:r>
          </a:p>
          <a:p>
            <a:pPr marL="548640" lvl="1" indent="-182880" eaLnBrk="1" fontAlgn="auto" hangingPunct="1">
              <a:spcAft>
                <a:spcPts val="0"/>
              </a:spcAft>
              <a:defRPr/>
            </a:pPr>
            <a:r>
              <a:rPr lang="en-ZA" dirty="0" smtClean="0"/>
              <a:t>VLDB project</a:t>
            </a:r>
            <a:endParaRPr lang="en-Z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ZA" dirty="0" smtClean="0"/>
              <a:t>NEXT STEPS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422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6732240" y="692696"/>
            <a:ext cx="2215639" cy="5976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r"/>
            <a:r>
              <a:rPr lang="en-ZA" sz="1600" dirty="0" smtClean="0">
                <a:solidFill>
                  <a:schemeClr val="tx1"/>
                </a:solidFill>
              </a:rPr>
              <a:t>International </a:t>
            </a:r>
            <a:endParaRPr lang="en-ZA" sz="16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496" y="692696"/>
            <a:ext cx="2304256" cy="5976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ZA" sz="1600" dirty="0" smtClean="0"/>
              <a:t>Domain-Specific</a:t>
            </a:r>
            <a:endParaRPr lang="en-ZA" sz="1600" dirty="0"/>
          </a:p>
        </p:txBody>
      </p:sp>
      <p:sp>
        <p:nvSpPr>
          <p:cNvPr id="12" name="Rectangle 11"/>
          <p:cNvSpPr/>
          <p:nvPr/>
        </p:nvSpPr>
        <p:spPr>
          <a:xfrm>
            <a:off x="2480798" y="692696"/>
            <a:ext cx="4179434" cy="5976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r"/>
            <a:r>
              <a:rPr lang="en-ZA" sz="1600" dirty="0" smtClean="0">
                <a:solidFill>
                  <a:schemeClr val="tx1"/>
                </a:solidFill>
              </a:rPr>
              <a:t>Nationally</a:t>
            </a:r>
            <a:endParaRPr lang="en-ZA" sz="16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Scope of Work: Liaison</a:t>
            </a:r>
            <a:endParaRPr lang="en-ZA" dirty="0"/>
          </a:p>
        </p:txBody>
      </p:sp>
      <p:sp>
        <p:nvSpPr>
          <p:cNvPr id="16" name="Oval 15"/>
          <p:cNvSpPr/>
          <p:nvPr/>
        </p:nvSpPr>
        <p:spPr>
          <a:xfrm>
            <a:off x="4067944" y="2124472"/>
            <a:ext cx="1872208" cy="100811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CSI Data Committee</a:t>
            </a:r>
            <a:endParaRPr lang="en-ZA" dirty="0"/>
          </a:p>
        </p:txBody>
      </p:sp>
      <p:sp>
        <p:nvSpPr>
          <p:cNvPr id="17" name="Oval 16"/>
          <p:cNvSpPr/>
          <p:nvPr/>
        </p:nvSpPr>
        <p:spPr>
          <a:xfrm>
            <a:off x="251520" y="1452782"/>
            <a:ext cx="1872208" cy="100811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Digital </a:t>
            </a:r>
            <a:r>
              <a:rPr lang="en-ZA" dirty="0" err="1" smtClean="0"/>
              <a:t>Curation</a:t>
            </a:r>
            <a:endParaRPr lang="en-ZA" dirty="0" smtClean="0"/>
          </a:p>
          <a:p>
            <a:pPr algn="ctr"/>
            <a:r>
              <a:rPr lang="en-ZA" dirty="0" err="1" smtClean="0"/>
              <a:t>NeDICC</a:t>
            </a:r>
            <a:endParaRPr lang="en-ZA" dirty="0"/>
          </a:p>
        </p:txBody>
      </p:sp>
      <p:sp>
        <p:nvSpPr>
          <p:cNvPr id="21" name="Oval 20"/>
          <p:cNvSpPr/>
          <p:nvPr/>
        </p:nvSpPr>
        <p:spPr>
          <a:xfrm>
            <a:off x="6932741" y="1445021"/>
            <a:ext cx="1872208" cy="100811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EGU</a:t>
            </a:r>
            <a:endParaRPr lang="en-ZA" dirty="0"/>
          </a:p>
        </p:txBody>
      </p:sp>
      <p:sp>
        <p:nvSpPr>
          <p:cNvPr id="22" name="Oval 21"/>
          <p:cNvSpPr/>
          <p:nvPr/>
        </p:nvSpPr>
        <p:spPr>
          <a:xfrm>
            <a:off x="6932741" y="2605533"/>
            <a:ext cx="1872208" cy="100811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ICSU</a:t>
            </a:r>
          </a:p>
          <a:p>
            <a:pPr algn="ctr"/>
            <a:r>
              <a:rPr lang="en-ZA" dirty="0" smtClean="0"/>
              <a:t>WDS</a:t>
            </a:r>
            <a:endParaRPr lang="en-ZA" dirty="0"/>
          </a:p>
        </p:txBody>
      </p:sp>
      <p:sp>
        <p:nvSpPr>
          <p:cNvPr id="23" name="Oval 22"/>
          <p:cNvSpPr/>
          <p:nvPr/>
        </p:nvSpPr>
        <p:spPr>
          <a:xfrm>
            <a:off x="6948264" y="3789040"/>
            <a:ext cx="1872208" cy="100811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GEOSS</a:t>
            </a:r>
            <a:endParaRPr lang="en-ZA" dirty="0"/>
          </a:p>
        </p:txBody>
      </p:sp>
      <p:sp>
        <p:nvSpPr>
          <p:cNvPr id="24" name="Oval 23"/>
          <p:cNvSpPr/>
          <p:nvPr/>
        </p:nvSpPr>
        <p:spPr>
          <a:xfrm>
            <a:off x="6948264" y="4941168"/>
            <a:ext cx="1872208" cy="100811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USGS</a:t>
            </a:r>
            <a:endParaRPr lang="en-ZA" dirty="0"/>
          </a:p>
        </p:txBody>
      </p:sp>
      <p:sp>
        <p:nvSpPr>
          <p:cNvPr id="25" name="Oval 24"/>
          <p:cNvSpPr/>
          <p:nvPr/>
        </p:nvSpPr>
        <p:spPr>
          <a:xfrm>
            <a:off x="2915816" y="3980778"/>
            <a:ext cx="1872208" cy="100811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SIMSC</a:t>
            </a:r>
            <a:endParaRPr lang="en-ZA" dirty="0"/>
          </a:p>
        </p:txBody>
      </p:sp>
      <p:sp>
        <p:nvSpPr>
          <p:cNvPr id="26" name="Oval 25"/>
          <p:cNvSpPr/>
          <p:nvPr/>
        </p:nvSpPr>
        <p:spPr>
          <a:xfrm>
            <a:off x="2480798" y="2533267"/>
            <a:ext cx="1872208" cy="100811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Risk Atlas Theme Convenors</a:t>
            </a:r>
            <a:endParaRPr lang="en-ZA" dirty="0"/>
          </a:p>
        </p:txBody>
      </p:sp>
      <p:sp>
        <p:nvSpPr>
          <p:cNvPr id="27" name="Oval 26"/>
          <p:cNvSpPr/>
          <p:nvPr/>
        </p:nvSpPr>
        <p:spPr>
          <a:xfrm>
            <a:off x="4572000" y="3044491"/>
            <a:ext cx="1872208" cy="100811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NSIF</a:t>
            </a:r>
            <a:endParaRPr lang="en-ZA" dirty="0"/>
          </a:p>
        </p:txBody>
      </p:sp>
      <p:sp>
        <p:nvSpPr>
          <p:cNvPr id="28" name="Oval 27"/>
          <p:cNvSpPr/>
          <p:nvPr/>
        </p:nvSpPr>
        <p:spPr>
          <a:xfrm>
            <a:off x="2843808" y="1453405"/>
            <a:ext cx="2016224" cy="100811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Line Departments</a:t>
            </a:r>
            <a:endParaRPr lang="en-ZA" dirty="0"/>
          </a:p>
        </p:txBody>
      </p:sp>
      <p:sp>
        <p:nvSpPr>
          <p:cNvPr id="30" name="Oval 29"/>
          <p:cNvSpPr/>
          <p:nvPr/>
        </p:nvSpPr>
        <p:spPr>
          <a:xfrm>
            <a:off x="3971443" y="5174552"/>
            <a:ext cx="1872208" cy="100811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CSIR:</a:t>
            </a:r>
          </a:p>
          <a:p>
            <a:pPr algn="ctr"/>
            <a:r>
              <a:rPr lang="en-ZA" dirty="0" err="1" smtClean="0"/>
              <a:t>CoastGIS</a:t>
            </a:r>
            <a:endParaRPr lang="en-ZA" dirty="0"/>
          </a:p>
        </p:txBody>
      </p:sp>
      <p:sp>
        <p:nvSpPr>
          <p:cNvPr id="31" name="Oval 30"/>
          <p:cNvSpPr/>
          <p:nvPr/>
        </p:nvSpPr>
        <p:spPr>
          <a:xfrm>
            <a:off x="4570515" y="4263737"/>
            <a:ext cx="1872208" cy="100811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dirty="0" err="1" smtClean="0"/>
              <a:t>OceanSAfrica</a:t>
            </a:r>
            <a:endParaRPr lang="en-ZA" sz="1600" dirty="0"/>
          </a:p>
        </p:txBody>
      </p:sp>
      <p:sp>
        <p:nvSpPr>
          <p:cNvPr id="18" name="Oval 17"/>
          <p:cNvSpPr/>
          <p:nvPr/>
        </p:nvSpPr>
        <p:spPr>
          <a:xfrm>
            <a:off x="2480798" y="5655057"/>
            <a:ext cx="1872208" cy="100811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NBF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0087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6732240" y="692696"/>
            <a:ext cx="2215639" cy="5976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r"/>
            <a:r>
              <a:rPr lang="en-ZA" sz="1600" dirty="0" smtClean="0">
                <a:solidFill>
                  <a:schemeClr val="tx1"/>
                </a:solidFill>
              </a:rPr>
              <a:t>International </a:t>
            </a:r>
            <a:endParaRPr lang="en-ZA" sz="16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7504" y="692696"/>
            <a:ext cx="2304256" cy="5976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ZA" sz="1600" dirty="0" smtClean="0"/>
              <a:t>Domain-Specific</a:t>
            </a:r>
            <a:endParaRPr lang="en-ZA" sz="1600" dirty="0"/>
          </a:p>
        </p:txBody>
      </p:sp>
      <p:sp>
        <p:nvSpPr>
          <p:cNvPr id="12" name="Rectangle 11"/>
          <p:cNvSpPr/>
          <p:nvPr/>
        </p:nvSpPr>
        <p:spPr>
          <a:xfrm>
            <a:off x="2480798" y="692696"/>
            <a:ext cx="4179434" cy="5976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r"/>
            <a:r>
              <a:rPr lang="en-ZA" sz="1600" dirty="0" smtClean="0">
                <a:solidFill>
                  <a:schemeClr val="tx1"/>
                </a:solidFill>
              </a:rPr>
              <a:t>Nationally</a:t>
            </a:r>
            <a:endParaRPr lang="en-ZA" sz="16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Scope of Work: Capacity Building</a:t>
            </a:r>
            <a:endParaRPr lang="en-ZA" dirty="0"/>
          </a:p>
        </p:txBody>
      </p:sp>
      <p:sp>
        <p:nvSpPr>
          <p:cNvPr id="16" name="Oval 15"/>
          <p:cNvSpPr/>
          <p:nvPr/>
        </p:nvSpPr>
        <p:spPr>
          <a:xfrm>
            <a:off x="4067944" y="2124472"/>
            <a:ext cx="1872208" cy="100811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Maturity Model</a:t>
            </a:r>
            <a:endParaRPr lang="en-ZA" dirty="0"/>
          </a:p>
        </p:txBody>
      </p:sp>
      <p:sp>
        <p:nvSpPr>
          <p:cNvPr id="21" name="Oval 20"/>
          <p:cNvSpPr/>
          <p:nvPr/>
        </p:nvSpPr>
        <p:spPr>
          <a:xfrm>
            <a:off x="6932741" y="1445021"/>
            <a:ext cx="1872208" cy="100811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ICSU Africa</a:t>
            </a:r>
            <a:endParaRPr lang="en-ZA" dirty="0"/>
          </a:p>
        </p:txBody>
      </p:sp>
      <p:sp>
        <p:nvSpPr>
          <p:cNvPr id="26" name="Oval 25"/>
          <p:cNvSpPr/>
          <p:nvPr/>
        </p:nvSpPr>
        <p:spPr>
          <a:xfrm>
            <a:off x="2480798" y="2714350"/>
            <a:ext cx="1872208" cy="100811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dirty="0" smtClean="0"/>
              <a:t>Meta-Data Management</a:t>
            </a:r>
            <a:endParaRPr lang="en-ZA" sz="1600" dirty="0"/>
          </a:p>
        </p:txBody>
      </p:sp>
      <p:sp>
        <p:nvSpPr>
          <p:cNvPr id="27" name="Oval 26"/>
          <p:cNvSpPr/>
          <p:nvPr/>
        </p:nvSpPr>
        <p:spPr>
          <a:xfrm>
            <a:off x="4572000" y="3212976"/>
            <a:ext cx="1872208" cy="100811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COP/</a:t>
            </a:r>
          </a:p>
          <a:p>
            <a:pPr algn="ctr"/>
            <a:r>
              <a:rPr lang="en-ZA" dirty="0" smtClean="0"/>
              <a:t>Ontologies</a:t>
            </a:r>
            <a:endParaRPr lang="en-ZA" dirty="0"/>
          </a:p>
        </p:txBody>
      </p:sp>
      <p:sp>
        <p:nvSpPr>
          <p:cNvPr id="28" name="Oval 27"/>
          <p:cNvSpPr/>
          <p:nvPr/>
        </p:nvSpPr>
        <p:spPr>
          <a:xfrm>
            <a:off x="2771800" y="1268760"/>
            <a:ext cx="2016224" cy="100811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GeoPortal Cookbook</a:t>
            </a:r>
            <a:endParaRPr lang="en-ZA" dirty="0"/>
          </a:p>
        </p:txBody>
      </p:sp>
      <p:sp>
        <p:nvSpPr>
          <p:cNvPr id="29" name="Oval 28"/>
          <p:cNvSpPr/>
          <p:nvPr/>
        </p:nvSpPr>
        <p:spPr>
          <a:xfrm>
            <a:off x="3131840" y="3735877"/>
            <a:ext cx="1872208" cy="100811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SAEON</a:t>
            </a:r>
          </a:p>
          <a:p>
            <a:pPr algn="ctr"/>
            <a:r>
              <a:rPr lang="en-ZA" dirty="0" smtClean="0"/>
              <a:t>IT Strategy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2157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6732240" y="692696"/>
            <a:ext cx="2215639" cy="5976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r"/>
            <a:r>
              <a:rPr lang="en-ZA" sz="1600" dirty="0" smtClean="0">
                <a:solidFill>
                  <a:schemeClr val="tx1"/>
                </a:solidFill>
              </a:rPr>
              <a:t>SAEON Infrastructure</a:t>
            </a:r>
            <a:endParaRPr lang="en-ZA" sz="16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496" y="692696"/>
            <a:ext cx="1808264" cy="5976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ZA" sz="1600" dirty="0" smtClean="0"/>
              <a:t>CHPC Peripheral</a:t>
            </a:r>
            <a:endParaRPr lang="en-ZA" sz="1600" dirty="0"/>
          </a:p>
        </p:txBody>
      </p:sp>
      <p:sp>
        <p:nvSpPr>
          <p:cNvPr id="12" name="Rectangle 11"/>
          <p:cNvSpPr/>
          <p:nvPr/>
        </p:nvSpPr>
        <p:spPr>
          <a:xfrm>
            <a:off x="1940921" y="692696"/>
            <a:ext cx="4719311" cy="5976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r"/>
            <a:r>
              <a:rPr lang="en-ZA" sz="1600" dirty="0" smtClean="0">
                <a:solidFill>
                  <a:schemeClr val="tx1"/>
                </a:solidFill>
              </a:rPr>
              <a:t>Shared Infrastructure</a:t>
            </a:r>
            <a:endParaRPr lang="en-ZA" sz="16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Scope of Work: Specific Projects</a:t>
            </a:r>
            <a:endParaRPr lang="en-ZA" dirty="0"/>
          </a:p>
        </p:txBody>
      </p:sp>
      <p:sp>
        <p:nvSpPr>
          <p:cNvPr id="4" name="Oval 3"/>
          <p:cNvSpPr/>
          <p:nvPr/>
        </p:nvSpPr>
        <p:spPr>
          <a:xfrm>
            <a:off x="5148064" y="3317229"/>
            <a:ext cx="1872208" cy="100811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err="1" smtClean="0"/>
              <a:t>SensorWeb</a:t>
            </a:r>
            <a:endParaRPr lang="en-ZA" dirty="0"/>
          </a:p>
        </p:txBody>
      </p:sp>
      <p:sp>
        <p:nvSpPr>
          <p:cNvPr id="5" name="Oval 4"/>
          <p:cNvSpPr/>
          <p:nvPr/>
        </p:nvSpPr>
        <p:spPr>
          <a:xfrm>
            <a:off x="4499992" y="2309117"/>
            <a:ext cx="1872208" cy="100811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err="1" smtClean="0"/>
              <a:t>NetCDF</a:t>
            </a:r>
            <a:endParaRPr lang="en-ZA" dirty="0" smtClean="0"/>
          </a:p>
          <a:p>
            <a:pPr algn="ctr"/>
            <a:r>
              <a:rPr lang="en-ZA" dirty="0" smtClean="0"/>
              <a:t>Extensions</a:t>
            </a:r>
            <a:endParaRPr lang="en-ZA" dirty="0"/>
          </a:p>
        </p:txBody>
      </p:sp>
      <p:sp>
        <p:nvSpPr>
          <p:cNvPr id="7" name="Oval 6"/>
          <p:cNvSpPr/>
          <p:nvPr/>
        </p:nvSpPr>
        <p:spPr>
          <a:xfrm>
            <a:off x="3923928" y="4040681"/>
            <a:ext cx="1872208" cy="100811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Chained Processing</a:t>
            </a:r>
            <a:endParaRPr lang="en-ZA" dirty="0"/>
          </a:p>
        </p:txBody>
      </p:sp>
      <p:sp>
        <p:nvSpPr>
          <p:cNvPr id="16" name="Oval 15"/>
          <p:cNvSpPr/>
          <p:nvPr/>
        </p:nvSpPr>
        <p:spPr>
          <a:xfrm>
            <a:off x="4067944" y="1340768"/>
            <a:ext cx="1872208" cy="100811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dirty="0" smtClean="0"/>
              <a:t>Platform Spatial Extensions</a:t>
            </a:r>
            <a:endParaRPr lang="en-ZA" sz="1600" dirty="0"/>
          </a:p>
        </p:txBody>
      </p:sp>
      <p:sp>
        <p:nvSpPr>
          <p:cNvPr id="17" name="Oval 16"/>
          <p:cNvSpPr/>
          <p:nvPr/>
        </p:nvSpPr>
        <p:spPr>
          <a:xfrm>
            <a:off x="68712" y="2042060"/>
            <a:ext cx="2055015" cy="109890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 err="1" smtClean="0"/>
              <a:t>ScienceBook</a:t>
            </a:r>
            <a:endParaRPr lang="en-ZA" b="1" dirty="0"/>
          </a:p>
        </p:txBody>
      </p:sp>
      <p:sp>
        <p:nvSpPr>
          <p:cNvPr id="18" name="Oval 17"/>
          <p:cNvSpPr/>
          <p:nvPr/>
        </p:nvSpPr>
        <p:spPr>
          <a:xfrm>
            <a:off x="84995" y="3589223"/>
            <a:ext cx="2038732" cy="100811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Indexing</a:t>
            </a:r>
            <a:endParaRPr lang="en-ZA" dirty="0"/>
          </a:p>
        </p:txBody>
      </p:sp>
      <p:sp>
        <p:nvSpPr>
          <p:cNvPr id="21" name="Oval 20"/>
          <p:cNvSpPr/>
          <p:nvPr/>
        </p:nvSpPr>
        <p:spPr>
          <a:xfrm>
            <a:off x="6876256" y="2204864"/>
            <a:ext cx="1872208" cy="100811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dirty="0" smtClean="0"/>
              <a:t>Observations</a:t>
            </a:r>
            <a:endParaRPr lang="en-ZA" sz="1600" dirty="0"/>
          </a:p>
        </p:txBody>
      </p:sp>
      <p:sp>
        <p:nvSpPr>
          <p:cNvPr id="22" name="Oval 21"/>
          <p:cNvSpPr/>
          <p:nvPr/>
        </p:nvSpPr>
        <p:spPr>
          <a:xfrm>
            <a:off x="6876256" y="3212976"/>
            <a:ext cx="1872208" cy="100811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IOMS</a:t>
            </a:r>
            <a:endParaRPr lang="en-ZA" dirty="0"/>
          </a:p>
        </p:txBody>
      </p:sp>
      <p:sp>
        <p:nvSpPr>
          <p:cNvPr id="23" name="Oval 22"/>
          <p:cNvSpPr/>
          <p:nvPr/>
        </p:nvSpPr>
        <p:spPr>
          <a:xfrm>
            <a:off x="6876256" y="4293096"/>
            <a:ext cx="1872208" cy="100811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Historical Catch DB</a:t>
            </a:r>
            <a:endParaRPr lang="en-ZA" dirty="0"/>
          </a:p>
        </p:txBody>
      </p:sp>
      <p:sp>
        <p:nvSpPr>
          <p:cNvPr id="24" name="Oval 23"/>
          <p:cNvSpPr/>
          <p:nvPr/>
        </p:nvSpPr>
        <p:spPr>
          <a:xfrm>
            <a:off x="6876256" y="5373216"/>
            <a:ext cx="1872208" cy="100811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err="1" smtClean="0"/>
              <a:t>Algoa</a:t>
            </a:r>
            <a:endParaRPr lang="en-ZA" dirty="0" smtClean="0"/>
          </a:p>
          <a:p>
            <a:pPr algn="ctr"/>
            <a:r>
              <a:rPr lang="en-ZA" dirty="0" smtClean="0"/>
              <a:t>Sentinel</a:t>
            </a:r>
            <a:endParaRPr lang="en-ZA" dirty="0"/>
          </a:p>
        </p:txBody>
      </p:sp>
      <p:sp>
        <p:nvSpPr>
          <p:cNvPr id="25" name="Oval 24"/>
          <p:cNvSpPr/>
          <p:nvPr/>
        </p:nvSpPr>
        <p:spPr>
          <a:xfrm>
            <a:off x="6876256" y="1113535"/>
            <a:ext cx="1872208" cy="100811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Education</a:t>
            </a:r>
            <a:endParaRPr lang="en-ZA" dirty="0"/>
          </a:p>
        </p:txBody>
      </p:sp>
      <p:sp>
        <p:nvSpPr>
          <p:cNvPr id="26" name="Oval 25"/>
          <p:cNvSpPr/>
          <p:nvPr/>
        </p:nvSpPr>
        <p:spPr>
          <a:xfrm>
            <a:off x="921555" y="4597335"/>
            <a:ext cx="2038732" cy="100811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Meta-Database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3730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smtClean="0"/>
              <a:t>The Bigger Picture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36095" y="1663555"/>
            <a:ext cx="8476365" cy="4825785"/>
            <a:chOff x="79270" y="642938"/>
            <a:chExt cx="8921855" cy="6205995"/>
          </a:xfrm>
        </p:grpSpPr>
        <p:sp>
          <p:nvSpPr>
            <p:cNvPr id="4" name="Rectangle 3"/>
            <p:cNvSpPr/>
            <p:nvPr/>
          </p:nvSpPr>
          <p:spPr>
            <a:xfrm>
              <a:off x="360626" y="714374"/>
              <a:ext cx="1643063" cy="78581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/>
                <a:t>CoSAMP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(SAEON, CSIR)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2005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2289439" y="714374"/>
              <a:ext cx="1643062" cy="78581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/>
                <a:t>CoGIS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(SAEON, CSIR)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2007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289439" y="1714500"/>
              <a:ext cx="1643062" cy="78581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/>
                <a:t>Meta-Data I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(SAEON, CSIR)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2008/9</a:t>
              </a:r>
            </a:p>
          </p:txBody>
        </p:sp>
        <p:cxnSp>
          <p:nvCxnSpPr>
            <p:cNvPr id="8" name="Elbow Connector 7"/>
            <p:cNvCxnSpPr>
              <a:stCxn id="4" idx="3"/>
              <a:endCxn id="5" idx="1"/>
            </p:cNvCxnSpPr>
            <p:nvPr/>
          </p:nvCxnSpPr>
          <p:spPr>
            <a:xfrm>
              <a:off x="2003689" y="1107282"/>
              <a:ext cx="285750" cy="16332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lbow Connector 9"/>
            <p:cNvCxnSpPr>
              <a:stCxn id="5" idx="2"/>
              <a:endCxn id="6" idx="0"/>
            </p:cNvCxnSpPr>
            <p:nvPr/>
          </p:nvCxnSpPr>
          <p:spPr>
            <a:xfrm rot="5400000">
              <a:off x="3003815" y="1608826"/>
              <a:ext cx="214312" cy="13367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4071938" y="2392422"/>
              <a:ext cx="1643062" cy="1000127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/>
                <a:t>Spatial Extensions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(SAEON, SAEOS, </a:t>
              </a:r>
              <a:r>
                <a:rPr lang="en-US" sz="1200" dirty="0" smtClean="0"/>
                <a:t>WDC, </a:t>
              </a:r>
              <a:r>
                <a:rPr lang="en-US" sz="1200" dirty="0"/>
                <a:t>R&amp;VA)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 smtClean="0"/>
                <a:t>2009/10</a:t>
              </a:r>
              <a:endParaRPr lang="en-US" sz="1200" dirty="0"/>
            </a:p>
          </p:txBody>
        </p:sp>
        <p:cxnSp>
          <p:nvCxnSpPr>
            <p:cNvPr id="13" name="Elbow Connector 12"/>
            <p:cNvCxnSpPr>
              <a:stCxn id="5" idx="3"/>
              <a:endCxn id="11" idx="0"/>
            </p:cNvCxnSpPr>
            <p:nvPr/>
          </p:nvCxnSpPr>
          <p:spPr>
            <a:xfrm>
              <a:off x="3932501" y="1107282"/>
              <a:ext cx="960967" cy="1285141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hape 17"/>
            <p:cNvCxnSpPr>
              <a:stCxn id="6" idx="2"/>
              <a:endCxn id="11" idx="1"/>
            </p:cNvCxnSpPr>
            <p:nvPr/>
          </p:nvCxnSpPr>
          <p:spPr>
            <a:xfrm rot="16200000" flipH="1">
              <a:off x="3395367" y="2215916"/>
              <a:ext cx="392173" cy="960967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4071938" y="3591655"/>
              <a:ext cx="1643062" cy="126609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/>
                <a:t>Image Extensions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/>
                <a:t>Admin Extensions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(SAEON, SAEOS)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 smtClean="0"/>
                <a:t>2010/11</a:t>
              </a:r>
              <a:endParaRPr lang="en-US" sz="1200" dirty="0"/>
            </a:p>
          </p:txBody>
        </p:sp>
        <p:cxnSp>
          <p:nvCxnSpPr>
            <p:cNvPr id="21" name="Elbow Connector 20"/>
            <p:cNvCxnSpPr>
              <a:stCxn id="11" idx="2"/>
              <a:endCxn id="19" idx="0"/>
            </p:cNvCxnSpPr>
            <p:nvPr/>
          </p:nvCxnSpPr>
          <p:spPr>
            <a:xfrm rot="5400000">
              <a:off x="4793916" y="3493584"/>
              <a:ext cx="199106" cy="13367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2289439" y="4857750"/>
              <a:ext cx="1643062" cy="107066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/>
                <a:t>Meta-Data II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(SAEON, SAEOS, WDS, R&amp;VA)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2009/10</a:t>
              </a:r>
            </a:p>
          </p:txBody>
        </p:sp>
        <p:cxnSp>
          <p:nvCxnSpPr>
            <p:cNvPr id="24" name="Elbow Connector 23"/>
            <p:cNvCxnSpPr>
              <a:stCxn id="6" idx="2"/>
              <a:endCxn id="22" idx="0"/>
            </p:cNvCxnSpPr>
            <p:nvPr/>
          </p:nvCxnSpPr>
          <p:spPr>
            <a:xfrm rot="5400000">
              <a:off x="1932252" y="3680514"/>
              <a:ext cx="2357437" cy="13367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6072188" y="2392422"/>
              <a:ext cx="1643062" cy="1000127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/>
                <a:t>Structured Data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(SAEON, SAEOS, WDS)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2009/10</a:t>
              </a:r>
            </a:p>
          </p:txBody>
        </p:sp>
        <p:cxnSp>
          <p:nvCxnSpPr>
            <p:cNvPr id="27" name="Shape 26"/>
            <p:cNvCxnSpPr>
              <a:stCxn id="5" idx="3"/>
              <a:endCxn id="25" idx="0"/>
            </p:cNvCxnSpPr>
            <p:nvPr/>
          </p:nvCxnSpPr>
          <p:spPr>
            <a:xfrm>
              <a:off x="3932501" y="1107282"/>
              <a:ext cx="2961218" cy="1285141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7358063" y="6063121"/>
              <a:ext cx="1643062" cy="78581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/>
                <a:t>Knowledge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(CSIR, SAEON)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 smtClean="0"/>
                <a:t>2011</a:t>
              </a:r>
              <a:endParaRPr lang="en-US" sz="1200" dirty="0"/>
            </a:p>
          </p:txBody>
        </p:sp>
        <p:cxnSp>
          <p:nvCxnSpPr>
            <p:cNvPr id="30" name="Shape 29"/>
            <p:cNvCxnSpPr>
              <a:stCxn id="4" idx="2"/>
              <a:endCxn id="28" idx="1"/>
            </p:cNvCxnSpPr>
            <p:nvPr/>
          </p:nvCxnSpPr>
          <p:spPr>
            <a:xfrm rot="16200000" flipH="1">
              <a:off x="1792191" y="890154"/>
              <a:ext cx="4955839" cy="6175905"/>
            </a:xfrm>
            <a:prstGeom prst="bentConnector2">
              <a:avLst/>
            </a:prstGeom>
            <a:ln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hape 31"/>
            <p:cNvCxnSpPr>
              <a:stCxn id="25" idx="2"/>
              <a:endCxn id="59" idx="0"/>
            </p:cNvCxnSpPr>
            <p:nvPr/>
          </p:nvCxnSpPr>
          <p:spPr>
            <a:xfrm rot="16200000" flipH="1">
              <a:off x="6797577" y="3488691"/>
              <a:ext cx="204984" cy="12700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hape 33"/>
            <p:cNvCxnSpPr>
              <a:stCxn id="19" idx="2"/>
              <a:endCxn id="28" idx="1"/>
            </p:cNvCxnSpPr>
            <p:nvPr/>
          </p:nvCxnSpPr>
          <p:spPr>
            <a:xfrm rot="16200000" flipH="1">
              <a:off x="5326627" y="4424590"/>
              <a:ext cx="1598277" cy="2464594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hape 35"/>
            <p:cNvCxnSpPr>
              <a:stCxn id="22" idx="2"/>
              <a:endCxn id="28" idx="1"/>
            </p:cNvCxnSpPr>
            <p:nvPr/>
          </p:nvCxnSpPr>
          <p:spPr>
            <a:xfrm rot="16200000" flipH="1">
              <a:off x="4970709" y="4068672"/>
              <a:ext cx="527614" cy="4247093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7358063" y="4991558"/>
              <a:ext cx="1643062" cy="785813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/>
                <a:t>Process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(CSIR, SAEON)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 smtClean="0"/>
                <a:t>2011</a:t>
              </a:r>
              <a:endParaRPr lang="en-US" sz="1200" dirty="0"/>
            </a:p>
          </p:txBody>
        </p:sp>
        <p:cxnSp>
          <p:nvCxnSpPr>
            <p:cNvPr id="29" name="Elbow Connector 28"/>
            <p:cNvCxnSpPr>
              <a:stCxn id="28" idx="0"/>
              <a:endCxn id="23" idx="2"/>
            </p:cNvCxnSpPr>
            <p:nvPr/>
          </p:nvCxnSpPr>
          <p:spPr>
            <a:xfrm rot="5400000" flipH="1" flipV="1">
              <a:off x="8036720" y="5921729"/>
              <a:ext cx="285750" cy="13367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hape 32"/>
            <p:cNvCxnSpPr>
              <a:stCxn id="25" idx="3"/>
              <a:endCxn id="23" idx="0"/>
            </p:cNvCxnSpPr>
            <p:nvPr/>
          </p:nvCxnSpPr>
          <p:spPr>
            <a:xfrm>
              <a:off x="7715250" y="2892486"/>
              <a:ext cx="464344" cy="2099071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Elbow Connector 36"/>
            <p:cNvCxnSpPr>
              <a:stCxn id="22" idx="3"/>
              <a:endCxn id="23" idx="1"/>
            </p:cNvCxnSpPr>
            <p:nvPr/>
          </p:nvCxnSpPr>
          <p:spPr>
            <a:xfrm flipV="1">
              <a:off x="3932501" y="5384465"/>
              <a:ext cx="3425562" cy="8616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/>
            <p:nvPr/>
          </p:nvSpPr>
          <p:spPr>
            <a:xfrm>
              <a:off x="7358063" y="642938"/>
              <a:ext cx="1643062" cy="785812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/>
                <a:t>Open Source</a:t>
              </a:r>
            </a:p>
          </p:txBody>
        </p:sp>
        <p:sp>
          <p:nvSpPr>
            <p:cNvPr id="39" name="Oval 38"/>
            <p:cNvSpPr/>
            <p:nvPr/>
          </p:nvSpPr>
          <p:spPr>
            <a:xfrm>
              <a:off x="7358063" y="1500188"/>
              <a:ext cx="1643062" cy="785812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/>
                <a:t>Local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/>
                <a:t>Capacity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9270" y="2357438"/>
              <a:ext cx="821531" cy="35718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/>
                <a:t>URS I</a:t>
              </a:r>
              <a:endParaRPr lang="en-US" sz="1200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9270" y="2857501"/>
              <a:ext cx="821531" cy="35718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/>
                <a:t>URS II</a:t>
              </a:r>
              <a:endParaRPr lang="en-US" sz="1200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9270" y="3357563"/>
              <a:ext cx="821531" cy="357187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/>
                <a:t>URS III</a:t>
              </a:r>
              <a:endParaRPr lang="en-US" sz="1200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084888" y="3597533"/>
              <a:ext cx="1643062" cy="1217498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/>
                <a:t>Citations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/>
                <a:t>Service Orientation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(SAEON, SAEOS, R&amp;VA, </a:t>
              </a:r>
              <a:r>
                <a:rPr lang="en-US" sz="1200" dirty="0" smtClean="0"/>
                <a:t>WDC) 2010/11</a:t>
              </a:r>
              <a:endParaRPr lang="en-US" sz="1200" dirty="0"/>
            </a:p>
          </p:txBody>
        </p:sp>
        <p:cxnSp>
          <p:nvCxnSpPr>
            <p:cNvPr id="62" name="Shape 61"/>
            <p:cNvCxnSpPr>
              <a:stCxn id="59" idx="2"/>
              <a:endCxn id="28" idx="1"/>
            </p:cNvCxnSpPr>
            <p:nvPr/>
          </p:nvCxnSpPr>
          <p:spPr>
            <a:xfrm rot="16200000" flipH="1">
              <a:off x="6311744" y="5409707"/>
              <a:ext cx="1640996" cy="451644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3764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ZA" dirty="0" smtClean="0"/>
              <a:t>Portals and Platform </a:t>
            </a:r>
          </a:p>
        </p:txBody>
      </p:sp>
      <p:grpSp>
        <p:nvGrpSpPr>
          <p:cNvPr id="14339" name="Group 2"/>
          <p:cNvGrpSpPr>
            <a:grpSpLocks/>
          </p:cNvGrpSpPr>
          <p:nvPr/>
        </p:nvGrpSpPr>
        <p:grpSpPr bwMode="auto">
          <a:xfrm>
            <a:off x="237802" y="692696"/>
            <a:ext cx="8655373" cy="5832648"/>
            <a:chOff x="237802" y="908050"/>
            <a:chExt cx="8655373" cy="5705475"/>
          </a:xfrm>
        </p:grpSpPr>
        <p:sp>
          <p:nvSpPr>
            <p:cNvPr id="2" name="Rectangle 1"/>
            <p:cNvSpPr/>
            <p:nvPr/>
          </p:nvSpPr>
          <p:spPr>
            <a:xfrm>
              <a:off x="2533650" y="1519238"/>
              <a:ext cx="2160588" cy="433705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ZA">
                <a:solidFill>
                  <a:schemeClr val="bg1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454650" y="1519238"/>
              <a:ext cx="3427413" cy="4357687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ZA" sz="1400" dirty="0">
                <a:solidFill>
                  <a:schemeClr val="bg1"/>
                </a:solidFill>
              </a:endParaRPr>
            </a:p>
          </p:txBody>
        </p:sp>
        <p:sp>
          <p:nvSpPr>
            <p:cNvPr id="14344" name="TextBox 5"/>
            <p:cNvSpPr txBox="1">
              <a:spLocks noChangeArrowheads="1"/>
            </p:cNvSpPr>
            <p:nvPr/>
          </p:nvSpPr>
          <p:spPr bwMode="auto">
            <a:xfrm>
              <a:off x="7017130" y="908050"/>
              <a:ext cx="742191" cy="572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ZA" sz="1600">
                  <a:latin typeface="Calibri" pitchFamily="34" charset="0"/>
                </a:rPr>
                <a:t>Spatial</a:t>
              </a:r>
            </a:p>
            <a:p>
              <a:pPr algn="ctr" eaLnBrk="1" hangingPunct="1"/>
              <a:r>
                <a:rPr lang="en-ZA" sz="1600">
                  <a:latin typeface="Calibri" pitchFamily="34" charset="0"/>
                </a:rPr>
                <a:t>Data</a:t>
              </a:r>
            </a:p>
          </p:txBody>
        </p:sp>
        <p:sp>
          <p:nvSpPr>
            <p:cNvPr id="14345" name="TextBox 9"/>
            <p:cNvSpPr txBox="1">
              <a:spLocks noChangeArrowheads="1"/>
            </p:cNvSpPr>
            <p:nvPr/>
          </p:nvSpPr>
          <p:spPr bwMode="auto">
            <a:xfrm>
              <a:off x="8111892" y="908050"/>
              <a:ext cx="671980" cy="572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ZA" sz="1600">
                  <a:latin typeface="Calibri" pitchFamily="34" charset="0"/>
                </a:rPr>
                <a:t>Other</a:t>
              </a:r>
            </a:p>
            <a:p>
              <a:pPr algn="ctr" eaLnBrk="1" hangingPunct="1"/>
              <a:r>
                <a:rPr lang="en-ZA" sz="1600">
                  <a:latin typeface="Calibri" pitchFamily="34" charset="0"/>
                </a:rPr>
                <a:t>Data</a:t>
              </a:r>
            </a:p>
          </p:txBody>
        </p:sp>
        <p:sp>
          <p:nvSpPr>
            <p:cNvPr id="14346" name="TextBox 12"/>
            <p:cNvSpPr txBox="1">
              <a:spLocks noChangeArrowheads="1"/>
            </p:cNvSpPr>
            <p:nvPr/>
          </p:nvSpPr>
          <p:spPr bwMode="auto">
            <a:xfrm>
              <a:off x="5373400" y="908050"/>
              <a:ext cx="1549976" cy="572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ZA" sz="1600">
                  <a:latin typeface="Calibri" pitchFamily="34" charset="0"/>
                </a:rPr>
                <a:t>Documents </a:t>
              </a:r>
            </a:p>
            <a:p>
              <a:pPr algn="ctr" eaLnBrk="1" hangingPunct="1"/>
              <a:r>
                <a:rPr lang="en-ZA" sz="1600">
                  <a:latin typeface="Calibri" pitchFamily="34" charset="0"/>
                </a:rPr>
                <a:t>and Publications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784475" y="3968750"/>
              <a:ext cx="1630363" cy="760413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ZA" sz="1400" dirty="0">
                  <a:solidFill>
                    <a:schemeClr val="bg1"/>
                  </a:solidFill>
                </a:rPr>
                <a:t>Meta-Data and Data Management Functions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784475" y="3071813"/>
              <a:ext cx="1630363" cy="760412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ZA" sz="1400" dirty="0">
                  <a:solidFill>
                    <a:schemeClr val="bg1"/>
                  </a:solidFill>
                </a:rPr>
                <a:t>Content Visualisation and Presentation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784475" y="2205038"/>
              <a:ext cx="1630363" cy="760412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ZA" sz="1400" dirty="0">
                  <a:solidFill>
                    <a:schemeClr val="bg1"/>
                  </a:solidFill>
                </a:rPr>
                <a:t>Data Analysis and Processing</a:t>
              </a:r>
            </a:p>
          </p:txBody>
        </p:sp>
        <p:sp>
          <p:nvSpPr>
            <p:cNvPr id="14350" name="TextBox 16"/>
            <p:cNvSpPr txBox="1">
              <a:spLocks noChangeArrowheads="1"/>
            </p:cNvSpPr>
            <p:nvPr/>
          </p:nvSpPr>
          <p:spPr bwMode="auto">
            <a:xfrm>
              <a:off x="2892654" y="908050"/>
              <a:ext cx="1377493" cy="572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ZA" sz="1600" dirty="0">
                  <a:latin typeface="Calibri" pitchFamily="34" charset="0"/>
                </a:rPr>
                <a:t>Main Platform</a:t>
              </a:r>
            </a:p>
            <a:p>
              <a:pPr algn="ctr" eaLnBrk="1" hangingPunct="1"/>
              <a:r>
                <a:rPr lang="en-ZA" sz="1600" dirty="0">
                  <a:latin typeface="Calibri" pitchFamily="34" charset="0"/>
                </a:rPr>
                <a:t>Services</a:t>
              </a:r>
            </a:p>
          </p:txBody>
        </p:sp>
        <p:sp>
          <p:nvSpPr>
            <p:cNvPr id="14351" name="TextBox 23"/>
            <p:cNvSpPr txBox="1">
              <a:spLocks noChangeArrowheads="1"/>
            </p:cNvSpPr>
            <p:nvPr/>
          </p:nvSpPr>
          <p:spPr bwMode="auto">
            <a:xfrm>
              <a:off x="237802" y="908050"/>
              <a:ext cx="1819922" cy="572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ZA" sz="1600">
                  <a:latin typeface="Calibri" pitchFamily="34" charset="0"/>
                </a:rPr>
                <a:t>Main  Stakeholders </a:t>
              </a:r>
            </a:p>
            <a:p>
              <a:pPr algn="ctr" eaLnBrk="1" hangingPunct="1"/>
              <a:r>
                <a:rPr lang="en-ZA" sz="1600">
                  <a:latin typeface="Calibri" pitchFamily="34" charset="0"/>
                </a:rPr>
                <a:t>and Initiatives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88925" y="2260600"/>
              <a:ext cx="1660525" cy="62865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ZA" sz="1400" dirty="0">
                  <a:solidFill>
                    <a:schemeClr val="bg1"/>
                  </a:solidFill>
                </a:rPr>
                <a:t>SAEOS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ZA" sz="1400" dirty="0">
                  <a:solidFill>
                    <a:schemeClr val="bg1"/>
                  </a:solidFill>
                </a:rPr>
                <a:t>Portal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88925" y="5984875"/>
              <a:ext cx="1660525" cy="628650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ZA" sz="1400" dirty="0">
                  <a:solidFill>
                    <a:schemeClr val="bg1"/>
                  </a:solidFill>
                </a:rPr>
                <a:t>NSIF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ZA" sz="1400" dirty="0">
                  <a:solidFill>
                    <a:schemeClr val="bg1"/>
                  </a:solidFill>
                </a:rPr>
                <a:t>Application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88925" y="1519238"/>
              <a:ext cx="1660525" cy="62865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ZA" sz="1400" b="1" dirty="0">
                  <a:solidFill>
                    <a:schemeClr val="bg1"/>
                  </a:solidFill>
                </a:rPr>
                <a:t>SAEON  </a:t>
              </a:r>
              <a:endParaRPr lang="en-ZA" sz="1400" b="1" dirty="0" smtClean="0">
                <a:solidFill>
                  <a:schemeClr val="bg1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ZA" sz="1400" b="1" dirty="0" smtClean="0">
                  <a:solidFill>
                    <a:schemeClr val="bg1"/>
                  </a:solidFill>
                </a:rPr>
                <a:t>Nodes </a:t>
              </a:r>
              <a:r>
                <a:rPr lang="en-ZA" sz="1400" b="1" dirty="0">
                  <a:solidFill>
                    <a:schemeClr val="bg1"/>
                  </a:solidFill>
                </a:rPr>
                <a:t>and Initiatives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88925" y="4486275"/>
              <a:ext cx="1660525" cy="627063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ZA" sz="1400" dirty="0">
                  <a:solidFill>
                    <a:schemeClr val="bg1"/>
                  </a:solidFill>
                </a:rPr>
                <a:t>CSIR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88925" y="3744913"/>
              <a:ext cx="1660525" cy="627062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ZA" sz="1400" dirty="0">
                  <a:solidFill>
                    <a:schemeClr val="bg1"/>
                  </a:solidFill>
                </a:rPr>
                <a:t>Risk and Vulnerability Atlas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88925" y="3001963"/>
              <a:ext cx="1660525" cy="62865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ZA" sz="1400" dirty="0">
                  <a:solidFill>
                    <a:schemeClr val="bg1"/>
                  </a:solidFill>
                </a:rPr>
                <a:t>World Data Centre for BHH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88925" y="5248275"/>
              <a:ext cx="1660525" cy="628650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ZA" sz="1400" dirty="0">
                  <a:solidFill>
                    <a:schemeClr val="bg1"/>
                  </a:solidFill>
                </a:rPr>
                <a:t>Limpopo </a:t>
              </a:r>
              <a:r>
                <a:rPr lang="en-ZA" sz="1400" dirty="0" err="1">
                  <a:solidFill>
                    <a:schemeClr val="bg1"/>
                  </a:solidFill>
                </a:rPr>
                <a:t>GeoEconomic</a:t>
              </a:r>
              <a:r>
                <a:rPr lang="en-ZA" sz="1400" dirty="0">
                  <a:solidFill>
                    <a:schemeClr val="bg1"/>
                  </a:solidFill>
                </a:rPr>
                <a:t> Portal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454650" y="2260600"/>
              <a:ext cx="3427413" cy="62865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ZA" sz="1600" dirty="0">
                  <a:solidFill>
                    <a:schemeClr val="bg1"/>
                  </a:solidFill>
                </a:rPr>
                <a:t>SAEOS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454650" y="3001963"/>
              <a:ext cx="3427413" cy="62865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ZA" sz="1600" dirty="0">
                  <a:solidFill>
                    <a:schemeClr val="bg1"/>
                  </a:solidFill>
                </a:rPr>
                <a:t>WDC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842126" y="4486275"/>
              <a:ext cx="2039938" cy="627063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ZA" sz="1600" dirty="0" smtClean="0">
                  <a:solidFill>
                    <a:schemeClr val="bg1"/>
                  </a:solidFill>
                </a:rPr>
                <a:t>CSIR</a:t>
              </a:r>
              <a:endParaRPr lang="en-ZA" sz="1600" dirty="0">
                <a:solidFill>
                  <a:schemeClr val="bg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454650" y="1519238"/>
              <a:ext cx="3427413" cy="62865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ZA" sz="2000" b="1" dirty="0" smtClean="0">
                  <a:solidFill>
                    <a:schemeClr val="bg1"/>
                  </a:solidFill>
                </a:rPr>
                <a:t>   SAEON</a:t>
              </a:r>
              <a:endParaRPr lang="en-ZA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454650" y="3744913"/>
              <a:ext cx="3438525" cy="62706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ZA" sz="1600" dirty="0">
                  <a:solidFill>
                    <a:schemeClr val="bg1"/>
                  </a:solidFill>
                </a:rPr>
                <a:t>RAVA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842126" y="5968999"/>
              <a:ext cx="1123950" cy="628650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ZA" sz="1600" dirty="0">
                  <a:solidFill>
                    <a:schemeClr val="bg1"/>
                  </a:solidFill>
                </a:rPr>
                <a:t>NSIF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842126" y="5237163"/>
              <a:ext cx="2039938" cy="628650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ZA" sz="1600" dirty="0">
                  <a:solidFill>
                    <a:schemeClr val="bg1"/>
                  </a:solidFill>
                </a:rPr>
                <a:t>LGEP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784475" y="4873625"/>
              <a:ext cx="1630363" cy="760413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ZA" sz="1400" dirty="0">
                  <a:solidFill>
                    <a:schemeClr val="bg1"/>
                  </a:solidFill>
                </a:rPr>
                <a:t>Meta-Data and Data Services</a:t>
              </a: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>
              <a:off x="2000250" y="1834119"/>
              <a:ext cx="547688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1985963" y="2575719"/>
              <a:ext cx="547687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1985963" y="3315455"/>
              <a:ext cx="547687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1985963" y="4057055"/>
              <a:ext cx="547687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1985963" y="4800519"/>
              <a:ext cx="547687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1985963" y="5542119"/>
              <a:ext cx="547687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1985963" y="6283719"/>
              <a:ext cx="547687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Rectangle 52"/>
            <p:cNvSpPr/>
            <p:nvPr/>
          </p:nvSpPr>
          <p:spPr>
            <a:xfrm>
              <a:off x="2547938" y="5969000"/>
              <a:ext cx="2160587" cy="625475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ZA" sz="1400" dirty="0">
                  <a:solidFill>
                    <a:schemeClr val="bg1"/>
                  </a:solidFill>
                </a:rPr>
                <a:t>NSIF Portal</a:t>
              </a:r>
            </a:p>
          </p:txBody>
        </p:sp>
        <p:cxnSp>
          <p:nvCxnSpPr>
            <p:cNvPr id="54" name="Straight Arrow Connector 53"/>
            <p:cNvCxnSpPr>
              <a:stCxn id="2" idx="3"/>
              <a:endCxn id="39" idx="1"/>
            </p:cNvCxnSpPr>
            <p:nvPr/>
          </p:nvCxnSpPr>
          <p:spPr>
            <a:xfrm>
              <a:off x="4694238" y="3688118"/>
              <a:ext cx="760412" cy="1118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endCxn id="35" idx="1"/>
            </p:cNvCxnSpPr>
            <p:nvPr/>
          </p:nvCxnSpPr>
          <p:spPr>
            <a:xfrm flipV="1">
              <a:off x="4708525" y="6283324"/>
              <a:ext cx="2133601" cy="1530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60" name="Straight Connector 59"/>
          <p:cNvCxnSpPr/>
          <p:nvPr/>
        </p:nvCxnSpPr>
        <p:spPr>
          <a:xfrm>
            <a:off x="6804248" y="1196752"/>
            <a:ext cx="0" cy="4829175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8027988" y="1196752"/>
            <a:ext cx="0" cy="484505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82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ZA" dirty="0" smtClean="0"/>
              <a:t/>
            </a:r>
            <a:br>
              <a:rPr lang="en-ZA" dirty="0" smtClean="0"/>
            </a:br>
            <a:r>
              <a:rPr lang="en-ZA" dirty="0" smtClean="0"/>
              <a:t>Main Use Cases</a:t>
            </a:r>
            <a:br>
              <a:rPr lang="en-ZA" dirty="0" smtClean="0"/>
            </a:br>
            <a:r>
              <a:rPr lang="en-ZA" dirty="0" smtClean="0"/>
              <a:t>Phase 1: DISCOVERY AND VISUALISATION</a:t>
            </a:r>
          </a:p>
        </p:txBody>
      </p:sp>
      <p:pic>
        <p:nvPicPr>
          <p:cNvPr id="16387" name="Picture 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595959"/>
              </a:clrFrom>
              <a:clrTo>
                <a:srgbClr val="59595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" t="2171" r="1643" b="7927"/>
          <a:stretch>
            <a:fillRect/>
          </a:stretch>
        </p:blipFill>
        <p:spPr bwMode="auto">
          <a:xfrm>
            <a:off x="0" y="1061633"/>
            <a:ext cx="8010475" cy="5845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359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ZA" dirty="0" smtClean="0"/>
              <a:t/>
            </a:r>
            <a:br>
              <a:rPr lang="en-ZA" dirty="0" smtClean="0"/>
            </a:br>
            <a:r>
              <a:rPr lang="en-ZA" dirty="0" smtClean="0"/>
              <a:t>Main Use Cases</a:t>
            </a:r>
            <a:br>
              <a:rPr lang="en-ZA" dirty="0" smtClean="0"/>
            </a:br>
            <a:r>
              <a:rPr lang="en-ZA" dirty="0" smtClean="0"/>
              <a:t>Phase 2: Mediation and Collation</a:t>
            </a:r>
            <a:endParaRPr lang="en-ZA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595959"/>
              </a:clrFrom>
              <a:clrTo>
                <a:srgbClr val="59595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" t="2637"/>
          <a:stretch>
            <a:fillRect/>
          </a:stretch>
        </p:blipFill>
        <p:spPr bwMode="auto">
          <a:xfrm>
            <a:off x="0" y="976956"/>
            <a:ext cx="7812360" cy="5908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604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540</Words>
  <Application>Microsoft Office PowerPoint</Application>
  <PresentationFormat>On-screen Show (4:3)</PresentationFormat>
  <Paragraphs>238</Paragraphs>
  <Slides>28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Data Portal Platforms for South Africa</vt:lpstr>
      <vt:lpstr>Scope of Work: Systems Engineering</vt:lpstr>
      <vt:lpstr>Scope of Work: Liaison</vt:lpstr>
      <vt:lpstr>Scope of Work: Capacity Building</vt:lpstr>
      <vt:lpstr>Scope of Work: Specific Projects</vt:lpstr>
      <vt:lpstr>The Bigger Picture</vt:lpstr>
      <vt:lpstr>Portals and Platform </vt:lpstr>
      <vt:lpstr> Main Use Cases Phase 1: DISCOVERY AND VISUALISATION</vt:lpstr>
      <vt:lpstr> Main Use Cases Phase 2: Mediation and Collation</vt:lpstr>
      <vt:lpstr> MAIN USE CASES Phase 3: AUTOMATED PROCESS CHAINING</vt:lpstr>
      <vt:lpstr>Updated Distributed Standards Architecture</vt:lpstr>
      <vt:lpstr>Generic Architecture: SensorWeb</vt:lpstr>
      <vt:lpstr>Landing Page</vt:lpstr>
      <vt:lpstr>Search Page</vt:lpstr>
      <vt:lpstr>Keyword (Simple) Search</vt:lpstr>
      <vt:lpstr>Advanced Search</vt:lpstr>
      <vt:lpstr>Search Results</vt:lpstr>
      <vt:lpstr>Individual Record</vt:lpstr>
      <vt:lpstr>Meta-Data can have multiple links</vt:lpstr>
      <vt:lpstr>Data Preview</vt:lpstr>
      <vt:lpstr>Potentially multiple sources</vt:lpstr>
      <vt:lpstr>Alternative data layer at same source</vt:lpstr>
      <vt:lpstr>Packaging automated data for display</vt:lpstr>
      <vt:lpstr>Custodian Landing Page</vt:lpstr>
      <vt:lpstr>Communities of Practice </vt:lpstr>
      <vt:lpstr>Communities manage their own content …</vt:lpstr>
      <vt:lpstr>… and embed tools or systems</vt:lpstr>
      <vt:lpstr>NEXT STEPS</vt:lpstr>
    </vt:vector>
  </TitlesOfParts>
  <Company>Home 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WimHugo</dc:creator>
  <cp:lastModifiedBy>WimHugo</cp:lastModifiedBy>
  <cp:revision>44</cp:revision>
  <dcterms:created xsi:type="dcterms:W3CDTF">2011-06-03T03:50:32Z</dcterms:created>
  <dcterms:modified xsi:type="dcterms:W3CDTF">2011-06-17T04:14:57Z</dcterms:modified>
</cp:coreProperties>
</file>