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304" r:id="rId3"/>
    <p:sldId id="314" r:id="rId4"/>
    <p:sldId id="299" r:id="rId5"/>
    <p:sldId id="313" r:id="rId6"/>
    <p:sldId id="324" r:id="rId7"/>
    <p:sldId id="320" r:id="rId8"/>
    <p:sldId id="321" r:id="rId9"/>
    <p:sldId id="322" r:id="rId10"/>
    <p:sldId id="323" r:id="rId11"/>
    <p:sldId id="306" r:id="rId12"/>
    <p:sldId id="311" r:id="rId13"/>
    <p:sldId id="315" r:id="rId14"/>
    <p:sldId id="316" r:id="rId15"/>
    <p:sldId id="308" r:id="rId16"/>
    <p:sldId id="309" r:id="rId17"/>
    <p:sldId id="310" r:id="rId18"/>
    <p:sldId id="319" r:id="rId19"/>
    <p:sldId id="318" r:id="rId20"/>
    <p:sldId id="317" r:id="rId21"/>
    <p:sldId id="290" r:id="rId22"/>
    <p:sldId id="291" r:id="rId23"/>
    <p:sldId id="292" r:id="rId24"/>
    <p:sldId id="294" r:id="rId25"/>
    <p:sldId id="280" r:id="rId26"/>
    <p:sldId id="277" r:id="rId27"/>
    <p:sldId id="295" r:id="rId28"/>
    <p:sldId id="296" r:id="rId29"/>
    <p:sldId id="297" r:id="rId30"/>
    <p:sldId id="298" r:id="rId31"/>
    <p:sldId id="301" r:id="rId32"/>
    <p:sldId id="302" r:id="rId33"/>
    <p:sldId id="30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AF1"/>
    <a:srgbClr val="BDCBF1"/>
    <a:srgbClr val="D6E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71" autoAdjust="0"/>
  </p:normalViewPr>
  <p:slideViewPr>
    <p:cSldViewPr>
      <p:cViewPr>
        <p:scale>
          <a:sx n="70" d="100"/>
          <a:sy n="70" d="100"/>
        </p:scale>
        <p:origin x="-1864" y="-3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F2323-4123-49D5-BDDA-6AC33CAAF7C7}" type="datetimeFigureOut">
              <a:rPr lang="en-ZA" smtClean="0"/>
              <a:t>2013/06/25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AAF81-E167-4E2A-A70A-C85A0FB3E418}" type="slidenum">
              <a:rPr lang="en-ZA" smtClean="0"/>
              <a:t>‹#›</a:t>
            </a:fld>
            <a:endParaRPr lang="en-ZA"/>
          </a:p>
        </p:txBody>
      </p:sp>
    </p:spTree>
    <p:extLst>
      <p:ext uri="{BB962C8B-B14F-4D97-AF65-F5344CB8AC3E}">
        <p14:creationId xmlns:p14="http://schemas.microsoft.com/office/powerpoint/2010/main" val="62745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3C42A-AF17-43C4-8D50-D2FA0E4A9710}" type="slidenum">
              <a:rPr lang="en-ZA" smtClean="0"/>
              <a:t>10</a:t>
            </a:fld>
            <a:endParaRPr lang="en-ZA"/>
          </a:p>
        </p:txBody>
      </p:sp>
    </p:spTree>
    <p:extLst>
      <p:ext uri="{BB962C8B-B14F-4D97-AF65-F5344CB8AC3E}">
        <p14:creationId xmlns:p14="http://schemas.microsoft.com/office/powerpoint/2010/main" val="39830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97101F-556B-40AA-812B-A3A7C6435081}" type="slidenum">
              <a:rPr lang="en-ZA" smtClean="0">
                <a:latin typeface="Calibri" pitchFamily="34" charset="0"/>
              </a:rPr>
              <a:pPr eaLnBrk="1" hangingPunct="1"/>
              <a:t>20</a:t>
            </a:fld>
            <a:endParaRPr lang="en-ZA"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71AAF81-E167-4E2A-A70A-C85A0FB3E418}" type="slidenum">
              <a:rPr lang="en-ZA" smtClean="0"/>
              <a:t>25</a:t>
            </a:fld>
            <a:endParaRPr lang="en-ZA"/>
          </a:p>
        </p:txBody>
      </p:sp>
    </p:spTree>
    <p:extLst>
      <p:ext uri="{BB962C8B-B14F-4D97-AF65-F5344CB8AC3E}">
        <p14:creationId xmlns:p14="http://schemas.microsoft.com/office/powerpoint/2010/main" val="419063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3C42A-AF17-43C4-8D50-D2FA0E4A9710}" type="slidenum">
              <a:rPr lang="en-ZA" smtClean="0"/>
              <a:t>27</a:t>
            </a:fld>
            <a:endParaRPr lang="en-ZA"/>
          </a:p>
        </p:txBody>
      </p:sp>
    </p:spTree>
    <p:extLst>
      <p:ext uri="{BB962C8B-B14F-4D97-AF65-F5344CB8AC3E}">
        <p14:creationId xmlns:p14="http://schemas.microsoft.com/office/powerpoint/2010/main" val="254636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3C42A-AF17-43C4-8D50-D2FA0E4A9710}" type="slidenum">
              <a:rPr lang="en-ZA" smtClean="0"/>
              <a:t>30</a:t>
            </a:fld>
            <a:endParaRPr lang="en-ZA"/>
          </a:p>
        </p:txBody>
      </p:sp>
    </p:spTree>
    <p:extLst>
      <p:ext uri="{BB962C8B-B14F-4D97-AF65-F5344CB8AC3E}">
        <p14:creationId xmlns:p14="http://schemas.microsoft.com/office/powerpoint/2010/main" val="63769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751063"/>
            <a:ext cx="7200800" cy="1470025"/>
          </a:xfrm>
          <a:solidFill>
            <a:srgbClr val="BDCBF1">
              <a:alpha val="3000"/>
            </a:srgbClr>
          </a:solidFill>
        </p:spPr>
        <p:txBody>
          <a:bodyPr>
            <a:noAutofit/>
          </a:bodyPr>
          <a:lstStyle>
            <a:lvl1pPr algn="ctr">
              <a:defRPr sz="2800"/>
            </a:lvl1pPr>
          </a:lstStyle>
          <a:p>
            <a:endParaRPr lang="en-ZA" dirty="0"/>
          </a:p>
        </p:txBody>
      </p:sp>
      <p:sp>
        <p:nvSpPr>
          <p:cNvPr id="3" name="Subtitle 2"/>
          <p:cNvSpPr>
            <a:spLocks noGrp="1"/>
          </p:cNvSpPr>
          <p:nvPr>
            <p:ph type="subTitle" idx="1"/>
          </p:nvPr>
        </p:nvSpPr>
        <p:spPr>
          <a:xfrm>
            <a:off x="1371600" y="426868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C6326B9-A5C6-47B0-A6E5-A9835DC699B8}" type="datetimeFigureOut">
              <a:rPr lang="en-ZA" smtClean="0"/>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439C53B-0172-4941-9E60-868EBE6E3B50}" type="slidenum">
              <a:rPr lang="en-ZA" smtClean="0"/>
              <a:t>‹#›</a:t>
            </a:fld>
            <a:endParaRPr lang="en-ZA"/>
          </a:p>
        </p:txBody>
      </p:sp>
      <p:pic>
        <p:nvPicPr>
          <p:cNvPr id="1026" name="Picture 2"/>
          <p:cNvPicPr>
            <a:picLocks noChangeAspect="1" noChangeArrowheads="1"/>
          </p:cNvPicPr>
          <p:nvPr userDrawn="1"/>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133005" y="5589240"/>
            <a:ext cx="295116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41124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6326B9-A5C6-47B0-A6E5-A9835DC699B8}" type="datetimeFigureOut">
              <a:rPr lang="en-ZA" smtClean="0"/>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439C53B-0172-4941-9E60-868EBE6E3B50}" type="slidenum">
              <a:rPr lang="en-ZA" smtClean="0"/>
              <a:t>‹#›</a:t>
            </a:fld>
            <a:endParaRPr lang="en-ZA"/>
          </a:p>
        </p:txBody>
      </p:sp>
    </p:spTree>
    <p:extLst>
      <p:ext uri="{BB962C8B-B14F-4D97-AF65-F5344CB8AC3E}">
        <p14:creationId xmlns:p14="http://schemas.microsoft.com/office/powerpoint/2010/main" val="122248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6326B9-A5C6-47B0-A6E5-A9835DC699B8}" type="datetimeFigureOut">
              <a:rPr lang="en-ZA" smtClean="0"/>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439C53B-0172-4941-9E60-868EBE6E3B50}" type="slidenum">
              <a:rPr lang="en-ZA" smtClean="0"/>
              <a:t>‹#›</a:t>
            </a:fld>
            <a:endParaRPr lang="en-ZA"/>
          </a:p>
        </p:txBody>
      </p:sp>
    </p:spTree>
    <p:extLst>
      <p:ext uri="{BB962C8B-B14F-4D97-AF65-F5344CB8AC3E}">
        <p14:creationId xmlns:p14="http://schemas.microsoft.com/office/powerpoint/2010/main" val="7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75000"/>
                </a:schemeClr>
              </a:gs>
              <a:gs pos="76000">
                <a:schemeClr val="bg1"/>
              </a:gs>
              <a:gs pos="100000">
                <a:schemeClr val="bg1"/>
              </a:gs>
            </a:gsLst>
          </a:gradFill>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p>
            <a:fld id="{2C6326B9-A5C6-47B0-A6E5-A9835DC699B8}" type="datetimeFigureOut">
              <a:rPr lang="en-ZA" smtClean="0"/>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439C53B-0172-4941-9E60-868EBE6E3B50}" type="slidenum">
              <a:rPr lang="en-ZA" smtClean="0"/>
              <a:t>‹#›</a:t>
            </a:fld>
            <a:endParaRPr lang="en-ZA"/>
          </a:p>
        </p:txBody>
      </p:sp>
      <p:pic>
        <p:nvPicPr>
          <p:cNvPr id="7" name="Picture 6"/>
          <p:cNvPicPr>
            <a:picLocks noChangeAspect="1"/>
          </p:cNvPicPr>
          <p:nvPr userDrawn="1"/>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35788923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326B9-A5C6-47B0-A6E5-A9835DC699B8}" type="datetimeFigureOut">
              <a:rPr lang="en-ZA" smtClean="0"/>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439C53B-0172-4941-9E60-868EBE6E3B50}" type="slidenum">
              <a:rPr lang="en-ZA" smtClean="0"/>
              <a:t>‹#›</a:t>
            </a:fld>
            <a:endParaRPr lang="en-ZA"/>
          </a:p>
        </p:txBody>
      </p:sp>
    </p:spTree>
    <p:extLst>
      <p:ext uri="{BB962C8B-B14F-4D97-AF65-F5344CB8AC3E}">
        <p14:creationId xmlns:p14="http://schemas.microsoft.com/office/powerpoint/2010/main" val="421104764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C6326B9-A5C6-47B0-A6E5-A9835DC699B8}" type="datetimeFigureOut">
              <a:rPr lang="en-ZA" smtClean="0"/>
              <a:t>2013/06/25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439C53B-0172-4941-9E60-868EBE6E3B50}" type="slidenum">
              <a:rPr lang="en-ZA" smtClean="0"/>
              <a:t>‹#›</a:t>
            </a:fld>
            <a:endParaRPr lang="en-ZA"/>
          </a:p>
        </p:txBody>
      </p:sp>
      <p:pic>
        <p:nvPicPr>
          <p:cNvPr id="8" name="Picture 7"/>
          <p:cNvPicPr>
            <a:picLocks noChangeAspect="1"/>
          </p:cNvPicPr>
          <p:nvPr userDrawn="1"/>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235709081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C6326B9-A5C6-47B0-A6E5-A9835DC699B8}" type="datetimeFigureOut">
              <a:rPr lang="en-ZA" smtClean="0"/>
              <a:t>2013/06/25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439C53B-0172-4941-9E60-868EBE6E3B50}" type="slidenum">
              <a:rPr lang="en-ZA" smtClean="0"/>
              <a:t>‹#›</a:t>
            </a:fld>
            <a:endParaRPr lang="en-ZA"/>
          </a:p>
        </p:txBody>
      </p:sp>
    </p:spTree>
    <p:extLst>
      <p:ext uri="{BB962C8B-B14F-4D97-AF65-F5344CB8AC3E}">
        <p14:creationId xmlns:p14="http://schemas.microsoft.com/office/powerpoint/2010/main" val="394422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C6326B9-A5C6-47B0-A6E5-A9835DC699B8}" type="datetimeFigureOut">
              <a:rPr lang="en-ZA" smtClean="0"/>
              <a:t>2013/06/25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439C53B-0172-4941-9E60-868EBE6E3B50}" type="slidenum">
              <a:rPr lang="en-ZA" smtClean="0"/>
              <a:t>‹#›</a:t>
            </a:fld>
            <a:endParaRPr lang="en-ZA"/>
          </a:p>
        </p:txBody>
      </p:sp>
      <p:pic>
        <p:nvPicPr>
          <p:cNvPr id="6" name="Picture 5"/>
          <p:cNvPicPr>
            <a:picLocks noChangeAspect="1"/>
          </p:cNvPicPr>
          <p:nvPr userDrawn="1"/>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310104989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326B9-A5C6-47B0-A6E5-A9835DC699B8}" type="datetimeFigureOut">
              <a:rPr lang="en-ZA" smtClean="0"/>
              <a:t>2013/06/25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439C53B-0172-4941-9E60-868EBE6E3B50}" type="slidenum">
              <a:rPr lang="en-ZA" smtClean="0"/>
              <a:t>‹#›</a:t>
            </a:fld>
            <a:endParaRPr lang="en-ZA"/>
          </a:p>
        </p:txBody>
      </p:sp>
    </p:spTree>
    <p:extLst>
      <p:ext uri="{BB962C8B-B14F-4D97-AF65-F5344CB8AC3E}">
        <p14:creationId xmlns:p14="http://schemas.microsoft.com/office/powerpoint/2010/main" val="307724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326B9-A5C6-47B0-A6E5-A9835DC699B8}" type="datetimeFigureOut">
              <a:rPr lang="en-ZA" smtClean="0"/>
              <a:t>2013/06/25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439C53B-0172-4941-9E60-868EBE6E3B50}" type="slidenum">
              <a:rPr lang="en-ZA" smtClean="0"/>
              <a:t>‹#›</a:t>
            </a:fld>
            <a:endParaRPr lang="en-ZA"/>
          </a:p>
        </p:txBody>
      </p:sp>
    </p:spTree>
    <p:extLst>
      <p:ext uri="{BB962C8B-B14F-4D97-AF65-F5344CB8AC3E}">
        <p14:creationId xmlns:p14="http://schemas.microsoft.com/office/powerpoint/2010/main" val="76821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326B9-A5C6-47B0-A6E5-A9835DC699B8}" type="datetimeFigureOut">
              <a:rPr lang="en-ZA" smtClean="0"/>
              <a:t>2013/06/25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439C53B-0172-4941-9E60-868EBE6E3B50}" type="slidenum">
              <a:rPr lang="en-ZA" smtClean="0"/>
              <a:t>‹#›</a:t>
            </a:fld>
            <a:endParaRPr lang="en-ZA"/>
          </a:p>
        </p:txBody>
      </p:sp>
    </p:spTree>
    <p:extLst>
      <p:ext uri="{BB962C8B-B14F-4D97-AF65-F5344CB8AC3E}">
        <p14:creationId xmlns:p14="http://schemas.microsoft.com/office/powerpoint/2010/main" val="36881717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40000"/>
                <a:lumOff val="60000"/>
              </a:schemeClr>
            </a:gs>
          </a:gsLst>
          <a:lin ang="49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3999" cy="809164"/>
          </a:xfrm>
          <a:prstGeom prst="rect">
            <a:avLst/>
          </a:prstGeom>
          <a:gradFill flip="none" rotWithShape="1">
            <a:gsLst>
              <a:gs pos="0">
                <a:schemeClr val="tx2">
                  <a:lumMod val="40000"/>
                  <a:lumOff val="60000"/>
                </a:schemeClr>
              </a:gs>
              <a:gs pos="76000">
                <a:schemeClr val="bg1"/>
              </a:gs>
              <a:gs pos="100000">
                <a:schemeClr val="bg1"/>
              </a:gs>
            </a:gsLst>
            <a:lin ang="10800000" scaled="1"/>
            <a:tileRect/>
          </a:gradFill>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326B9-A5C6-47B0-A6E5-A9835DC699B8}" type="datetimeFigureOut">
              <a:rPr lang="en-ZA" smtClean="0"/>
              <a:t>2013/06/25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9C53B-0172-4941-9E60-868EBE6E3B50}" type="slidenum">
              <a:rPr lang="en-ZA" smtClean="0"/>
              <a:t>‹#›</a:t>
            </a:fld>
            <a:endParaRPr lang="en-ZA"/>
          </a:p>
        </p:txBody>
      </p:sp>
      <p:pic>
        <p:nvPicPr>
          <p:cNvPr id="7" name="Picture 6"/>
          <p:cNvPicPr>
            <a:picLocks noChangeAspect="1"/>
          </p:cNvPicPr>
          <p:nvPr/>
        </p:nvPicPr>
        <p:blipFill>
          <a:blip r:embed="rId13">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19676193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sei.cmu.edu/cmmi/star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csu-wds.org/" TargetMode="External"/><Relationship Id="rId4" Type="http://schemas.openxmlformats.org/officeDocument/2006/relationships/hyperlink" Target="http://earthobservations.org" TargetMode="External"/><Relationship Id="rId1" Type="http://schemas.openxmlformats.org/officeDocument/2006/relationships/slideLayout" Target="../slideLayouts/slideLayout2.xml"/><Relationship Id="rId2" Type="http://schemas.openxmlformats.org/officeDocument/2006/relationships/hyperlink" Target="https://www.rd-alliance.org/nod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24844"/>
            <a:ext cx="9144000" cy="1470025"/>
          </a:xfrm>
        </p:spPr>
        <p:txBody>
          <a:bodyPr/>
          <a:lstStyle/>
          <a:p>
            <a:r>
              <a:rPr lang="en-ZA" dirty="0" smtClean="0">
                <a:solidFill>
                  <a:schemeClr val="accent2">
                    <a:lumMod val="75000"/>
                  </a:schemeClr>
                </a:solidFill>
              </a:rPr>
              <a:t> </a:t>
            </a:r>
            <a:r>
              <a:rPr lang="en-ZA" dirty="0" smtClean="0">
                <a:solidFill>
                  <a:schemeClr val="accent2">
                    <a:lumMod val="75000"/>
                  </a:schemeClr>
                </a:solidFill>
              </a:rPr>
              <a:t>DIRISA</a:t>
            </a:r>
            <a:br>
              <a:rPr lang="en-ZA" dirty="0" smtClean="0">
                <a:solidFill>
                  <a:schemeClr val="accent2">
                    <a:lumMod val="75000"/>
                  </a:schemeClr>
                </a:solidFill>
              </a:rPr>
            </a:br>
            <a:r>
              <a:rPr lang="en-ZA" dirty="0" smtClean="0">
                <a:solidFill>
                  <a:schemeClr val="accent2">
                    <a:lumMod val="75000"/>
                  </a:schemeClr>
                </a:solidFill>
              </a:rPr>
              <a:t>Data-Intensive Research Initiatve for South Africa</a:t>
            </a:r>
            <a:endParaRPr lang="en-ZA" dirty="0">
              <a:solidFill>
                <a:schemeClr val="accent2">
                  <a:lumMod val="75000"/>
                </a:schemeClr>
              </a:solidFill>
            </a:endParaRPr>
          </a:p>
        </p:txBody>
      </p:sp>
      <p:sp>
        <p:nvSpPr>
          <p:cNvPr id="3" name="Subtitle 2"/>
          <p:cNvSpPr>
            <a:spLocks noGrp="1"/>
          </p:cNvSpPr>
          <p:nvPr>
            <p:ph type="subTitle" idx="1"/>
          </p:nvPr>
        </p:nvSpPr>
        <p:spPr>
          <a:xfrm>
            <a:off x="899592" y="2780928"/>
            <a:ext cx="7488832" cy="2137792"/>
          </a:xfrm>
        </p:spPr>
        <p:txBody>
          <a:bodyPr/>
          <a:lstStyle/>
          <a:p>
            <a:endParaRPr lang="en-ZA" dirty="0" smtClean="0"/>
          </a:p>
          <a:p>
            <a:r>
              <a:rPr lang="en-ZA" sz="2400" dirty="0" smtClean="0"/>
              <a:t>Wim Hugo</a:t>
            </a:r>
          </a:p>
          <a:p>
            <a:r>
              <a:rPr lang="en-ZA" sz="2400" dirty="0" smtClean="0"/>
              <a:t>Chief Data and Information Officer – SAEON</a:t>
            </a:r>
          </a:p>
          <a:p>
            <a:r>
              <a:rPr lang="en-ZA" sz="2400" dirty="0" smtClean="0"/>
              <a:t>ICSU WDS</a:t>
            </a:r>
            <a:endParaRPr lang="en-ZA" sz="2400" dirty="0"/>
          </a:p>
        </p:txBody>
      </p:sp>
      <p:sp>
        <p:nvSpPr>
          <p:cNvPr id="4" name="TextBox 3"/>
          <p:cNvSpPr txBox="1"/>
          <p:nvPr/>
        </p:nvSpPr>
        <p:spPr>
          <a:xfrm>
            <a:off x="3610600" y="4941168"/>
            <a:ext cx="2066817" cy="400110"/>
          </a:xfrm>
          <a:prstGeom prst="rect">
            <a:avLst/>
          </a:prstGeom>
          <a:noFill/>
        </p:spPr>
        <p:txBody>
          <a:bodyPr wrap="none" rtlCol="0">
            <a:spAutoFit/>
          </a:bodyPr>
          <a:lstStyle/>
          <a:p>
            <a:r>
              <a:rPr lang="en-ZA" sz="2000" dirty="0" smtClean="0"/>
              <a:t>wim@saeon.ac.za</a:t>
            </a:r>
            <a:endParaRPr lang="en-ZA" sz="2000" dirty="0"/>
          </a:p>
        </p:txBody>
      </p:sp>
      <p:pic>
        <p:nvPicPr>
          <p:cNvPr id="5" name="Picture 4" descr="Screen Shot 2013-06-26 at 5.24.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1095143"/>
          </a:xfrm>
          <a:prstGeom prst="rect">
            <a:avLst/>
          </a:prstGeom>
        </p:spPr>
      </p:pic>
    </p:spTree>
    <p:extLst>
      <p:ext uri="{BB962C8B-B14F-4D97-AF65-F5344CB8AC3E}">
        <p14:creationId xmlns:p14="http://schemas.microsoft.com/office/powerpoint/2010/main" val="19644743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908720"/>
            <a:ext cx="9144000" cy="5949280"/>
            <a:chOff x="0" y="354853"/>
            <a:chExt cx="9144000" cy="6503147"/>
          </a:xfrm>
        </p:grpSpPr>
        <p:grpSp>
          <p:nvGrpSpPr>
            <p:cNvPr id="3" name="Group 2"/>
            <p:cNvGrpSpPr/>
            <p:nvPr/>
          </p:nvGrpSpPr>
          <p:grpSpPr>
            <a:xfrm>
              <a:off x="0" y="1628800"/>
              <a:ext cx="9144000" cy="5229200"/>
              <a:chOff x="0" y="1988840"/>
              <a:chExt cx="9144000" cy="4869160"/>
            </a:xfrm>
          </p:grpSpPr>
          <p:sp>
            <p:nvSpPr>
              <p:cNvPr id="71" name="Rectangle 70"/>
              <p:cNvSpPr/>
              <p:nvPr/>
            </p:nvSpPr>
            <p:spPr>
              <a:xfrm>
                <a:off x="0" y="1988840"/>
                <a:ext cx="9144000" cy="4869160"/>
              </a:xfrm>
              <a:prstGeom prst="rect">
                <a:avLst/>
              </a:prstGeom>
              <a:ln/>
            </p:spPr>
            <p:style>
              <a:lnRef idx="0">
                <a:schemeClr val="accent5"/>
              </a:lnRef>
              <a:fillRef idx="3">
                <a:schemeClr val="accent5"/>
              </a:fillRef>
              <a:effectRef idx="3">
                <a:schemeClr val="accent5"/>
              </a:effectRef>
              <a:fontRef idx="minor">
                <a:schemeClr val="lt1"/>
              </a:fontRef>
            </p:style>
            <p:txBody>
              <a:bodyPr rtlCol="0" anchor="b"/>
              <a:lstStyle/>
              <a:p>
                <a:pPr algn="ctr"/>
                <a:r>
                  <a:rPr lang="en-ZA" sz="1600" dirty="0" smtClean="0">
                    <a:solidFill>
                      <a:schemeClr val="bg1"/>
                    </a:solidFill>
                  </a:rPr>
                  <a:t>DIRISA: RDI/ Science Ecosystem</a:t>
                </a:r>
                <a:endParaRPr lang="en-ZA" sz="1600" dirty="0">
                  <a:solidFill>
                    <a:schemeClr val="bg1"/>
                  </a:solidFill>
                </a:endParaRPr>
              </a:p>
            </p:txBody>
          </p:sp>
          <p:sp>
            <p:nvSpPr>
              <p:cNvPr id="48" name="Rectangle 47"/>
              <p:cNvSpPr/>
              <p:nvPr/>
            </p:nvSpPr>
            <p:spPr>
              <a:xfrm>
                <a:off x="165956" y="2267372"/>
                <a:ext cx="8812088" cy="4312096"/>
              </a:xfrm>
              <a:prstGeom prst="rect">
                <a:avLst/>
              </a:prstGeom>
              <a:ln/>
            </p:spPr>
            <p:style>
              <a:lnRef idx="0">
                <a:schemeClr val="accent5"/>
              </a:lnRef>
              <a:fillRef idx="3">
                <a:schemeClr val="accent5"/>
              </a:fillRef>
              <a:effectRef idx="3">
                <a:schemeClr val="accent5"/>
              </a:effectRef>
              <a:fontRef idx="minor">
                <a:schemeClr val="lt1"/>
              </a:fontRef>
            </p:style>
            <p:txBody>
              <a:bodyPr rtlCol="0" anchor="b"/>
              <a:lstStyle/>
              <a:p>
                <a:pPr algn="ctr"/>
                <a:r>
                  <a:rPr lang="en-ZA" sz="1600" dirty="0" smtClean="0">
                    <a:solidFill>
                      <a:schemeClr val="bg1"/>
                    </a:solidFill>
                  </a:rPr>
                  <a:t>Research and Joint/ Collaborative projects</a:t>
                </a:r>
                <a:endParaRPr lang="en-ZA" sz="1600" dirty="0">
                  <a:solidFill>
                    <a:schemeClr val="bg1"/>
                  </a:solidFill>
                </a:endParaRPr>
              </a:p>
            </p:txBody>
          </p:sp>
          <p:sp>
            <p:nvSpPr>
              <p:cNvPr id="49" name="Rectangle 48"/>
              <p:cNvSpPr/>
              <p:nvPr/>
            </p:nvSpPr>
            <p:spPr>
              <a:xfrm>
                <a:off x="314164" y="2551212"/>
                <a:ext cx="8515672" cy="3744416"/>
              </a:xfrm>
              <a:prstGeom prst="rect">
                <a:avLst/>
              </a:prstGeom>
              <a:ln/>
            </p:spPr>
            <p:style>
              <a:lnRef idx="0">
                <a:schemeClr val="accent5"/>
              </a:lnRef>
              <a:fillRef idx="3">
                <a:schemeClr val="accent5"/>
              </a:fillRef>
              <a:effectRef idx="3">
                <a:schemeClr val="accent5"/>
              </a:effectRef>
              <a:fontRef idx="minor">
                <a:schemeClr val="lt1"/>
              </a:fontRef>
            </p:style>
            <p:txBody>
              <a:bodyPr rtlCol="0" anchor="b"/>
              <a:lstStyle/>
              <a:p>
                <a:pPr algn="ctr"/>
                <a:r>
                  <a:rPr lang="en-ZA" sz="1600" dirty="0" smtClean="0">
                    <a:solidFill>
                      <a:schemeClr val="bg1"/>
                    </a:solidFill>
                  </a:rPr>
                  <a:t>Knowledge Bases, Courseware, Implementation Assistance, and Workshops</a:t>
                </a:r>
                <a:endParaRPr lang="en-ZA" sz="1600" dirty="0">
                  <a:solidFill>
                    <a:schemeClr val="bg1"/>
                  </a:solidFill>
                </a:endParaRPr>
              </a:p>
            </p:txBody>
          </p:sp>
          <p:sp>
            <p:nvSpPr>
              <p:cNvPr id="51" name="Rectangle 50"/>
              <p:cNvSpPr/>
              <p:nvPr/>
            </p:nvSpPr>
            <p:spPr>
              <a:xfrm>
                <a:off x="462372" y="2947256"/>
                <a:ext cx="8219256" cy="2952328"/>
              </a:xfrm>
              <a:prstGeom prst="rect">
                <a:avLst/>
              </a:prstGeom>
              <a:ln/>
            </p:spPr>
            <p:style>
              <a:lnRef idx="0">
                <a:schemeClr val="accent5"/>
              </a:lnRef>
              <a:fillRef idx="3">
                <a:schemeClr val="accent5"/>
              </a:fillRef>
              <a:effectRef idx="3">
                <a:schemeClr val="accent5"/>
              </a:effectRef>
              <a:fontRef idx="minor">
                <a:schemeClr val="lt1"/>
              </a:fontRef>
            </p:style>
            <p:txBody>
              <a:bodyPr rtlCol="0" anchor="b"/>
              <a:lstStyle/>
              <a:p>
                <a:pPr algn="ctr"/>
                <a:r>
                  <a:rPr lang="en-ZA" sz="1600" dirty="0" smtClean="0">
                    <a:solidFill>
                      <a:schemeClr val="bg1"/>
                    </a:solidFill>
                  </a:rPr>
                  <a:t>Community and Domain-Specific Special Initiatives</a:t>
                </a:r>
                <a:endParaRPr lang="en-ZA" sz="1600" dirty="0">
                  <a:solidFill>
                    <a:schemeClr val="bg1"/>
                  </a:solidFill>
                </a:endParaRPr>
              </a:p>
            </p:txBody>
          </p:sp>
          <p:sp>
            <p:nvSpPr>
              <p:cNvPr id="54" name="Rectangle 53"/>
              <p:cNvSpPr/>
              <p:nvPr/>
            </p:nvSpPr>
            <p:spPr>
              <a:xfrm>
                <a:off x="610580" y="3271292"/>
                <a:ext cx="7922840" cy="2304256"/>
              </a:xfrm>
              <a:prstGeom prst="rect">
                <a:avLst/>
              </a:prstGeom>
              <a:ln/>
            </p:spPr>
            <p:style>
              <a:lnRef idx="0">
                <a:schemeClr val="accent5"/>
              </a:lnRef>
              <a:fillRef idx="3">
                <a:schemeClr val="accent5"/>
              </a:fillRef>
              <a:effectRef idx="3">
                <a:schemeClr val="accent5"/>
              </a:effectRef>
              <a:fontRef idx="minor">
                <a:schemeClr val="lt1"/>
              </a:fontRef>
            </p:style>
            <p:txBody>
              <a:bodyPr rtlCol="0" anchor="b"/>
              <a:lstStyle/>
              <a:p>
                <a:pPr algn="ctr"/>
                <a:r>
                  <a:rPr lang="en-ZA" sz="1600" dirty="0" smtClean="0">
                    <a:solidFill>
                      <a:schemeClr val="bg1"/>
                    </a:solidFill>
                  </a:rPr>
                  <a:t>Products, Services, Cloud-Based Portal/ Gateway Implementations, SLAs</a:t>
                </a:r>
                <a:endParaRPr lang="en-ZA" sz="1600" dirty="0">
                  <a:solidFill>
                    <a:schemeClr val="bg1"/>
                  </a:solidFill>
                </a:endParaRPr>
              </a:p>
            </p:txBody>
          </p:sp>
          <p:sp>
            <p:nvSpPr>
              <p:cNvPr id="57" name="Rectangle 56"/>
              <p:cNvSpPr/>
              <p:nvPr/>
            </p:nvSpPr>
            <p:spPr>
              <a:xfrm>
                <a:off x="758788" y="3559324"/>
                <a:ext cx="7626424" cy="1728192"/>
              </a:xfrm>
              <a:prstGeom prst="rect">
                <a:avLst/>
              </a:prstGeom>
              <a:ln/>
            </p:spPr>
            <p:style>
              <a:lnRef idx="0">
                <a:schemeClr val="accent5"/>
              </a:lnRef>
              <a:fillRef idx="3">
                <a:schemeClr val="accent5"/>
              </a:fillRef>
              <a:effectRef idx="3">
                <a:schemeClr val="accent5"/>
              </a:effectRef>
              <a:fontRef idx="minor">
                <a:schemeClr val="lt1"/>
              </a:fontRef>
            </p:style>
            <p:txBody>
              <a:bodyPr rtlCol="0" anchor="b"/>
              <a:lstStyle/>
              <a:p>
                <a:pPr algn="ctr"/>
                <a:r>
                  <a:rPr lang="en-ZA" sz="1600" dirty="0" smtClean="0">
                    <a:solidFill>
                      <a:schemeClr val="bg1"/>
                    </a:solidFill>
                  </a:rPr>
                  <a:t>Service-Oriented, Standards-Based Components</a:t>
                </a:r>
                <a:endParaRPr lang="en-ZA" sz="1600" dirty="0">
                  <a:solidFill>
                    <a:schemeClr val="bg1"/>
                  </a:solidFill>
                </a:endParaRPr>
              </a:p>
            </p:txBody>
          </p:sp>
          <p:sp>
            <p:nvSpPr>
              <p:cNvPr id="58" name="Rectangle 57"/>
              <p:cNvSpPr/>
              <p:nvPr/>
            </p:nvSpPr>
            <p:spPr>
              <a:xfrm>
                <a:off x="931765" y="3883360"/>
                <a:ext cx="7280470" cy="1080120"/>
              </a:xfrm>
              <a:prstGeom prst="rect">
                <a:avLst/>
              </a:prstGeom>
              <a:ln/>
            </p:spPr>
            <p:style>
              <a:lnRef idx="0">
                <a:schemeClr val="accent5"/>
              </a:lnRef>
              <a:fillRef idx="3">
                <a:schemeClr val="accent5"/>
              </a:fillRef>
              <a:effectRef idx="3">
                <a:schemeClr val="accent5"/>
              </a:effectRef>
              <a:fontRef idx="minor">
                <a:schemeClr val="lt1"/>
              </a:fontRef>
            </p:style>
            <p:txBody>
              <a:bodyPr rtlCol="0" anchor="b"/>
              <a:lstStyle/>
              <a:p>
                <a:pPr algn="ctr"/>
                <a:r>
                  <a:rPr lang="en-ZA" sz="1600" dirty="0" smtClean="0">
                    <a:solidFill>
                      <a:schemeClr val="bg1"/>
                    </a:solidFill>
                  </a:rPr>
                  <a:t>Basic Infrastructure</a:t>
                </a:r>
                <a:endParaRPr lang="en-ZA" sz="1600" dirty="0">
                  <a:solidFill>
                    <a:schemeClr val="bg1"/>
                  </a:solidFill>
                </a:endParaRPr>
              </a:p>
            </p:txBody>
          </p:sp>
          <p:grpSp>
            <p:nvGrpSpPr>
              <p:cNvPr id="2" name="Group 1"/>
              <p:cNvGrpSpPr/>
              <p:nvPr/>
            </p:nvGrpSpPr>
            <p:grpSpPr>
              <a:xfrm>
                <a:off x="2001562" y="4238591"/>
                <a:ext cx="5140877" cy="369658"/>
                <a:chOff x="2014643" y="3995446"/>
                <a:chExt cx="5140877" cy="369658"/>
              </a:xfrm>
            </p:grpSpPr>
            <p:sp>
              <p:nvSpPr>
                <p:cNvPr id="59" name="Rectangle 58"/>
                <p:cNvSpPr/>
                <p:nvPr/>
              </p:nvSpPr>
              <p:spPr>
                <a:xfrm>
                  <a:off x="3735658" y="3995446"/>
                  <a:ext cx="1727899" cy="369658"/>
                </a:xfrm>
                <a:prstGeom prst="rect">
                  <a:avLst/>
                </a:prstGeom>
                <a:ln/>
              </p:spPr>
              <p:style>
                <a:lnRef idx="0">
                  <a:schemeClr val="accent3"/>
                </a:lnRef>
                <a:fillRef idx="3">
                  <a:schemeClr val="accent3"/>
                </a:fillRef>
                <a:effectRef idx="3">
                  <a:schemeClr val="accent3"/>
                </a:effectRef>
                <a:fontRef idx="minor">
                  <a:schemeClr val="lt1"/>
                </a:fontRef>
              </p:style>
              <p:txBody>
                <a:bodyPr rtlCol="0" anchor="b"/>
                <a:lstStyle/>
                <a:p>
                  <a:pPr algn="ctr"/>
                  <a:r>
                    <a:rPr lang="en-ZA" sz="1600" dirty="0" smtClean="0">
                      <a:solidFill>
                        <a:schemeClr val="bg1"/>
                      </a:solidFill>
                    </a:rPr>
                    <a:t>DATA</a:t>
                  </a:r>
                  <a:endParaRPr lang="en-ZA" sz="1600" dirty="0">
                    <a:solidFill>
                      <a:schemeClr val="bg1"/>
                    </a:solidFill>
                  </a:endParaRPr>
                </a:p>
              </p:txBody>
            </p:sp>
            <p:sp>
              <p:nvSpPr>
                <p:cNvPr id="60" name="Rectangle 59"/>
                <p:cNvSpPr/>
                <p:nvPr/>
              </p:nvSpPr>
              <p:spPr>
                <a:xfrm>
                  <a:off x="5427621" y="3995446"/>
                  <a:ext cx="1727899" cy="369658"/>
                </a:xfrm>
                <a:prstGeom prst="rect">
                  <a:avLst/>
                </a:prstGeom>
                <a:ln/>
              </p:spPr>
              <p:style>
                <a:lnRef idx="0">
                  <a:schemeClr val="accent3"/>
                </a:lnRef>
                <a:fillRef idx="3">
                  <a:schemeClr val="accent3"/>
                </a:fillRef>
                <a:effectRef idx="3">
                  <a:schemeClr val="accent3"/>
                </a:effectRef>
                <a:fontRef idx="minor">
                  <a:schemeClr val="lt1"/>
                </a:fontRef>
              </p:style>
              <p:txBody>
                <a:bodyPr rtlCol="0" anchor="b"/>
                <a:lstStyle/>
                <a:p>
                  <a:pPr algn="ctr"/>
                  <a:r>
                    <a:rPr lang="en-ZA" sz="1600" dirty="0" smtClean="0">
                      <a:solidFill>
                        <a:schemeClr val="bg1"/>
                      </a:solidFill>
                    </a:rPr>
                    <a:t>NREN</a:t>
                  </a:r>
                  <a:endParaRPr lang="en-ZA" sz="1600" dirty="0">
                    <a:solidFill>
                      <a:schemeClr val="bg1"/>
                    </a:solidFill>
                  </a:endParaRPr>
                </a:p>
              </p:txBody>
            </p:sp>
            <p:sp>
              <p:nvSpPr>
                <p:cNvPr id="61" name="Rectangle 60"/>
                <p:cNvSpPr/>
                <p:nvPr/>
              </p:nvSpPr>
              <p:spPr>
                <a:xfrm>
                  <a:off x="2014643" y="3995446"/>
                  <a:ext cx="1727899" cy="369658"/>
                </a:xfrm>
                <a:prstGeom prst="rect">
                  <a:avLst/>
                </a:prstGeom>
                <a:ln/>
              </p:spPr>
              <p:style>
                <a:lnRef idx="0">
                  <a:schemeClr val="accent3"/>
                </a:lnRef>
                <a:fillRef idx="3">
                  <a:schemeClr val="accent3"/>
                </a:fillRef>
                <a:effectRef idx="3">
                  <a:schemeClr val="accent3"/>
                </a:effectRef>
                <a:fontRef idx="minor">
                  <a:schemeClr val="lt1"/>
                </a:fontRef>
              </p:style>
              <p:txBody>
                <a:bodyPr rtlCol="0" anchor="b"/>
                <a:lstStyle/>
                <a:p>
                  <a:pPr algn="ctr"/>
                  <a:r>
                    <a:rPr lang="en-ZA" sz="1600" dirty="0" smtClean="0">
                      <a:solidFill>
                        <a:schemeClr val="bg1"/>
                      </a:solidFill>
                    </a:rPr>
                    <a:t>HPC</a:t>
                  </a:r>
                  <a:endParaRPr lang="en-ZA" sz="1600" dirty="0">
                    <a:solidFill>
                      <a:schemeClr val="bg1"/>
                    </a:solidFill>
                  </a:endParaRPr>
                </a:p>
              </p:txBody>
            </p:sp>
          </p:grpSp>
        </p:grpSp>
        <p:sp>
          <p:nvSpPr>
            <p:cNvPr id="42" name="Rounded Rectangle 41"/>
            <p:cNvSpPr/>
            <p:nvPr/>
          </p:nvSpPr>
          <p:spPr>
            <a:xfrm>
              <a:off x="2052149" y="360941"/>
              <a:ext cx="1584176" cy="10518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dirty="0" smtClean="0">
                  <a:solidFill>
                    <a:schemeClr val="bg1"/>
                  </a:solidFill>
                </a:rPr>
                <a:t>Stakeholders and </a:t>
              </a:r>
              <a:r>
                <a:rPr lang="en-ZA" dirty="0" err="1" smtClean="0">
                  <a:solidFill>
                    <a:schemeClr val="bg1"/>
                  </a:solidFill>
                </a:rPr>
                <a:t>CoPs</a:t>
              </a:r>
              <a:endParaRPr lang="en-ZA" dirty="0">
                <a:solidFill>
                  <a:schemeClr val="bg1"/>
                </a:solidFill>
              </a:endParaRPr>
            </a:p>
          </p:txBody>
        </p:sp>
        <p:sp>
          <p:nvSpPr>
            <p:cNvPr id="43" name="Rounded Rectangle 42"/>
            <p:cNvSpPr/>
            <p:nvPr/>
          </p:nvSpPr>
          <p:spPr>
            <a:xfrm>
              <a:off x="3807520" y="354856"/>
              <a:ext cx="1584176" cy="10518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dirty="0" smtClean="0">
                  <a:solidFill>
                    <a:schemeClr val="bg1"/>
                  </a:solidFill>
                </a:rPr>
                <a:t>Research Institutions, HEIs</a:t>
              </a:r>
              <a:endParaRPr lang="en-ZA" dirty="0">
                <a:solidFill>
                  <a:schemeClr val="bg1"/>
                </a:solidFill>
              </a:endParaRPr>
            </a:p>
          </p:txBody>
        </p:sp>
        <p:sp>
          <p:nvSpPr>
            <p:cNvPr id="53" name="Rounded Rectangle 52"/>
            <p:cNvSpPr/>
            <p:nvPr/>
          </p:nvSpPr>
          <p:spPr>
            <a:xfrm>
              <a:off x="5580112" y="354855"/>
              <a:ext cx="1584176" cy="10518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dirty="0" smtClean="0">
                  <a:solidFill>
                    <a:schemeClr val="bg1"/>
                  </a:solidFill>
                </a:rPr>
                <a:t>External Systems and VREs</a:t>
              </a:r>
              <a:endParaRPr lang="en-ZA" dirty="0">
                <a:solidFill>
                  <a:schemeClr val="bg1"/>
                </a:solidFill>
              </a:endParaRPr>
            </a:p>
          </p:txBody>
        </p:sp>
        <p:sp>
          <p:nvSpPr>
            <p:cNvPr id="44" name="Rounded Rectangle 43"/>
            <p:cNvSpPr/>
            <p:nvPr/>
          </p:nvSpPr>
          <p:spPr>
            <a:xfrm>
              <a:off x="323528" y="354854"/>
              <a:ext cx="1584176" cy="10518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dirty="0" smtClean="0">
                  <a:solidFill>
                    <a:schemeClr val="bg1"/>
                  </a:solidFill>
                </a:rPr>
                <a:t>Funders</a:t>
              </a:r>
              <a:endParaRPr lang="en-ZA" dirty="0">
                <a:solidFill>
                  <a:schemeClr val="bg1"/>
                </a:solidFill>
              </a:endParaRPr>
            </a:p>
          </p:txBody>
        </p:sp>
        <p:sp>
          <p:nvSpPr>
            <p:cNvPr id="46" name="Rounded Rectangle 45"/>
            <p:cNvSpPr/>
            <p:nvPr/>
          </p:nvSpPr>
          <p:spPr>
            <a:xfrm>
              <a:off x="7380312" y="354853"/>
              <a:ext cx="1584176" cy="10518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dirty="0" smtClean="0">
                  <a:solidFill>
                    <a:schemeClr val="bg1"/>
                  </a:solidFill>
                </a:rPr>
                <a:t>Collaborators</a:t>
              </a:r>
              <a:endParaRPr lang="en-ZA" dirty="0">
                <a:solidFill>
                  <a:schemeClr val="bg1"/>
                </a:solidFill>
              </a:endParaRPr>
            </a:p>
          </p:txBody>
        </p:sp>
        <p:cxnSp>
          <p:nvCxnSpPr>
            <p:cNvPr id="21" name="Straight Arrow Connector 20"/>
            <p:cNvCxnSpPr>
              <a:stCxn id="44" idx="2"/>
            </p:cNvCxnSpPr>
            <p:nvPr/>
          </p:nvCxnSpPr>
          <p:spPr>
            <a:xfrm>
              <a:off x="1115616" y="1406689"/>
              <a:ext cx="0" cy="36612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2"/>
            </p:cNvCxnSpPr>
            <p:nvPr/>
          </p:nvCxnSpPr>
          <p:spPr>
            <a:xfrm>
              <a:off x="2844237" y="1412776"/>
              <a:ext cx="0" cy="64807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2" idx="2"/>
            </p:cNvCxnSpPr>
            <p:nvPr/>
          </p:nvCxnSpPr>
          <p:spPr>
            <a:xfrm>
              <a:off x="2844237" y="1412776"/>
              <a:ext cx="0" cy="108012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2" idx="2"/>
            </p:cNvCxnSpPr>
            <p:nvPr/>
          </p:nvCxnSpPr>
          <p:spPr>
            <a:xfrm>
              <a:off x="2844237" y="1412776"/>
              <a:ext cx="0" cy="144016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2" idx="2"/>
            </p:cNvCxnSpPr>
            <p:nvPr/>
          </p:nvCxnSpPr>
          <p:spPr>
            <a:xfrm>
              <a:off x="2844237" y="1412776"/>
              <a:ext cx="0" cy="172819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572000" y="1412776"/>
              <a:ext cx="0" cy="64807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572000" y="1412776"/>
              <a:ext cx="0" cy="108012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572000" y="1412776"/>
              <a:ext cx="0" cy="144016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572000" y="1412776"/>
              <a:ext cx="0" cy="172819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572000" y="1412776"/>
              <a:ext cx="0" cy="208823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572000" y="1412776"/>
              <a:ext cx="0" cy="244827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6299763" y="1412776"/>
              <a:ext cx="0" cy="64807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299763" y="1412776"/>
              <a:ext cx="0" cy="108012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299763" y="1412776"/>
              <a:ext cx="0" cy="144016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299763" y="1412776"/>
              <a:ext cx="0" cy="172819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299763" y="1412776"/>
              <a:ext cx="0" cy="208823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8027526" y="1412776"/>
              <a:ext cx="0" cy="64807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8027526" y="1412776"/>
              <a:ext cx="0" cy="108012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027526" y="1412776"/>
              <a:ext cx="0" cy="144016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027526" y="1412776"/>
              <a:ext cx="0" cy="172819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p:txBody>
          <a:bodyPr/>
          <a:lstStyle/>
          <a:p>
            <a:r>
              <a:rPr lang="en-US" dirty="0" smtClean="0"/>
              <a:t>Soft and Hard Infrastructure</a:t>
            </a:r>
            <a:endParaRPr lang="en-US" dirty="0"/>
          </a:p>
        </p:txBody>
      </p:sp>
    </p:spTree>
    <p:extLst>
      <p:ext uri="{BB962C8B-B14F-4D97-AF65-F5344CB8AC3E}">
        <p14:creationId xmlns:p14="http://schemas.microsoft.com/office/powerpoint/2010/main" val="25806510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6515" y="1556792"/>
            <a:ext cx="8685965" cy="4906305"/>
            <a:chOff x="476250" y="1673225"/>
            <a:chExt cx="8145463" cy="5041900"/>
          </a:xfrm>
        </p:grpSpPr>
        <p:sp>
          <p:nvSpPr>
            <p:cNvPr id="4" name="Rectangle 3"/>
            <p:cNvSpPr/>
            <p:nvPr/>
          </p:nvSpPr>
          <p:spPr>
            <a:xfrm>
              <a:off x="476250" y="1681163"/>
              <a:ext cx="2609850" cy="4141787"/>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ZA" dirty="0">
                  <a:solidFill>
                    <a:schemeClr val="bg2">
                      <a:lumMod val="10000"/>
                    </a:schemeClr>
                  </a:solidFill>
                </a:rPr>
                <a:t>Secure </a:t>
              </a:r>
              <a:r>
                <a:rPr lang="en-ZA" dirty="0" smtClean="0">
                  <a:solidFill>
                    <a:schemeClr val="bg2">
                      <a:lumMod val="10000"/>
                    </a:schemeClr>
                  </a:solidFill>
                </a:rPr>
                <a:t>Services</a:t>
              </a:r>
              <a:endParaRPr lang="en-ZA" dirty="0">
                <a:solidFill>
                  <a:schemeClr val="bg2">
                    <a:lumMod val="10000"/>
                  </a:schemeClr>
                </a:solidFill>
              </a:endParaRPr>
            </a:p>
          </p:txBody>
        </p:sp>
        <p:sp>
          <p:nvSpPr>
            <p:cNvPr id="5" name="Rectangle 4"/>
            <p:cNvSpPr/>
            <p:nvPr/>
          </p:nvSpPr>
          <p:spPr>
            <a:xfrm>
              <a:off x="6192838" y="2357438"/>
              <a:ext cx="2249487" cy="330835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ZA" b="1" dirty="0" smtClean="0"/>
                <a:t>Science Gateways</a:t>
              </a:r>
            </a:p>
            <a:p>
              <a:pPr algn="ctr">
                <a:defRPr/>
              </a:pPr>
              <a:r>
                <a:rPr lang="en-ZA" dirty="0" smtClean="0"/>
                <a:t>Web-Based </a:t>
              </a:r>
              <a:r>
                <a:rPr lang="en-ZA" dirty="0"/>
                <a:t>Applications and Content Management </a:t>
              </a:r>
              <a:r>
                <a:rPr lang="en-ZA" dirty="0" smtClean="0"/>
                <a:t>Frameworks</a:t>
              </a:r>
            </a:p>
            <a:p>
              <a:pPr algn="ctr">
                <a:defRPr/>
              </a:pPr>
              <a:endParaRPr lang="en-ZA" dirty="0"/>
            </a:p>
            <a:p>
              <a:pPr algn="ctr">
                <a:defRPr/>
              </a:pPr>
              <a:endParaRPr lang="en-ZA" dirty="0"/>
            </a:p>
            <a:p>
              <a:pPr algn="ctr">
                <a:defRPr/>
              </a:pPr>
              <a:r>
                <a:rPr lang="en-ZA" dirty="0"/>
                <a:t>Portal Environments</a:t>
              </a:r>
            </a:p>
          </p:txBody>
        </p:sp>
        <p:sp>
          <p:nvSpPr>
            <p:cNvPr id="6" name="Rectangle 5"/>
            <p:cNvSpPr/>
            <p:nvPr/>
          </p:nvSpPr>
          <p:spPr>
            <a:xfrm>
              <a:off x="655638" y="4111625"/>
              <a:ext cx="2252662" cy="157638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ZA" dirty="0"/>
                <a:t>Data/ Object Storage Facilities</a:t>
              </a:r>
            </a:p>
            <a:p>
              <a:pPr algn="ctr">
                <a:defRPr/>
              </a:pPr>
              <a:r>
                <a:rPr lang="en-ZA" dirty="0"/>
                <a:t>(</a:t>
              </a:r>
              <a:r>
                <a:rPr lang="en-ZA" dirty="0" err="1"/>
                <a:t>iRODS</a:t>
              </a:r>
              <a:r>
                <a:rPr lang="en-ZA" dirty="0"/>
                <a:t>, WOS)</a:t>
              </a:r>
            </a:p>
          </p:txBody>
        </p:sp>
        <p:sp>
          <p:nvSpPr>
            <p:cNvPr id="7" name="Rectangle 6"/>
            <p:cNvSpPr/>
            <p:nvPr/>
          </p:nvSpPr>
          <p:spPr>
            <a:xfrm>
              <a:off x="655638" y="2357438"/>
              <a:ext cx="2252662" cy="1665287"/>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ZA" b="1" dirty="0" smtClean="0"/>
                <a:t>HPC</a:t>
              </a:r>
            </a:p>
            <a:p>
              <a:pPr algn="ctr">
                <a:defRPr/>
              </a:pPr>
              <a:r>
                <a:rPr lang="en-ZA" dirty="0" smtClean="0"/>
                <a:t>Computational </a:t>
              </a:r>
              <a:r>
                <a:rPr lang="en-ZA" dirty="0"/>
                <a:t>Facilities</a:t>
              </a:r>
            </a:p>
            <a:p>
              <a:pPr algn="ctr">
                <a:defRPr/>
              </a:pPr>
              <a:r>
                <a:rPr lang="en-ZA" dirty="0"/>
                <a:t>(Clusters, Grid)</a:t>
              </a:r>
            </a:p>
          </p:txBody>
        </p:sp>
        <p:sp>
          <p:nvSpPr>
            <p:cNvPr id="8" name="Rectangle 7"/>
            <p:cNvSpPr/>
            <p:nvPr/>
          </p:nvSpPr>
          <p:spPr>
            <a:xfrm>
              <a:off x="3402013" y="3525838"/>
              <a:ext cx="2301875" cy="99377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ZA" dirty="0"/>
                <a:t>Support </a:t>
              </a:r>
              <a:r>
                <a:rPr lang="en-ZA" dirty="0" smtClean="0"/>
                <a:t>Software enabling </a:t>
              </a:r>
              <a:r>
                <a:rPr lang="en-ZA" b="1" dirty="0" smtClean="0"/>
                <a:t>Research Channels</a:t>
              </a:r>
              <a:endParaRPr lang="en-ZA" b="1" dirty="0"/>
            </a:p>
          </p:txBody>
        </p:sp>
        <p:sp>
          <p:nvSpPr>
            <p:cNvPr id="9" name="Rectangle 8"/>
            <p:cNvSpPr/>
            <p:nvPr/>
          </p:nvSpPr>
          <p:spPr>
            <a:xfrm>
              <a:off x="3402013" y="2357438"/>
              <a:ext cx="2295525" cy="9906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ZA" dirty="0"/>
                <a:t>Domain-Specific Software </a:t>
              </a:r>
            </a:p>
          </p:txBody>
        </p:sp>
        <p:sp>
          <p:nvSpPr>
            <p:cNvPr id="10" name="Rectangle 9"/>
            <p:cNvSpPr/>
            <p:nvPr/>
          </p:nvSpPr>
          <p:spPr>
            <a:xfrm>
              <a:off x="3238500" y="1673225"/>
              <a:ext cx="2611438" cy="41402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ZA" dirty="0">
                  <a:solidFill>
                    <a:schemeClr val="bg2">
                      <a:lumMod val="10000"/>
                    </a:schemeClr>
                  </a:solidFill>
                </a:rPr>
                <a:t>Mainstream Application Environments</a:t>
              </a:r>
            </a:p>
          </p:txBody>
        </p:sp>
        <p:sp>
          <p:nvSpPr>
            <p:cNvPr id="13" name="Rectangle 12"/>
            <p:cNvSpPr/>
            <p:nvPr/>
          </p:nvSpPr>
          <p:spPr>
            <a:xfrm>
              <a:off x="6011863" y="1673225"/>
              <a:ext cx="2609850" cy="41402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ZA" dirty="0">
                  <a:solidFill>
                    <a:schemeClr val="bg2">
                      <a:lumMod val="10000"/>
                    </a:schemeClr>
                  </a:solidFill>
                </a:rPr>
                <a:t>DMZ</a:t>
              </a:r>
            </a:p>
          </p:txBody>
        </p:sp>
        <p:sp>
          <p:nvSpPr>
            <p:cNvPr id="14" name="Rectangle 13"/>
            <p:cNvSpPr/>
            <p:nvPr/>
          </p:nvSpPr>
          <p:spPr>
            <a:xfrm>
              <a:off x="3397250" y="4672013"/>
              <a:ext cx="2303463" cy="993775"/>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ZA" dirty="0"/>
                <a:t>Meta-Data</a:t>
              </a:r>
            </a:p>
            <a:p>
              <a:pPr algn="ctr">
                <a:defRPr/>
              </a:pPr>
              <a:r>
                <a:rPr lang="en-ZA" dirty="0"/>
                <a:t>Semantic  </a:t>
              </a:r>
              <a:r>
                <a:rPr lang="en-ZA" dirty="0" smtClean="0"/>
                <a:t>Interoperability Tools</a:t>
              </a:r>
              <a:endParaRPr lang="en-ZA" dirty="0"/>
            </a:p>
          </p:txBody>
        </p:sp>
        <p:sp>
          <p:nvSpPr>
            <p:cNvPr id="12" name="Rectangle 11"/>
            <p:cNvSpPr/>
            <p:nvPr/>
          </p:nvSpPr>
          <p:spPr>
            <a:xfrm>
              <a:off x="476250" y="6046788"/>
              <a:ext cx="8145463" cy="6683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ZA" dirty="0">
                  <a:solidFill>
                    <a:schemeClr val="tx1"/>
                  </a:solidFill>
                </a:rPr>
                <a:t>Communications</a:t>
              </a:r>
            </a:p>
            <a:p>
              <a:pPr algn="ctr">
                <a:defRPr/>
              </a:pPr>
              <a:r>
                <a:rPr lang="en-ZA" dirty="0" smtClean="0">
                  <a:solidFill>
                    <a:schemeClr val="tx1"/>
                  </a:solidFill>
                </a:rPr>
                <a:t>(SANREN/TENET)</a:t>
              </a:r>
              <a:endParaRPr lang="en-ZA" dirty="0">
                <a:solidFill>
                  <a:schemeClr val="tx1"/>
                </a:solidFill>
              </a:endParaRPr>
            </a:p>
          </p:txBody>
        </p:sp>
      </p:grpSp>
      <p:sp>
        <p:nvSpPr>
          <p:cNvPr id="16" name="Title 15"/>
          <p:cNvSpPr>
            <a:spLocks noGrp="1"/>
          </p:cNvSpPr>
          <p:nvPr>
            <p:ph type="title"/>
          </p:nvPr>
        </p:nvSpPr>
        <p:spPr/>
        <p:txBody>
          <a:bodyPr/>
          <a:lstStyle/>
          <a:p>
            <a:r>
              <a:rPr lang="en-US" dirty="0" smtClean="0"/>
              <a:t>DIRISA Components @ CHPC</a:t>
            </a:r>
            <a:endParaRPr lang="en-US" dirty="0"/>
          </a:p>
        </p:txBody>
      </p:sp>
    </p:spTree>
    <p:extLst>
      <p:ext uri="{BB962C8B-B14F-4D97-AF65-F5344CB8AC3E}">
        <p14:creationId xmlns:p14="http://schemas.microsoft.com/office/powerpoint/2010/main" val="15421953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DIRISA Portal</a:t>
            </a:r>
            <a:endParaRPr lang="en-US" dirty="0"/>
          </a:p>
        </p:txBody>
      </p:sp>
      <p:pic>
        <p:nvPicPr>
          <p:cNvPr id="3" name="Picture 2" descr="Screen Shot 2013-06-26 at 4.35.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 y="875944"/>
            <a:ext cx="9144000" cy="5982056"/>
          </a:xfrm>
          <a:prstGeom prst="rect">
            <a:avLst/>
          </a:prstGeom>
        </p:spPr>
      </p:pic>
    </p:spTree>
    <p:extLst>
      <p:ext uri="{BB962C8B-B14F-4D97-AF65-F5344CB8AC3E}">
        <p14:creationId xmlns:p14="http://schemas.microsoft.com/office/powerpoint/2010/main" val="8131328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Gateway Examples</a:t>
            </a:r>
            <a:endParaRPr lang="en-US" dirty="0"/>
          </a:p>
        </p:txBody>
      </p:sp>
      <p:pic>
        <p:nvPicPr>
          <p:cNvPr id="3" name="Picture 2" descr="Screen Shot 2013-06-26 at 5.32.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38" y="1016732"/>
            <a:ext cx="5695362" cy="3060340"/>
          </a:xfrm>
          <a:prstGeom prst="rect">
            <a:avLst/>
          </a:prstGeom>
          <a:ln>
            <a:noFill/>
          </a:ln>
          <a:effectLst>
            <a:outerShdw blurRad="292100" dist="139700" dir="2700000" algn="tl" rotWithShape="0">
              <a:srgbClr val="333333">
                <a:alpha val="65000"/>
              </a:srgbClr>
            </a:outerShdw>
          </a:effectLst>
        </p:spPr>
      </p:pic>
      <p:pic>
        <p:nvPicPr>
          <p:cNvPr id="4" name="Picture 3" descr="Screen Shot 2013-06-26 at 5.33.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600908"/>
            <a:ext cx="5690471" cy="3060339"/>
          </a:xfrm>
          <a:prstGeom prst="rect">
            <a:avLst/>
          </a:prstGeom>
          <a:ln>
            <a:noFill/>
          </a:ln>
          <a:effectLst>
            <a:outerShdw blurRad="292100" dist="139700" dir="2700000" algn="tl" rotWithShape="0">
              <a:srgbClr val="333333">
                <a:alpha val="65000"/>
              </a:srgbClr>
            </a:outerShdw>
          </a:effectLst>
        </p:spPr>
      </p:pic>
      <p:pic>
        <p:nvPicPr>
          <p:cNvPr id="5" name="Picture 4" descr="Screen Shot 2013-06-26 at 5.34.5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08" y="3573016"/>
            <a:ext cx="5638019" cy="3024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62636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Examples</a:t>
            </a:r>
            <a:endParaRPr lang="en-US" dirty="0"/>
          </a:p>
        </p:txBody>
      </p:sp>
      <p:pic>
        <p:nvPicPr>
          <p:cNvPr id="3" name="Picture 2" descr="Screen Shot 2013-06-26 at 5.38.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548680"/>
            <a:ext cx="4628399" cy="2996952"/>
          </a:xfrm>
          <a:prstGeom prst="rect">
            <a:avLst/>
          </a:prstGeom>
          <a:ln>
            <a:noFill/>
          </a:ln>
          <a:effectLst>
            <a:outerShdw blurRad="292100" dist="139700" dir="2700000" algn="tl" rotWithShape="0">
              <a:srgbClr val="333333">
                <a:alpha val="65000"/>
              </a:srgbClr>
            </a:outerShdw>
          </a:effectLst>
        </p:spPr>
      </p:pic>
      <p:pic>
        <p:nvPicPr>
          <p:cNvPr id="4" name="Picture 3" descr="Screen Shot 2013-06-26 at 5.3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03" y="1484784"/>
            <a:ext cx="4601405" cy="2960948"/>
          </a:xfrm>
          <a:prstGeom prst="rect">
            <a:avLst/>
          </a:prstGeom>
          <a:ln>
            <a:noFill/>
          </a:ln>
          <a:effectLst>
            <a:outerShdw blurRad="292100" dist="139700" dir="2700000" algn="tl" rotWithShape="0">
              <a:srgbClr val="333333">
                <a:alpha val="65000"/>
              </a:srgbClr>
            </a:outerShdw>
          </a:effectLst>
        </p:spPr>
      </p:pic>
      <p:pic>
        <p:nvPicPr>
          <p:cNvPr id="5" name="Picture 4" descr="Screen Shot 2013-06-26 at 5.39.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40" y="2888940"/>
            <a:ext cx="4572000" cy="2942027"/>
          </a:xfrm>
          <a:prstGeom prst="rect">
            <a:avLst/>
          </a:prstGeom>
          <a:ln>
            <a:noFill/>
          </a:ln>
          <a:effectLst>
            <a:outerShdw blurRad="292100" dist="139700" dir="2700000" algn="tl" rotWithShape="0">
              <a:srgbClr val="333333">
                <a:alpha val="65000"/>
              </a:srgbClr>
            </a:outerShdw>
          </a:effectLst>
        </p:spPr>
      </p:pic>
      <p:pic>
        <p:nvPicPr>
          <p:cNvPr id="6" name="Picture 5" descr="Screen Shot 2013-06-26 at 5.41.2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3609020"/>
            <a:ext cx="4555545" cy="2939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53728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defRPr/>
            </a:pPr>
            <a:r>
              <a:rPr lang="en-ZA" sz="2400" b="1" i="1" dirty="0"/>
              <a:t>Hosting Excellence</a:t>
            </a:r>
            <a:r>
              <a:rPr lang="en-ZA" sz="2400" i="1" dirty="0"/>
              <a:t>: </a:t>
            </a:r>
            <a:r>
              <a:rPr lang="en-ZA" sz="2400" i="1" dirty="0" smtClean="0"/>
              <a:t>Establish virtualisation environment, allowing creation and operationalisation of Science Gateways on demand.</a:t>
            </a:r>
            <a:endParaRPr lang="en-ZA" sz="2000" i="1" dirty="0" smtClean="0"/>
          </a:p>
          <a:p>
            <a:pPr>
              <a:defRPr/>
            </a:pPr>
            <a:endParaRPr lang="en-ZA" sz="2400" dirty="0"/>
          </a:p>
          <a:p>
            <a:pPr>
              <a:defRPr/>
            </a:pPr>
            <a:r>
              <a:rPr lang="en-ZA" sz="2400" b="1" i="1" dirty="0"/>
              <a:t>Trusted Digital Repository</a:t>
            </a:r>
            <a:r>
              <a:rPr lang="en-ZA" sz="2400" i="1" dirty="0"/>
              <a:t>: Most, if not all, potential users will benefit from or require certification of the facility as a ‘Trusted Digital Repository’. This implies a specific, focused programme to achieve those criteria</a:t>
            </a:r>
            <a:r>
              <a:rPr lang="en-ZA" sz="2400" i="1" dirty="0" smtClean="0"/>
              <a:t>.</a:t>
            </a:r>
          </a:p>
          <a:p>
            <a:pPr>
              <a:defRPr/>
            </a:pPr>
            <a:endParaRPr lang="en-ZA" sz="2400" dirty="0"/>
          </a:p>
          <a:p>
            <a:pPr>
              <a:defRPr/>
            </a:pPr>
            <a:endParaRPr lang="en-ZA" sz="2400" dirty="0"/>
          </a:p>
        </p:txBody>
      </p:sp>
      <p:sp>
        <p:nvSpPr>
          <p:cNvPr id="3" name="Title 2"/>
          <p:cNvSpPr>
            <a:spLocks noGrp="1"/>
          </p:cNvSpPr>
          <p:nvPr>
            <p:ph type="title"/>
          </p:nvPr>
        </p:nvSpPr>
        <p:spPr/>
        <p:txBody>
          <a:bodyPr/>
          <a:lstStyle/>
          <a:p>
            <a:pPr>
              <a:defRPr/>
            </a:pPr>
            <a:r>
              <a:rPr lang="en-ZA" dirty="0" smtClean="0"/>
              <a:t>Expectations and </a:t>
            </a:r>
            <a:r>
              <a:rPr lang="en-ZA" dirty="0" smtClean="0"/>
              <a:t>Gaps</a:t>
            </a:r>
            <a:endParaRPr lang="en-ZA" dirty="0"/>
          </a:p>
        </p:txBody>
      </p:sp>
    </p:spTree>
    <p:extLst>
      <p:ext uri="{BB962C8B-B14F-4D97-AF65-F5344CB8AC3E}">
        <p14:creationId xmlns:p14="http://schemas.microsoft.com/office/powerpoint/2010/main" val="32692179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ZA" b="1" i="1" dirty="0"/>
              <a:t>Clear Definition of Products and Services</a:t>
            </a:r>
            <a:r>
              <a:rPr lang="en-ZA" i="1" dirty="0"/>
              <a:t>: </a:t>
            </a:r>
            <a:endParaRPr lang="en-ZA" i="1" dirty="0" smtClean="0"/>
          </a:p>
          <a:p>
            <a:pPr lvl="1">
              <a:defRPr/>
            </a:pPr>
            <a:r>
              <a:rPr lang="en-ZA" i="1" dirty="0" smtClean="0"/>
              <a:t>Product </a:t>
            </a:r>
            <a:r>
              <a:rPr lang="en-ZA" i="1" dirty="0"/>
              <a:t>and service offerings need to be aligned </a:t>
            </a:r>
            <a:endParaRPr lang="en-ZA" i="1" dirty="0" smtClean="0"/>
          </a:p>
          <a:p>
            <a:pPr lvl="1">
              <a:defRPr/>
            </a:pPr>
            <a:r>
              <a:rPr lang="en-ZA" i="1" dirty="0" smtClean="0"/>
              <a:t>Roles </a:t>
            </a:r>
            <a:r>
              <a:rPr lang="en-ZA" i="1" dirty="0"/>
              <a:t>and responsibilities in respect of its provision, support, and marketing need to be defined. </a:t>
            </a:r>
            <a:endParaRPr lang="en-ZA" i="1" dirty="0" smtClean="0"/>
          </a:p>
          <a:p>
            <a:pPr lvl="1">
              <a:defRPr/>
            </a:pPr>
            <a:r>
              <a:rPr lang="en-ZA" i="1" dirty="0" smtClean="0"/>
              <a:t>Development of Policies and SLAs</a:t>
            </a:r>
          </a:p>
          <a:p>
            <a:pPr>
              <a:defRPr/>
            </a:pPr>
            <a:endParaRPr lang="en-ZA" dirty="0"/>
          </a:p>
          <a:p>
            <a:pPr>
              <a:defRPr/>
            </a:pPr>
            <a:r>
              <a:rPr lang="en-ZA" b="1" i="1" dirty="0"/>
              <a:t>Develop </a:t>
            </a:r>
            <a:r>
              <a:rPr lang="en-ZA" b="1" i="1" dirty="0" smtClean="0"/>
              <a:t>and Implement the </a:t>
            </a:r>
            <a:r>
              <a:rPr lang="en-ZA" b="1" i="1" dirty="0"/>
              <a:t>Maturity Model</a:t>
            </a:r>
            <a:r>
              <a:rPr lang="en-ZA" i="1" dirty="0"/>
              <a:t>: </a:t>
            </a:r>
            <a:endParaRPr lang="en-ZA" i="1" dirty="0" smtClean="0"/>
          </a:p>
          <a:p>
            <a:pPr lvl="1">
              <a:defRPr/>
            </a:pPr>
            <a:r>
              <a:rPr lang="en-ZA" i="1" dirty="0" smtClean="0"/>
              <a:t>We </a:t>
            </a:r>
            <a:r>
              <a:rPr lang="en-ZA" i="1" dirty="0"/>
              <a:t>need to manage our infrastructure, products, and services across a broad spectrum of </a:t>
            </a:r>
            <a:r>
              <a:rPr lang="en-ZA" i="1" dirty="0" smtClean="0"/>
              <a:t>governance, accreditation </a:t>
            </a:r>
            <a:r>
              <a:rPr lang="en-ZA" i="1" dirty="0"/>
              <a:t>criteria, legal requirements, marketing imperatives, technology drivers, and corporate goals. </a:t>
            </a:r>
            <a:endParaRPr lang="en-ZA" i="1" dirty="0" smtClean="0"/>
          </a:p>
        </p:txBody>
      </p:sp>
      <p:sp>
        <p:nvSpPr>
          <p:cNvPr id="3" name="Title 2"/>
          <p:cNvSpPr>
            <a:spLocks noGrp="1"/>
          </p:cNvSpPr>
          <p:nvPr>
            <p:ph type="title"/>
          </p:nvPr>
        </p:nvSpPr>
        <p:spPr/>
        <p:txBody>
          <a:bodyPr/>
          <a:lstStyle/>
          <a:p>
            <a:pPr>
              <a:defRPr/>
            </a:pPr>
            <a:r>
              <a:rPr lang="en-ZA" dirty="0" smtClean="0"/>
              <a:t>Expectations and Gaps</a:t>
            </a:r>
            <a:endParaRPr lang="en-ZA" dirty="0"/>
          </a:p>
        </p:txBody>
      </p:sp>
    </p:spTree>
    <p:extLst>
      <p:ext uri="{BB962C8B-B14F-4D97-AF65-F5344CB8AC3E}">
        <p14:creationId xmlns:p14="http://schemas.microsoft.com/office/powerpoint/2010/main" val="42706334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68761"/>
            <a:ext cx="8407400" cy="5355878"/>
          </a:xfrm>
        </p:spPr>
        <p:txBody>
          <a:bodyPr>
            <a:normAutofit fontScale="92500" lnSpcReduction="20000"/>
          </a:bodyPr>
          <a:lstStyle/>
          <a:p>
            <a:pPr algn="just">
              <a:lnSpc>
                <a:spcPct val="115000"/>
              </a:lnSpc>
              <a:defRPr/>
            </a:pPr>
            <a:r>
              <a:rPr lang="en-ZA" b="1" i="1" dirty="0" smtClean="0">
                <a:latin typeface="Calibri"/>
                <a:ea typeface="Times New Roman"/>
                <a:cs typeface="Times New Roman"/>
              </a:rPr>
              <a:t>Extension to Other Domains</a:t>
            </a:r>
            <a:r>
              <a:rPr lang="en-ZA" i="1" dirty="0" smtClean="0">
                <a:latin typeface="Calibri"/>
                <a:ea typeface="Times New Roman"/>
                <a:cs typeface="Times New Roman"/>
              </a:rPr>
              <a:t>: </a:t>
            </a:r>
          </a:p>
          <a:p>
            <a:pPr lvl="1" indent="-342900" algn="just">
              <a:lnSpc>
                <a:spcPct val="115000"/>
              </a:lnSpc>
              <a:spcAft>
                <a:spcPts val="1000"/>
              </a:spcAft>
              <a:defRPr/>
            </a:pPr>
            <a:r>
              <a:rPr lang="en-ZA" i="1" dirty="0" smtClean="0">
                <a:latin typeface="Calibri"/>
                <a:ea typeface="Times New Roman"/>
                <a:cs typeface="Times New Roman"/>
              </a:rPr>
              <a:t>Human Geography, Social Sciences and Economics</a:t>
            </a:r>
          </a:p>
          <a:p>
            <a:pPr lvl="1" indent="-342900" algn="just">
              <a:lnSpc>
                <a:spcPct val="115000"/>
              </a:lnSpc>
              <a:spcAft>
                <a:spcPts val="1000"/>
              </a:spcAft>
              <a:defRPr/>
            </a:pPr>
            <a:r>
              <a:rPr lang="en-ZA" i="1" dirty="0" smtClean="0">
                <a:latin typeface="Calibri"/>
                <a:ea typeface="Times New Roman"/>
                <a:cs typeface="Times New Roman"/>
              </a:rPr>
              <a:t>Astronomy and Cosmology</a:t>
            </a:r>
          </a:p>
          <a:p>
            <a:pPr lvl="1" indent="-342900" algn="just">
              <a:lnSpc>
                <a:spcPct val="115000"/>
              </a:lnSpc>
              <a:spcAft>
                <a:spcPts val="1000"/>
              </a:spcAft>
              <a:defRPr/>
            </a:pPr>
            <a:r>
              <a:rPr lang="en-ZA" i="1" dirty="0" smtClean="0">
                <a:latin typeface="Calibri"/>
                <a:ea typeface="Times New Roman"/>
                <a:cs typeface="Times New Roman"/>
              </a:rPr>
              <a:t>BioInformatics and Human Health</a:t>
            </a:r>
          </a:p>
          <a:p>
            <a:pPr algn="just">
              <a:lnSpc>
                <a:spcPct val="115000"/>
              </a:lnSpc>
              <a:spcAft>
                <a:spcPts val="1000"/>
              </a:spcAft>
              <a:defRPr/>
            </a:pPr>
            <a:r>
              <a:rPr lang="en-ZA" b="1" i="1" dirty="0" smtClean="0">
                <a:latin typeface="Calibri"/>
                <a:ea typeface="Times New Roman"/>
                <a:cs typeface="Times New Roman"/>
              </a:rPr>
              <a:t>Preservation Management Software and Policies</a:t>
            </a:r>
          </a:p>
          <a:p>
            <a:pPr lvl="1" algn="just">
              <a:lnSpc>
                <a:spcPct val="115000"/>
              </a:lnSpc>
              <a:spcAft>
                <a:spcPts val="1000"/>
              </a:spcAft>
              <a:defRPr/>
            </a:pPr>
            <a:r>
              <a:rPr lang="en-ZA" i="1" dirty="0" smtClean="0">
                <a:latin typeface="Calibri"/>
                <a:ea typeface="Times New Roman"/>
                <a:cs typeface="Times New Roman"/>
              </a:rPr>
              <a:t>Applies only to data hosted directly</a:t>
            </a:r>
          </a:p>
          <a:p>
            <a:pPr algn="just">
              <a:lnSpc>
                <a:spcPct val="115000"/>
              </a:lnSpc>
              <a:spcAft>
                <a:spcPts val="1000"/>
              </a:spcAft>
              <a:defRPr/>
            </a:pPr>
            <a:r>
              <a:rPr lang="en-ZA" b="1" i="1" dirty="0" smtClean="0">
                <a:latin typeface="Calibri"/>
                <a:ea typeface="Times New Roman"/>
                <a:cs typeface="Times New Roman"/>
              </a:rPr>
              <a:t>“Upload Anything from Anywhere”</a:t>
            </a:r>
          </a:p>
          <a:p>
            <a:pPr lvl="1" algn="just">
              <a:lnSpc>
                <a:spcPct val="115000"/>
              </a:lnSpc>
              <a:spcAft>
                <a:spcPts val="1000"/>
              </a:spcAft>
              <a:defRPr/>
            </a:pPr>
            <a:r>
              <a:rPr lang="en-ZA" i="1" dirty="0" smtClean="0">
                <a:latin typeface="Calibri"/>
                <a:ea typeface="Times New Roman"/>
                <a:cs typeface="Times New Roman"/>
              </a:rPr>
              <a:t>First Release is in Development and Almost Ready</a:t>
            </a:r>
            <a:endParaRPr lang="en-ZA" i="1" dirty="0" smtClean="0">
              <a:latin typeface="Calibri"/>
              <a:ea typeface="Times New Roman"/>
              <a:cs typeface="Times New Roman"/>
            </a:endParaRPr>
          </a:p>
          <a:p>
            <a:pPr algn="just">
              <a:lnSpc>
                <a:spcPct val="115000"/>
              </a:lnSpc>
              <a:spcAft>
                <a:spcPts val="1000"/>
              </a:spcAft>
              <a:defRPr/>
            </a:pPr>
            <a:r>
              <a:rPr lang="en-ZA" b="1" i="1" dirty="0" smtClean="0">
                <a:latin typeface="Calibri"/>
                <a:ea typeface="Times New Roman"/>
                <a:cs typeface="Times New Roman"/>
              </a:rPr>
              <a:t>Digital Object Identifiers:</a:t>
            </a:r>
            <a:r>
              <a:rPr lang="en-ZA" i="1" dirty="0" smtClean="0">
                <a:latin typeface="Calibri"/>
                <a:ea typeface="Times New Roman"/>
                <a:cs typeface="Times New Roman"/>
              </a:rPr>
              <a:t> </a:t>
            </a:r>
          </a:p>
          <a:p>
            <a:pPr lvl="1" indent="-342900" algn="just">
              <a:lnSpc>
                <a:spcPct val="115000"/>
              </a:lnSpc>
              <a:spcAft>
                <a:spcPts val="1000"/>
              </a:spcAft>
              <a:defRPr/>
            </a:pPr>
            <a:r>
              <a:rPr lang="en-ZA" i="1" dirty="0" smtClean="0">
                <a:latin typeface="Calibri"/>
                <a:ea typeface="Times New Roman"/>
                <a:cs typeface="Times New Roman"/>
              </a:rPr>
              <a:t>Prerequisite for long-term preservation, and for data citation</a:t>
            </a:r>
            <a:endParaRPr lang="en-ZA" dirty="0" smtClean="0">
              <a:latin typeface="Calibri"/>
              <a:ea typeface="Times New Roman"/>
              <a:cs typeface="Times New Roman"/>
            </a:endParaRPr>
          </a:p>
          <a:p>
            <a:pPr>
              <a:defRPr/>
            </a:pPr>
            <a:endParaRPr lang="en-ZA" dirty="0"/>
          </a:p>
        </p:txBody>
      </p:sp>
      <p:sp>
        <p:nvSpPr>
          <p:cNvPr id="3" name="Title 2"/>
          <p:cNvSpPr>
            <a:spLocks noGrp="1"/>
          </p:cNvSpPr>
          <p:nvPr>
            <p:ph type="title"/>
          </p:nvPr>
        </p:nvSpPr>
        <p:spPr/>
        <p:txBody>
          <a:bodyPr/>
          <a:lstStyle/>
          <a:p>
            <a:pPr>
              <a:defRPr/>
            </a:pPr>
            <a:r>
              <a:rPr lang="en-ZA" dirty="0" smtClean="0"/>
              <a:t>Immediate Priorities</a:t>
            </a:r>
            <a:endParaRPr lang="en-ZA" dirty="0"/>
          </a:p>
        </p:txBody>
      </p:sp>
    </p:spTree>
    <p:extLst>
      <p:ext uri="{BB962C8B-B14F-4D97-AF65-F5344CB8AC3E}">
        <p14:creationId xmlns:p14="http://schemas.microsoft.com/office/powerpoint/2010/main" val="13523510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Ball</a:t>
            </a:r>
            <a:endParaRPr lang="en-US" dirty="0"/>
          </a:p>
        </p:txBody>
      </p:sp>
      <p:sp>
        <p:nvSpPr>
          <p:cNvPr id="3" name="Content Placeholder 2"/>
          <p:cNvSpPr>
            <a:spLocks noGrp="1"/>
          </p:cNvSpPr>
          <p:nvPr>
            <p:ph idx="1"/>
          </p:nvPr>
        </p:nvSpPr>
        <p:spPr/>
        <p:txBody>
          <a:bodyPr/>
          <a:lstStyle/>
          <a:p>
            <a:r>
              <a:rPr lang="en-US" dirty="0" smtClean="0"/>
              <a:t>Policy in Respect of Publicly Funded Data</a:t>
            </a:r>
          </a:p>
          <a:p>
            <a:r>
              <a:rPr lang="en-US" dirty="0" smtClean="0"/>
              <a:t>Development of NICI and the </a:t>
            </a:r>
            <a:r>
              <a:rPr lang="en-US" dirty="0" err="1" smtClean="0"/>
              <a:t>formalisation</a:t>
            </a:r>
            <a:r>
              <a:rPr lang="en-US" dirty="0" smtClean="0"/>
              <a:t> of DIRISA</a:t>
            </a:r>
          </a:p>
          <a:p>
            <a:pPr lvl="1"/>
            <a:r>
              <a:rPr lang="en-US" dirty="0" smtClean="0"/>
              <a:t>Governance</a:t>
            </a:r>
          </a:p>
          <a:p>
            <a:pPr lvl="1"/>
            <a:r>
              <a:rPr lang="en-US" dirty="0" smtClean="0"/>
              <a:t>Mandate</a:t>
            </a:r>
          </a:p>
          <a:p>
            <a:pPr lvl="1"/>
            <a:r>
              <a:rPr lang="en-US" dirty="0" smtClean="0"/>
              <a:t>Funding</a:t>
            </a:r>
            <a:endParaRPr lang="en-US" dirty="0"/>
          </a:p>
        </p:txBody>
      </p:sp>
    </p:spTree>
    <p:extLst>
      <p:ext uri="{BB962C8B-B14F-4D97-AF65-F5344CB8AC3E}">
        <p14:creationId xmlns:p14="http://schemas.microsoft.com/office/powerpoint/2010/main" val="22722930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7" name="Subtitle 6"/>
          <p:cNvSpPr>
            <a:spLocks noGrp="1"/>
          </p:cNvSpPr>
          <p:nvPr>
            <p:ph type="subTitle" idx="1"/>
          </p:nvPr>
        </p:nvSpPr>
        <p:spPr/>
        <p:txBody>
          <a:bodyPr/>
          <a:lstStyle/>
          <a:p>
            <a:endParaRPr lang="en-US"/>
          </a:p>
        </p:txBody>
      </p:sp>
      <p:pic>
        <p:nvPicPr>
          <p:cNvPr id="8" name="Picture 7" descr="Screen Shot 2013-06-26 at 5.24.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1095143"/>
          </a:xfrm>
          <a:prstGeom prst="rect">
            <a:avLst/>
          </a:prstGeom>
        </p:spPr>
      </p:pic>
    </p:spTree>
    <p:extLst>
      <p:ext uri="{BB962C8B-B14F-4D97-AF65-F5344CB8AC3E}">
        <p14:creationId xmlns:p14="http://schemas.microsoft.com/office/powerpoint/2010/main" val="7926580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ZA" dirty="0" smtClean="0"/>
              <a:t>Manifesto</a:t>
            </a:r>
            <a:endParaRPr lang="en-ZA" dirty="0" smtClean="0"/>
          </a:p>
        </p:txBody>
      </p:sp>
      <p:sp>
        <p:nvSpPr>
          <p:cNvPr id="3" name="Content Placeholder 2"/>
          <p:cNvSpPr>
            <a:spLocks noGrp="1"/>
          </p:cNvSpPr>
          <p:nvPr>
            <p:ph idx="1"/>
          </p:nvPr>
        </p:nvSpPr>
        <p:spPr>
          <a:xfrm>
            <a:off x="467544" y="1556792"/>
            <a:ext cx="5760640" cy="4068762"/>
          </a:xfrm>
        </p:spPr>
        <p:txBody>
          <a:bodyPr>
            <a:normAutofit fontScale="77500" lnSpcReduction="20000"/>
          </a:bodyPr>
          <a:lstStyle/>
          <a:p>
            <a:pPr marL="0" indent="0" eaLnBrk="1" hangingPunct="1">
              <a:buFont typeface="Arial" charset="0"/>
              <a:buNone/>
            </a:pPr>
            <a:r>
              <a:rPr lang="en-ZA" sz="2800" dirty="0" smtClean="0"/>
              <a:t>It is possible, desirable, and in the public interest to:</a:t>
            </a:r>
          </a:p>
          <a:p>
            <a:pPr lvl="1" eaLnBrk="1" hangingPunct="1"/>
            <a:r>
              <a:rPr lang="en-ZA" sz="2400" dirty="0" smtClean="0"/>
              <a:t>Ensure that scientific data is described properly, preserved properly, and discoverable;</a:t>
            </a:r>
          </a:p>
          <a:p>
            <a:pPr lvl="1" eaLnBrk="1" hangingPunct="1"/>
            <a:r>
              <a:rPr lang="en-ZA" sz="2400" dirty="0" smtClean="0"/>
              <a:t>Once discovered, its utility, quality, and scope can be understood, even if the data sets are huge;</a:t>
            </a:r>
          </a:p>
          <a:p>
            <a:pPr lvl="1" eaLnBrk="1" hangingPunct="1"/>
            <a:r>
              <a:rPr lang="en-ZA" sz="2400" dirty="0" smtClean="0"/>
              <a:t>Once understood; it can be accessed </a:t>
            </a:r>
            <a:r>
              <a:rPr lang="en-ZA" sz="2400" b="1" i="1" dirty="0" smtClean="0"/>
              <a:t>freely and openly;</a:t>
            </a:r>
          </a:p>
          <a:p>
            <a:pPr lvl="1" eaLnBrk="1" hangingPunct="1"/>
            <a:r>
              <a:rPr lang="en-ZA" sz="2400" dirty="0" smtClean="0"/>
              <a:t>Once accessed, it can be included into distributed processes, preferably automatically, and on large scales;</a:t>
            </a:r>
          </a:p>
          <a:p>
            <a:pPr lvl="1" eaLnBrk="1" hangingPunct="1"/>
            <a:r>
              <a:rPr lang="en-ZA" sz="2400" dirty="0" smtClean="0"/>
              <a:t>Once processed, the knowledge gathered can be re-used.</a:t>
            </a:r>
          </a:p>
          <a:p>
            <a:pPr lvl="1" eaLnBrk="1" hangingPunct="1"/>
            <a:endParaRPr lang="en-ZA" sz="2400" dirty="0" smtClean="0"/>
          </a:p>
        </p:txBody>
      </p:sp>
      <p:sp>
        <p:nvSpPr>
          <p:cNvPr id="2" name="TextBox 1"/>
          <p:cNvSpPr txBox="1"/>
          <p:nvPr/>
        </p:nvSpPr>
        <p:spPr>
          <a:xfrm>
            <a:off x="503548" y="5949280"/>
            <a:ext cx="8140056" cy="369332"/>
          </a:xfrm>
          <a:prstGeom prst="rect">
            <a:avLst/>
          </a:prstGeom>
          <a:noFill/>
        </p:spPr>
        <p:txBody>
          <a:bodyPr wrap="none" rtlCol="0">
            <a:spAutoFit/>
          </a:bodyPr>
          <a:lstStyle/>
          <a:p>
            <a:r>
              <a:rPr lang="en-ZA" i="1" dirty="0" smtClean="0"/>
              <a:t>… across multiple </a:t>
            </a:r>
            <a:r>
              <a:rPr lang="en-ZA" i="1" dirty="0" smtClean="0"/>
              <a:t>domains, multiple channels, and integrated into the Semantic Web</a:t>
            </a:r>
            <a:endParaRPr lang="en-ZA" i="1" dirty="0"/>
          </a:p>
        </p:txBody>
      </p:sp>
    </p:spTree>
    <p:extLst>
      <p:ext uri="{BB962C8B-B14F-4D97-AF65-F5344CB8AC3E}">
        <p14:creationId xmlns:p14="http://schemas.microsoft.com/office/powerpoint/2010/main" val="6328893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bwMode="auto"/>
        <p:txBody>
          <a:bodyPr wrap="square" numCol="1" anchorCtr="0" compatLnSpc="1">
            <a:prstTxWarp prst="textNoShape">
              <a:avLst/>
            </a:prstTxWarp>
            <a:normAutofit/>
          </a:bodyPr>
          <a:lstStyle/>
          <a:p>
            <a:pPr eaLnBrk="1" fontAlgn="auto" hangingPunct="1">
              <a:spcAft>
                <a:spcPts val="0"/>
              </a:spcAft>
              <a:defRPr/>
            </a:pPr>
            <a:r>
              <a:rPr lang="en-ZA" dirty="0" smtClean="0"/>
              <a:t>E&amp;EO: Shared Platform</a:t>
            </a:r>
            <a:endParaRPr lang="en-ZA" dirty="0" smtClean="0"/>
          </a:p>
        </p:txBody>
      </p:sp>
      <p:sp>
        <p:nvSpPr>
          <p:cNvPr id="2" name="Rectangle 1"/>
          <p:cNvSpPr/>
          <p:nvPr/>
        </p:nvSpPr>
        <p:spPr bwMode="auto">
          <a:xfrm>
            <a:off x="2533650" y="1573453"/>
            <a:ext cx="2160588" cy="369506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Bef>
                <a:spcPts val="0"/>
              </a:spcBef>
              <a:spcAft>
                <a:spcPts val="0"/>
              </a:spcAft>
              <a:defRPr/>
            </a:pPr>
            <a:r>
              <a:rPr lang="en-ZA" sz="1400" dirty="0">
                <a:solidFill>
                  <a:schemeClr val="bg1"/>
                </a:solidFill>
              </a:rPr>
              <a:t>Collaboration and Security Services</a:t>
            </a:r>
          </a:p>
          <a:p>
            <a:pPr algn="ctr" fontAlgn="auto">
              <a:spcBef>
                <a:spcPts val="0"/>
              </a:spcBef>
              <a:spcAft>
                <a:spcPts val="0"/>
              </a:spcAft>
              <a:defRPr/>
            </a:pPr>
            <a:endParaRPr lang="en-ZA" sz="1600" dirty="0">
              <a:solidFill>
                <a:schemeClr val="bg1"/>
              </a:solidFill>
            </a:endParaRPr>
          </a:p>
        </p:txBody>
      </p:sp>
      <p:sp>
        <p:nvSpPr>
          <p:cNvPr id="39" name="Rectangle 38"/>
          <p:cNvSpPr/>
          <p:nvPr/>
        </p:nvSpPr>
        <p:spPr bwMode="auto">
          <a:xfrm>
            <a:off x="5454650" y="1573453"/>
            <a:ext cx="3427413" cy="371264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ZA" sz="1200" dirty="0">
              <a:solidFill>
                <a:schemeClr val="bg1"/>
              </a:solidFill>
            </a:endParaRPr>
          </a:p>
        </p:txBody>
      </p:sp>
      <p:sp>
        <p:nvSpPr>
          <p:cNvPr id="14341" name="TextBox 5"/>
          <p:cNvSpPr txBox="1">
            <a:spLocks noChangeArrowheads="1"/>
          </p:cNvSpPr>
          <p:nvPr/>
        </p:nvSpPr>
        <p:spPr bwMode="auto">
          <a:xfrm>
            <a:off x="7050088" y="1052736"/>
            <a:ext cx="6762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a:latin typeface="Calibri" pitchFamily="34" charset="0"/>
              </a:rPr>
              <a:t>Spatial</a:t>
            </a:r>
          </a:p>
          <a:p>
            <a:pPr algn="ctr" eaLnBrk="1" hangingPunct="1"/>
            <a:r>
              <a:rPr lang="en-ZA" sz="1400">
                <a:latin typeface="Calibri" pitchFamily="34" charset="0"/>
              </a:rPr>
              <a:t>Data</a:t>
            </a:r>
          </a:p>
        </p:txBody>
      </p:sp>
      <p:sp>
        <p:nvSpPr>
          <p:cNvPr id="14342" name="TextBox 9"/>
          <p:cNvSpPr txBox="1">
            <a:spLocks noChangeArrowheads="1"/>
          </p:cNvSpPr>
          <p:nvPr/>
        </p:nvSpPr>
        <p:spPr bwMode="auto">
          <a:xfrm>
            <a:off x="8142288" y="1052736"/>
            <a:ext cx="6111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a:latin typeface="Calibri" pitchFamily="34" charset="0"/>
              </a:rPr>
              <a:t>Other</a:t>
            </a:r>
          </a:p>
          <a:p>
            <a:pPr algn="ctr" eaLnBrk="1" hangingPunct="1"/>
            <a:r>
              <a:rPr lang="en-ZA" sz="1400">
                <a:latin typeface="Calibri" pitchFamily="34" charset="0"/>
              </a:rPr>
              <a:t>Data</a:t>
            </a:r>
          </a:p>
        </p:txBody>
      </p:sp>
      <p:sp>
        <p:nvSpPr>
          <p:cNvPr id="14343" name="TextBox 12"/>
          <p:cNvSpPr txBox="1">
            <a:spLocks noChangeArrowheads="1"/>
          </p:cNvSpPr>
          <p:nvPr/>
        </p:nvSpPr>
        <p:spPr bwMode="auto">
          <a:xfrm>
            <a:off x="5454650" y="1052736"/>
            <a:ext cx="1387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a:latin typeface="Calibri" pitchFamily="34" charset="0"/>
              </a:rPr>
              <a:t>Documents </a:t>
            </a:r>
          </a:p>
          <a:p>
            <a:pPr algn="ctr" eaLnBrk="1" hangingPunct="1"/>
            <a:r>
              <a:rPr lang="en-ZA" sz="1400">
                <a:latin typeface="Calibri" pitchFamily="34" charset="0"/>
              </a:rPr>
              <a:t>and Publications</a:t>
            </a:r>
          </a:p>
        </p:txBody>
      </p:sp>
      <p:sp>
        <p:nvSpPr>
          <p:cNvPr id="14" name="Rectangle 13"/>
          <p:cNvSpPr/>
          <p:nvPr/>
        </p:nvSpPr>
        <p:spPr bwMode="auto">
          <a:xfrm>
            <a:off x="2784475" y="3740621"/>
            <a:ext cx="1630363" cy="647853"/>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Meta-Data and Data Management Functions</a:t>
            </a:r>
          </a:p>
        </p:txBody>
      </p:sp>
      <p:sp>
        <p:nvSpPr>
          <p:cNvPr id="15" name="Rectangle 14"/>
          <p:cNvSpPr/>
          <p:nvPr/>
        </p:nvSpPr>
        <p:spPr bwMode="auto">
          <a:xfrm>
            <a:off x="2784475" y="2976453"/>
            <a:ext cx="1630363" cy="64785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Content Visualisation and Presentation</a:t>
            </a:r>
          </a:p>
        </p:txBody>
      </p:sp>
      <p:sp>
        <p:nvSpPr>
          <p:cNvPr id="16" name="Rectangle 15"/>
          <p:cNvSpPr/>
          <p:nvPr/>
        </p:nvSpPr>
        <p:spPr bwMode="auto">
          <a:xfrm>
            <a:off x="2784475" y="2237982"/>
            <a:ext cx="1630363" cy="64785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Data Analysis and Processing</a:t>
            </a:r>
          </a:p>
        </p:txBody>
      </p:sp>
      <p:sp>
        <p:nvSpPr>
          <p:cNvPr id="14347" name="TextBox 16"/>
          <p:cNvSpPr txBox="1">
            <a:spLocks noChangeArrowheads="1"/>
          </p:cNvSpPr>
          <p:nvPr/>
        </p:nvSpPr>
        <p:spPr bwMode="auto">
          <a:xfrm>
            <a:off x="2965450" y="1052736"/>
            <a:ext cx="1231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a:latin typeface="Calibri" pitchFamily="34" charset="0"/>
              </a:rPr>
              <a:t>Main Platform</a:t>
            </a:r>
          </a:p>
          <a:p>
            <a:pPr algn="ctr" eaLnBrk="1" hangingPunct="1"/>
            <a:r>
              <a:rPr lang="en-ZA" sz="1400">
                <a:latin typeface="Calibri" pitchFamily="34" charset="0"/>
              </a:rPr>
              <a:t>Services</a:t>
            </a:r>
          </a:p>
        </p:txBody>
      </p:sp>
      <p:sp>
        <p:nvSpPr>
          <p:cNvPr id="14348" name="TextBox 23"/>
          <p:cNvSpPr txBox="1">
            <a:spLocks noChangeArrowheads="1"/>
          </p:cNvSpPr>
          <p:nvPr/>
        </p:nvSpPr>
        <p:spPr bwMode="auto">
          <a:xfrm>
            <a:off x="338138" y="1052736"/>
            <a:ext cx="16192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sz="1400">
                <a:latin typeface="Calibri" pitchFamily="34" charset="0"/>
              </a:rPr>
              <a:t>Main  Stakeholders </a:t>
            </a:r>
          </a:p>
          <a:p>
            <a:pPr algn="ctr" eaLnBrk="1" hangingPunct="1"/>
            <a:r>
              <a:rPr lang="en-ZA" sz="1400">
                <a:latin typeface="Calibri" pitchFamily="34" charset="0"/>
              </a:rPr>
              <a:t>and Initiatives</a:t>
            </a:r>
          </a:p>
        </p:txBody>
      </p:sp>
      <p:sp>
        <p:nvSpPr>
          <p:cNvPr id="19" name="Rectangle 18"/>
          <p:cNvSpPr/>
          <p:nvPr/>
        </p:nvSpPr>
        <p:spPr bwMode="auto">
          <a:xfrm>
            <a:off x="288925" y="2205075"/>
            <a:ext cx="1660525" cy="53559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a:solidFill>
                  <a:schemeClr val="bg1"/>
                </a:solidFill>
              </a:rPr>
              <a:t>SAEOS</a:t>
            </a:r>
          </a:p>
          <a:p>
            <a:pPr algn="ctr" fontAlgn="auto">
              <a:spcBef>
                <a:spcPts val="0"/>
              </a:spcBef>
              <a:spcAft>
                <a:spcPts val="0"/>
              </a:spcAft>
              <a:defRPr/>
            </a:pPr>
            <a:r>
              <a:rPr lang="en-ZA" sz="1200" dirty="0">
                <a:solidFill>
                  <a:schemeClr val="bg1"/>
                </a:solidFill>
              </a:rPr>
              <a:t>Portal</a:t>
            </a:r>
          </a:p>
        </p:txBody>
      </p:sp>
      <p:sp>
        <p:nvSpPr>
          <p:cNvPr id="18" name="Rectangle 17"/>
          <p:cNvSpPr/>
          <p:nvPr/>
        </p:nvSpPr>
        <p:spPr bwMode="auto">
          <a:xfrm>
            <a:off x="288925" y="5378067"/>
            <a:ext cx="1660525" cy="535594"/>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a:solidFill>
                  <a:schemeClr val="bg1"/>
                </a:solidFill>
              </a:rPr>
              <a:t>NSIF</a:t>
            </a:r>
          </a:p>
          <a:p>
            <a:pPr algn="ctr" fontAlgn="auto">
              <a:spcBef>
                <a:spcPts val="0"/>
              </a:spcBef>
              <a:spcAft>
                <a:spcPts val="0"/>
              </a:spcAft>
              <a:defRPr/>
            </a:pPr>
            <a:r>
              <a:rPr lang="en-ZA" sz="1200" dirty="0">
                <a:solidFill>
                  <a:schemeClr val="bg1"/>
                </a:solidFill>
              </a:rPr>
              <a:t>Application</a:t>
            </a:r>
          </a:p>
        </p:txBody>
      </p:sp>
      <p:sp>
        <p:nvSpPr>
          <p:cNvPr id="21" name="Rectangle 20"/>
          <p:cNvSpPr/>
          <p:nvPr/>
        </p:nvSpPr>
        <p:spPr bwMode="auto">
          <a:xfrm>
            <a:off x="288925" y="1573453"/>
            <a:ext cx="1660525" cy="53559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b="1" dirty="0">
                <a:solidFill>
                  <a:schemeClr val="bg1"/>
                </a:solidFill>
              </a:rPr>
              <a:t>SAEON  Nodes and Initiatives</a:t>
            </a:r>
          </a:p>
        </p:txBody>
      </p:sp>
      <p:sp>
        <p:nvSpPr>
          <p:cNvPr id="22" name="Rectangle 21"/>
          <p:cNvSpPr/>
          <p:nvPr/>
        </p:nvSpPr>
        <p:spPr bwMode="auto">
          <a:xfrm>
            <a:off x="288925" y="4101296"/>
            <a:ext cx="1660525" cy="534242"/>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smtClean="0">
                <a:solidFill>
                  <a:schemeClr val="bg1"/>
                </a:solidFill>
              </a:rPr>
              <a:t>BioEnergy Atlas</a:t>
            </a:r>
            <a:endParaRPr lang="en-ZA" sz="1200" dirty="0">
              <a:solidFill>
                <a:schemeClr val="bg1"/>
              </a:solidFill>
            </a:endParaRPr>
          </a:p>
        </p:txBody>
      </p:sp>
      <p:sp>
        <p:nvSpPr>
          <p:cNvPr id="23" name="Rectangle 22"/>
          <p:cNvSpPr/>
          <p:nvPr/>
        </p:nvSpPr>
        <p:spPr bwMode="auto">
          <a:xfrm>
            <a:off x="288925" y="3469674"/>
            <a:ext cx="1660525" cy="534241"/>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a:solidFill>
                  <a:schemeClr val="bg1"/>
                </a:solidFill>
              </a:rPr>
              <a:t>Risk and Vulnerability Atlas</a:t>
            </a:r>
          </a:p>
        </p:txBody>
      </p:sp>
      <p:sp>
        <p:nvSpPr>
          <p:cNvPr id="25" name="Rectangle 24"/>
          <p:cNvSpPr/>
          <p:nvPr/>
        </p:nvSpPr>
        <p:spPr bwMode="auto">
          <a:xfrm>
            <a:off x="288925" y="2836699"/>
            <a:ext cx="1660525" cy="53559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ZA" sz="1200" dirty="0">
                <a:solidFill>
                  <a:schemeClr val="bg1"/>
                </a:solidFill>
              </a:rPr>
              <a:t>World Data Centre </a:t>
            </a:r>
            <a:r>
              <a:rPr lang="en-ZA" sz="1200" dirty="0" smtClean="0">
                <a:solidFill>
                  <a:schemeClr val="bg1"/>
                </a:solidFill>
              </a:rPr>
              <a:t> Components</a:t>
            </a:r>
            <a:endParaRPr lang="en-ZA" sz="1200" dirty="0">
              <a:solidFill>
                <a:schemeClr val="bg1"/>
              </a:solidFill>
            </a:endParaRPr>
          </a:p>
        </p:txBody>
      </p:sp>
      <p:sp>
        <p:nvSpPr>
          <p:cNvPr id="41" name="Rectangle 40"/>
          <p:cNvSpPr/>
          <p:nvPr/>
        </p:nvSpPr>
        <p:spPr bwMode="auto">
          <a:xfrm>
            <a:off x="288925" y="4750501"/>
            <a:ext cx="1660525" cy="535594"/>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ZA" sz="1200" dirty="0">
                <a:solidFill>
                  <a:schemeClr val="bg1"/>
                </a:solidFill>
              </a:rPr>
              <a:t>…</a:t>
            </a:r>
          </a:p>
        </p:txBody>
      </p:sp>
      <p:sp>
        <p:nvSpPr>
          <p:cNvPr id="11" name="Rectangle 10"/>
          <p:cNvSpPr/>
          <p:nvPr/>
        </p:nvSpPr>
        <p:spPr bwMode="auto">
          <a:xfrm>
            <a:off x="5454650" y="2205075"/>
            <a:ext cx="3427413" cy="53559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SAEOS</a:t>
            </a:r>
          </a:p>
        </p:txBody>
      </p:sp>
      <p:sp>
        <p:nvSpPr>
          <p:cNvPr id="12" name="Rectangle 11"/>
          <p:cNvSpPr/>
          <p:nvPr/>
        </p:nvSpPr>
        <p:spPr bwMode="auto">
          <a:xfrm>
            <a:off x="5454650" y="2836699"/>
            <a:ext cx="3427413" cy="53559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WDC</a:t>
            </a:r>
          </a:p>
        </p:txBody>
      </p:sp>
      <p:sp>
        <p:nvSpPr>
          <p:cNvPr id="27" name="Rectangle 26"/>
          <p:cNvSpPr/>
          <p:nvPr/>
        </p:nvSpPr>
        <p:spPr bwMode="auto">
          <a:xfrm>
            <a:off x="7050088" y="4101296"/>
            <a:ext cx="1831975" cy="534242"/>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CSIR</a:t>
            </a:r>
          </a:p>
        </p:txBody>
      </p:sp>
      <p:sp>
        <p:nvSpPr>
          <p:cNvPr id="30" name="Rectangle 29"/>
          <p:cNvSpPr/>
          <p:nvPr/>
        </p:nvSpPr>
        <p:spPr bwMode="auto">
          <a:xfrm>
            <a:off x="5454650" y="1573453"/>
            <a:ext cx="3427413" cy="53559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b="1" dirty="0">
                <a:solidFill>
                  <a:schemeClr val="bg1"/>
                </a:solidFill>
              </a:rPr>
              <a:t>SAEON</a:t>
            </a:r>
          </a:p>
        </p:txBody>
      </p:sp>
      <p:sp>
        <p:nvSpPr>
          <p:cNvPr id="33" name="Rectangle 32"/>
          <p:cNvSpPr/>
          <p:nvPr/>
        </p:nvSpPr>
        <p:spPr bwMode="auto">
          <a:xfrm>
            <a:off x="5454650" y="3469674"/>
            <a:ext cx="3438525" cy="534241"/>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RAVA</a:t>
            </a:r>
          </a:p>
        </p:txBody>
      </p:sp>
      <p:sp>
        <p:nvSpPr>
          <p:cNvPr id="35" name="Rectangle 34"/>
          <p:cNvSpPr/>
          <p:nvPr/>
        </p:nvSpPr>
        <p:spPr bwMode="auto">
          <a:xfrm>
            <a:off x="7050088" y="5364541"/>
            <a:ext cx="915987" cy="535594"/>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NSIF</a:t>
            </a:r>
          </a:p>
        </p:txBody>
      </p:sp>
      <p:sp>
        <p:nvSpPr>
          <p:cNvPr id="36" name="Rectangle 35"/>
          <p:cNvSpPr/>
          <p:nvPr/>
        </p:nvSpPr>
        <p:spPr bwMode="auto">
          <a:xfrm>
            <a:off x="5454650" y="4741034"/>
            <a:ext cx="3427413" cy="535594"/>
          </a:xfrm>
          <a:prstGeom prst="rect">
            <a:avLst/>
          </a:prstGeom>
          <a:ln>
            <a:prstDash val="dash"/>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200" dirty="0">
                <a:solidFill>
                  <a:schemeClr val="bg1"/>
                </a:solidFill>
              </a:rPr>
              <a:t>….</a:t>
            </a:r>
          </a:p>
        </p:txBody>
      </p:sp>
      <p:sp>
        <p:nvSpPr>
          <p:cNvPr id="43" name="Rectangle 42"/>
          <p:cNvSpPr/>
          <p:nvPr/>
        </p:nvSpPr>
        <p:spPr bwMode="auto">
          <a:xfrm>
            <a:off x="2784475" y="4511553"/>
            <a:ext cx="1630363" cy="647853"/>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Meta-Data and Data Services</a:t>
            </a:r>
          </a:p>
        </p:txBody>
      </p:sp>
      <p:cxnSp>
        <p:nvCxnSpPr>
          <p:cNvPr id="44" name="Straight Arrow Connector 43"/>
          <p:cNvCxnSpPr/>
          <p:nvPr/>
        </p:nvCxnSpPr>
        <p:spPr bwMode="auto">
          <a:xfrm>
            <a:off x="2000250" y="1841724"/>
            <a:ext cx="547688"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bwMode="auto">
          <a:xfrm>
            <a:off x="1985963" y="2473549"/>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bwMode="auto">
          <a:xfrm>
            <a:off x="1985963" y="3103786"/>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bwMode="auto">
          <a:xfrm>
            <a:off x="1985963" y="3735611"/>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bwMode="auto">
          <a:xfrm>
            <a:off x="1985963" y="4369024"/>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bwMode="auto">
          <a:xfrm>
            <a:off x="1985963" y="5000849"/>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bwMode="auto">
          <a:xfrm>
            <a:off x="1985963" y="5632674"/>
            <a:ext cx="547687"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53" name="Rectangle 52"/>
          <p:cNvSpPr/>
          <p:nvPr/>
        </p:nvSpPr>
        <p:spPr bwMode="auto">
          <a:xfrm>
            <a:off x="2547938" y="5364541"/>
            <a:ext cx="2160587" cy="532889"/>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ZA" sz="1200" dirty="0">
                <a:solidFill>
                  <a:schemeClr val="bg1"/>
                </a:solidFill>
              </a:rPr>
              <a:t>NSIF Portal</a:t>
            </a:r>
          </a:p>
        </p:txBody>
      </p:sp>
      <p:cxnSp>
        <p:nvCxnSpPr>
          <p:cNvPr id="54" name="Straight Arrow Connector 53"/>
          <p:cNvCxnSpPr>
            <a:stCxn id="2" idx="3"/>
            <a:endCxn id="39" idx="1"/>
          </p:cNvCxnSpPr>
          <p:nvPr/>
        </p:nvCxnSpPr>
        <p:spPr bwMode="auto">
          <a:xfrm>
            <a:off x="4694238" y="3421286"/>
            <a:ext cx="760412" cy="952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endCxn id="35" idx="1"/>
          </p:cNvCxnSpPr>
          <p:nvPr/>
        </p:nvCxnSpPr>
        <p:spPr bwMode="auto">
          <a:xfrm flipV="1">
            <a:off x="4708525" y="5632674"/>
            <a:ext cx="2341563" cy="127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a:off x="6804248" y="1052736"/>
            <a:ext cx="0" cy="482917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956376" y="1052736"/>
            <a:ext cx="0" cy="484505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8925" y="6021288"/>
            <a:ext cx="8593138"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ZA" dirty="0" smtClean="0"/>
              <a:t>Governance, Security, Systems Engineering, Liaison, Hardware</a:t>
            </a:r>
            <a:endParaRPr lang="en-ZA" dirty="0"/>
          </a:p>
        </p:txBody>
      </p:sp>
      <p:pic>
        <p:nvPicPr>
          <p:cNvPr id="42" name="Picture 41"/>
          <p:cNvPicPr>
            <a:picLocks noChangeAspect="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756328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dirty="0" smtClean="0"/>
              <a:t>Shared Platform</a:t>
            </a:r>
            <a:endParaRPr lang="en-US" dirty="0" smtClean="0"/>
          </a:p>
        </p:txBody>
      </p:sp>
      <p:sp>
        <p:nvSpPr>
          <p:cNvPr id="5" name="Content Placeholder 4"/>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“Shared Implementation”</a:t>
            </a:r>
          </a:p>
          <a:p>
            <a:pPr lvl="1" eaLnBrk="1" fontAlgn="auto" hangingPunct="1">
              <a:spcAft>
                <a:spcPts val="0"/>
              </a:spcAft>
              <a:buFont typeface="Arial" pitchFamily="34" charset="0"/>
              <a:buChar char="–"/>
              <a:defRPr/>
            </a:pPr>
            <a:r>
              <a:rPr lang="en-US" dirty="0" smtClean="0"/>
              <a:t>a framework containing architecture guidelines, abstract specifications and user requirements, recommended interoperability standards, and reference implementations.</a:t>
            </a:r>
          </a:p>
          <a:p>
            <a:pPr lvl="1" eaLnBrk="1" fontAlgn="auto" hangingPunct="1">
              <a:spcAft>
                <a:spcPts val="0"/>
              </a:spcAft>
              <a:buFont typeface="Arial" pitchFamily="34" charset="0"/>
              <a:buChar char="–"/>
              <a:defRPr/>
            </a:pPr>
            <a:r>
              <a:rPr lang="en-US" dirty="0" smtClean="0"/>
              <a:t>a directed open source community that contributes to, extends, and maintains the shared implementation.</a:t>
            </a:r>
          </a:p>
          <a:p>
            <a:pPr lvl="1" eaLnBrk="1" fontAlgn="auto" hangingPunct="1">
              <a:spcAft>
                <a:spcPts val="0"/>
              </a:spcAft>
              <a:buFont typeface="Arial" pitchFamily="34" charset="0"/>
              <a:buChar char="–"/>
              <a:defRPr/>
            </a:pPr>
            <a:r>
              <a:rPr lang="en-US" dirty="0" smtClean="0"/>
              <a:t>National funding provides a baseline of operations and activity.</a:t>
            </a:r>
          </a:p>
          <a:p>
            <a:pPr lvl="1" eaLnBrk="1" fontAlgn="auto" hangingPunct="1">
              <a:spcAft>
                <a:spcPts val="0"/>
              </a:spcAft>
              <a:buFont typeface="Arial" pitchFamily="34" charset="0"/>
              <a:buChar char="–"/>
              <a:defRPr/>
            </a:pPr>
            <a:r>
              <a:rPr lang="en-US" dirty="0" smtClean="0"/>
              <a:t>not domain-specific, but function-specific.</a:t>
            </a:r>
          </a:p>
          <a:p>
            <a:pPr lvl="1" eaLnBrk="1" fontAlgn="auto" hangingPunct="1">
              <a:spcAft>
                <a:spcPts val="0"/>
              </a:spcAft>
              <a:buFont typeface="Arial" pitchFamily="34" charset="0"/>
              <a:buChar char="–"/>
              <a:defRPr/>
            </a:pPr>
            <a:r>
              <a:rPr lang="en-US" dirty="0" smtClean="0"/>
              <a:t>Range of engagement options.</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None/>
              <a:defRPr/>
            </a:pPr>
            <a:r>
              <a:rPr lang="en-US" sz="1900" i="1" dirty="0" smtClean="0"/>
              <a:t>Almost all knowledge portals share a base set of functions that are re-usable</a:t>
            </a:r>
            <a:r>
              <a:rPr lang="en-US" dirty="0" smtClean="0"/>
              <a:t>.</a:t>
            </a:r>
            <a:endParaRPr lang="en-US" dirty="0"/>
          </a:p>
        </p:txBody>
      </p:sp>
      <p:pic>
        <p:nvPicPr>
          <p:cNvPr id="4" name="Picture 3"/>
          <p:cNvPicPr>
            <a:picLocks noChangeAspect="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3662332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dirty="0" smtClean="0"/>
              <a:t>Shared Platform</a:t>
            </a:r>
            <a:endParaRPr lang="en-US" dirty="0" smtClean="0"/>
          </a:p>
        </p:txBody>
      </p:sp>
      <p:sp>
        <p:nvSpPr>
          <p:cNvPr id="6147" name="Content Placeholder 4"/>
          <p:cNvSpPr>
            <a:spLocks noGrp="1"/>
          </p:cNvSpPr>
          <p:nvPr>
            <p:ph idx="1"/>
          </p:nvPr>
        </p:nvSpPr>
        <p:spPr/>
        <p:txBody>
          <a:bodyPr/>
          <a:lstStyle/>
          <a:p>
            <a:pPr eaLnBrk="1" hangingPunct="1"/>
            <a:r>
              <a:rPr lang="en-US" dirty="0" smtClean="0"/>
              <a:t>“Shared Meaning”</a:t>
            </a:r>
          </a:p>
          <a:p>
            <a:pPr lvl="1" eaLnBrk="1" hangingPunct="1"/>
            <a:r>
              <a:rPr lang="en-US" dirty="0" smtClean="0"/>
              <a:t>meta-data standards selection </a:t>
            </a:r>
          </a:p>
          <a:p>
            <a:pPr lvl="1" eaLnBrk="1" hangingPunct="1"/>
            <a:r>
              <a:rPr lang="en-US" dirty="0" smtClean="0"/>
              <a:t>crosswalks (inter-standard translations)</a:t>
            </a:r>
          </a:p>
          <a:p>
            <a:pPr lvl="1" eaLnBrk="1" hangingPunct="1"/>
            <a:r>
              <a:rPr lang="en-US" dirty="0" smtClean="0"/>
              <a:t>controlled vocabularies, thesauri, and ontologies associated with standards – </a:t>
            </a:r>
          </a:p>
          <a:p>
            <a:pPr lvl="2"/>
            <a:r>
              <a:rPr lang="en-US" dirty="0" smtClean="0"/>
              <a:t>these are often domain and region-specific</a:t>
            </a:r>
          </a:p>
          <a:p>
            <a:pPr lvl="1" eaLnBrk="1" hangingPunct="1"/>
            <a:endParaRPr lang="en-US" dirty="0" smtClean="0"/>
          </a:p>
          <a:p>
            <a:pPr lvl="1" eaLnBrk="1" hangingPunct="1"/>
            <a:endParaRPr lang="en-US" dirty="0" smtClean="0"/>
          </a:p>
        </p:txBody>
      </p:sp>
      <p:pic>
        <p:nvPicPr>
          <p:cNvPr id="4" name="Picture 3"/>
          <p:cNvPicPr>
            <a:picLocks noChangeAspect="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2938410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dirty="0" smtClean="0"/>
              <a:t>Shared Platform</a:t>
            </a:r>
            <a:endParaRPr lang="en-US" dirty="0" smtClean="0"/>
          </a:p>
        </p:txBody>
      </p:sp>
      <p:sp>
        <p:nvSpPr>
          <p:cNvPr id="5" name="Content Placeholder 4"/>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“Shared Processes”</a:t>
            </a:r>
          </a:p>
          <a:p>
            <a:pPr lvl="1" eaLnBrk="1" fontAlgn="auto" hangingPunct="1">
              <a:spcAft>
                <a:spcPts val="0"/>
              </a:spcAft>
              <a:buFont typeface="Arial" pitchFamily="34" charset="0"/>
              <a:buChar char="–"/>
              <a:defRPr/>
            </a:pPr>
            <a:r>
              <a:rPr lang="en-US" dirty="0" smtClean="0"/>
              <a:t>coordinated training and awareness creation on the importance of meta-data</a:t>
            </a:r>
          </a:p>
          <a:p>
            <a:pPr lvl="1" eaLnBrk="1" fontAlgn="auto" hangingPunct="1">
              <a:spcAft>
                <a:spcPts val="0"/>
              </a:spcAft>
              <a:buFont typeface="Arial" pitchFamily="34" charset="0"/>
              <a:buChar char="–"/>
              <a:defRPr/>
            </a:pPr>
            <a:r>
              <a:rPr lang="en-US" dirty="0" smtClean="0"/>
              <a:t>data sharing and meta-data provision policies / guidelines to be implemented at research institutions and as a condition of funding</a:t>
            </a:r>
          </a:p>
          <a:p>
            <a:pPr lvl="1" eaLnBrk="1" fontAlgn="auto" hangingPunct="1">
              <a:spcAft>
                <a:spcPts val="0"/>
              </a:spcAft>
              <a:buFont typeface="Arial" pitchFamily="34" charset="0"/>
              <a:buChar char="–"/>
              <a:defRPr/>
            </a:pPr>
            <a:r>
              <a:rPr lang="en-US" dirty="0" smtClean="0"/>
              <a:t>coordination of and assistance with contributions to national infrastructure</a:t>
            </a:r>
          </a:p>
          <a:p>
            <a:pPr lvl="1" eaLnBrk="1" fontAlgn="auto" hangingPunct="1">
              <a:spcAft>
                <a:spcPts val="0"/>
              </a:spcAft>
              <a:buFont typeface="Arial" pitchFamily="34" charset="0"/>
              <a:buChar char="–"/>
              <a:defRPr/>
            </a:pPr>
            <a:r>
              <a:rPr lang="en-US" dirty="0" smtClean="0"/>
              <a:t>creation of forums for the validation of decisions and guidelines</a:t>
            </a:r>
          </a:p>
          <a:p>
            <a:pPr lvl="1" eaLnBrk="1" fontAlgn="auto" hangingPunct="1">
              <a:spcAft>
                <a:spcPts val="0"/>
              </a:spcAft>
              <a:buFont typeface="Arial" pitchFamily="34" charset="0"/>
              <a:buChar char="–"/>
              <a:defRPr/>
            </a:pPr>
            <a:endParaRPr lang="en-US" dirty="0"/>
          </a:p>
        </p:txBody>
      </p:sp>
      <p:pic>
        <p:nvPicPr>
          <p:cNvPr id="4" name="Picture 3"/>
          <p:cNvPicPr>
            <a:picLocks noChangeAspect="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3805759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p:txBody>
          <a:bodyPr>
            <a:normAutofit/>
          </a:bodyPr>
          <a:lstStyle/>
          <a:p>
            <a:pPr eaLnBrk="1" hangingPunct="1"/>
            <a:r>
              <a:rPr lang="en-US" dirty="0" smtClean="0"/>
              <a:t>Management Framework </a:t>
            </a:r>
          </a:p>
        </p:txBody>
      </p:sp>
      <p:sp>
        <p:nvSpPr>
          <p:cNvPr id="7170" name="Rectangle 2"/>
          <p:cNvSpPr>
            <a:spLocks noChangeArrowheads="1"/>
          </p:cNvSpPr>
          <p:nvPr/>
        </p:nvSpPr>
        <p:spPr bwMode="auto">
          <a:xfrm>
            <a:off x="179389" y="5413414"/>
            <a:ext cx="8642350" cy="106565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lstStyle/>
          <a:p>
            <a:pPr eaLnBrk="0" hangingPunct="0"/>
            <a:r>
              <a:rPr lang="en-US" sz="1200">
                <a:latin typeface="Trebuchet MS" pitchFamily="34" charset="0"/>
              </a:rPr>
              <a:t>Implementation</a:t>
            </a:r>
          </a:p>
          <a:p>
            <a:pPr eaLnBrk="0" hangingPunct="0"/>
            <a:r>
              <a:rPr lang="en-US" sz="1200">
                <a:latin typeface="Trebuchet MS" pitchFamily="34" charset="0"/>
              </a:rPr>
              <a:t>and Operations</a:t>
            </a:r>
          </a:p>
        </p:txBody>
      </p:sp>
      <p:sp>
        <p:nvSpPr>
          <p:cNvPr id="7171" name="Rectangle 3"/>
          <p:cNvSpPr>
            <a:spLocks noChangeArrowheads="1"/>
          </p:cNvSpPr>
          <p:nvPr/>
        </p:nvSpPr>
        <p:spPr bwMode="auto">
          <a:xfrm>
            <a:off x="179389" y="4264534"/>
            <a:ext cx="8642350" cy="106565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lstStyle/>
          <a:p>
            <a:pPr eaLnBrk="0" hangingPunct="0"/>
            <a:r>
              <a:rPr lang="en-US" sz="1200">
                <a:latin typeface="Trebuchet MS" pitchFamily="34" charset="0"/>
              </a:rPr>
              <a:t>Planning</a:t>
            </a:r>
          </a:p>
          <a:p>
            <a:pPr eaLnBrk="0" hangingPunct="0"/>
            <a:r>
              <a:rPr lang="en-US" sz="1200">
                <a:latin typeface="Trebuchet MS" pitchFamily="34" charset="0"/>
              </a:rPr>
              <a:t>and Coordination</a:t>
            </a:r>
          </a:p>
        </p:txBody>
      </p:sp>
      <p:sp>
        <p:nvSpPr>
          <p:cNvPr id="7172" name="Rectangle 4"/>
          <p:cNvSpPr>
            <a:spLocks noChangeArrowheads="1"/>
          </p:cNvSpPr>
          <p:nvPr/>
        </p:nvSpPr>
        <p:spPr bwMode="auto">
          <a:xfrm>
            <a:off x="179389" y="3115654"/>
            <a:ext cx="8642350" cy="106565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lstStyle/>
          <a:p>
            <a:pPr eaLnBrk="0" hangingPunct="0"/>
            <a:r>
              <a:rPr lang="en-US" sz="1200">
                <a:latin typeface="Trebuchet MS" pitchFamily="34" charset="0"/>
              </a:rPr>
              <a:t>Governance</a:t>
            </a:r>
          </a:p>
        </p:txBody>
      </p:sp>
      <p:sp>
        <p:nvSpPr>
          <p:cNvPr id="7173" name="Rectangle 5"/>
          <p:cNvSpPr>
            <a:spLocks noChangeArrowheads="1"/>
          </p:cNvSpPr>
          <p:nvPr/>
        </p:nvSpPr>
        <p:spPr bwMode="auto">
          <a:xfrm>
            <a:off x="179389" y="1966774"/>
            <a:ext cx="8642350" cy="106565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lstStyle/>
          <a:p>
            <a:pPr eaLnBrk="0" hangingPunct="0"/>
            <a:r>
              <a:rPr lang="en-US" sz="1200">
                <a:latin typeface="Trebuchet MS" pitchFamily="34" charset="0"/>
              </a:rPr>
              <a:t>Strategic Alignment</a:t>
            </a:r>
          </a:p>
        </p:txBody>
      </p:sp>
      <p:sp>
        <p:nvSpPr>
          <p:cNvPr id="273415" name="Rectangle 7"/>
          <p:cNvSpPr>
            <a:spLocks noChangeArrowheads="1"/>
          </p:cNvSpPr>
          <p:nvPr/>
        </p:nvSpPr>
        <p:spPr bwMode="auto">
          <a:xfrm>
            <a:off x="3189247" y="980727"/>
            <a:ext cx="1257322" cy="566298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en-US" sz="1200" b="1">
                <a:latin typeface="Trebuchet MS" pitchFamily="34" charset="0"/>
              </a:rPr>
              <a:t>Business Engineering Function</a:t>
            </a:r>
          </a:p>
        </p:txBody>
      </p:sp>
      <p:sp>
        <p:nvSpPr>
          <p:cNvPr id="273416" name="Rectangle 8"/>
          <p:cNvSpPr>
            <a:spLocks noChangeArrowheads="1"/>
          </p:cNvSpPr>
          <p:nvPr/>
        </p:nvSpPr>
        <p:spPr bwMode="auto">
          <a:xfrm>
            <a:off x="5986209" y="980727"/>
            <a:ext cx="1258864" cy="566298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en-US" sz="1200" b="1">
                <a:latin typeface="Trebuchet MS" pitchFamily="34" charset="0"/>
              </a:rPr>
              <a:t>Systems Engineering Function</a:t>
            </a:r>
          </a:p>
        </p:txBody>
      </p:sp>
      <p:sp>
        <p:nvSpPr>
          <p:cNvPr id="273417" name="Rectangle 9"/>
          <p:cNvSpPr>
            <a:spLocks noChangeArrowheads="1"/>
          </p:cNvSpPr>
          <p:nvPr/>
        </p:nvSpPr>
        <p:spPr bwMode="auto">
          <a:xfrm>
            <a:off x="1789995" y="980727"/>
            <a:ext cx="1258864" cy="566298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en-US" sz="1200" b="1" dirty="0">
                <a:latin typeface="Trebuchet MS" pitchFamily="34" charset="0"/>
              </a:rPr>
              <a:t>Institutional and </a:t>
            </a:r>
            <a:r>
              <a:rPr lang="en-US" sz="1200" b="1" dirty="0" err="1">
                <a:latin typeface="Trebuchet MS" pitchFamily="34" charset="0"/>
              </a:rPr>
              <a:t>Organisational</a:t>
            </a:r>
            <a:r>
              <a:rPr lang="en-US" sz="1200" b="1" dirty="0">
                <a:latin typeface="Trebuchet MS" pitchFamily="34" charset="0"/>
              </a:rPr>
              <a:t> Development</a:t>
            </a:r>
          </a:p>
          <a:p>
            <a:pPr algn="ctr" eaLnBrk="0" hangingPunct="0">
              <a:defRPr/>
            </a:pPr>
            <a:r>
              <a:rPr lang="en-US" sz="1200" b="1" dirty="0">
                <a:latin typeface="Trebuchet MS" pitchFamily="34" charset="0"/>
              </a:rPr>
              <a:t>Function</a:t>
            </a:r>
          </a:p>
        </p:txBody>
      </p:sp>
      <p:sp>
        <p:nvSpPr>
          <p:cNvPr id="273418" name="Rectangle 10"/>
          <p:cNvSpPr>
            <a:spLocks noChangeArrowheads="1"/>
          </p:cNvSpPr>
          <p:nvPr/>
        </p:nvSpPr>
        <p:spPr bwMode="auto">
          <a:xfrm>
            <a:off x="7388546" y="980727"/>
            <a:ext cx="1258864" cy="566298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en-US" sz="1200" b="1">
                <a:latin typeface="Trebuchet MS" pitchFamily="34" charset="0"/>
              </a:rPr>
              <a:t>Risk Management Function</a:t>
            </a:r>
          </a:p>
        </p:txBody>
      </p:sp>
      <p:sp>
        <p:nvSpPr>
          <p:cNvPr id="273419" name="Rectangle 11"/>
          <p:cNvSpPr>
            <a:spLocks noChangeArrowheads="1"/>
          </p:cNvSpPr>
          <p:nvPr/>
        </p:nvSpPr>
        <p:spPr bwMode="auto">
          <a:xfrm>
            <a:off x="4586956" y="980727"/>
            <a:ext cx="1258864" cy="566298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en-US" sz="1200" b="1">
                <a:latin typeface="Trebuchet MS" pitchFamily="34" charset="0"/>
              </a:rPr>
              <a:t>Programme Management Function</a:t>
            </a:r>
          </a:p>
        </p:txBody>
      </p:sp>
      <p:sp>
        <p:nvSpPr>
          <p:cNvPr id="7180" name="Line 15"/>
          <p:cNvSpPr>
            <a:spLocks noChangeShapeType="1"/>
          </p:cNvSpPr>
          <p:nvPr/>
        </p:nvSpPr>
        <p:spPr bwMode="auto">
          <a:xfrm flipV="1">
            <a:off x="1859417" y="2538501"/>
            <a:ext cx="6508761" cy="1809"/>
          </a:xfrm>
          <a:prstGeom prst="line">
            <a:avLst/>
          </a:prstGeom>
          <a:noFill/>
          <a:ln w="57150">
            <a:solidFill>
              <a:srgbClr val="A0926E"/>
            </a:solidFill>
            <a:round/>
            <a:headEnd/>
            <a:tailEnd/>
          </a:ln>
        </p:spPr>
        <p:txBody>
          <a:bodyPr wrap="none" anchor="ctr"/>
          <a:lstStyle/>
          <a:p>
            <a:endParaRPr lang="en-US"/>
          </a:p>
        </p:txBody>
      </p:sp>
      <p:sp>
        <p:nvSpPr>
          <p:cNvPr id="7181" name="Rectangle 13"/>
          <p:cNvSpPr>
            <a:spLocks noChangeArrowheads="1"/>
          </p:cNvSpPr>
          <p:nvPr/>
        </p:nvSpPr>
        <p:spPr bwMode="auto">
          <a:xfrm>
            <a:off x="6055631" y="2129608"/>
            <a:ext cx="1118477" cy="7544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en-US" sz="1200" b="1" dirty="0" smtClean="0">
                <a:latin typeface="Trebuchet MS" pitchFamily="34" charset="0"/>
              </a:rPr>
              <a:t>IT</a:t>
            </a:r>
            <a:endParaRPr lang="en-US" sz="1200" b="1" dirty="0">
              <a:latin typeface="Trebuchet MS" pitchFamily="34" charset="0"/>
            </a:endParaRPr>
          </a:p>
          <a:p>
            <a:pPr algn="ctr" eaLnBrk="0" hangingPunct="0"/>
            <a:r>
              <a:rPr lang="en-US" sz="1200" b="1" dirty="0">
                <a:latin typeface="Trebuchet MS" pitchFamily="34" charset="0"/>
              </a:rPr>
              <a:t>Strategy</a:t>
            </a:r>
          </a:p>
        </p:txBody>
      </p:sp>
      <p:sp>
        <p:nvSpPr>
          <p:cNvPr id="7182" name="Rectangle 16"/>
          <p:cNvSpPr>
            <a:spLocks noChangeArrowheads="1"/>
          </p:cNvSpPr>
          <p:nvPr/>
        </p:nvSpPr>
        <p:spPr bwMode="auto">
          <a:xfrm>
            <a:off x="3258670" y="3278487"/>
            <a:ext cx="5319319" cy="75446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en-US" sz="1200" b="1" dirty="0" smtClean="0">
                <a:latin typeface="Trebuchet MS" pitchFamily="34" charset="0"/>
              </a:rPr>
              <a:t>IT </a:t>
            </a:r>
            <a:r>
              <a:rPr lang="en-US" sz="1200" b="1" dirty="0">
                <a:latin typeface="Trebuchet MS" pitchFamily="34" charset="0"/>
              </a:rPr>
              <a:t>Governance and Management Frameworks</a:t>
            </a:r>
          </a:p>
          <a:p>
            <a:pPr algn="ctr" eaLnBrk="0" hangingPunct="0"/>
            <a:r>
              <a:rPr lang="en-US" sz="1200" b="1" dirty="0">
                <a:latin typeface="Trebuchet MS" pitchFamily="34" charset="0"/>
              </a:rPr>
              <a:t>Policies</a:t>
            </a:r>
          </a:p>
        </p:txBody>
      </p:sp>
      <p:sp>
        <p:nvSpPr>
          <p:cNvPr id="7183" name="Line 17"/>
          <p:cNvSpPr>
            <a:spLocks noChangeShapeType="1"/>
          </p:cNvSpPr>
          <p:nvPr/>
        </p:nvSpPr>
        <p:spPr bwMode="auto">
          <a:xfrm>
            <a:off x="6615641" y="2867785"/>
            <a:ext cx="0" cy="410702"/>
          </a:xfrm>
          <a:prstGeom prst="line">
            <a:avLst/>
          </a:prstGeom>
          <a:noFill/>
          <a:ln w="57150">
            <a:solidFill>
              <a:srgbClr val="A0926E"/>
            </a:solidFill>
            <a:round/>
            <a:headEnd/>
            <a:tailEnd type="triangle" w="med" len="med"/>
          </a:ln>
        </p:spPr>
        <p:txBody>
          <a:bodyPr wrap="none" anchor="ctr"/>
          <a:lstStyle/>
          <a:p>
            <a:endParaRPr lang="en-US"/>
          </a:p>
        </p:txBody>
      </p:sp>
      <p:sp>
        <p:nvSpPr>
          <p:cNvPr id="7184" name="Rectangle 18"/>
          <p:cNvSpPr>
            <a:spLocks noChangeArrowheads="1"/>
          </p:cNvSpPr>
          <p:nvPr/>
        </p:nvSpPr>
        <p:spPr bwMode="auto">
          <a:xfrm>
            <a:off x="3258670" y="4427368"/>
            <a:ext cx="5319319" cy="7544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en-US" sz="1200" b="1" dirty="0" smtClean="0">
                <a:latin typeface="Trebuchet MS" pitchFamily="34" charset="0"/>
              </a:rPr>
              <a:t>Implementation Plans </a:t>
            </a:r>
            <a:r>
              <a:rPr lang="en-US" sz="1200" b="1" dirty="0">
                <a:latin typeface="Trebuchet MS" pitchFamily="34" charset="0"/>
              </a:rPr>
              <a:t>and Sub-Strategies</a:t>
            </a:r>
          </a:p>
        </p:txBody>
      </p:sp>
      <p:sp>
        <p:nvSpPr>
          <p:cNvPr id="7185" name="Line 19"/>
          <p:cNvSpPr>
            <a:spLocks noChangeShapeType="1"/>
          </p:cNvSpPr>
          <p:nvPr/>
        </p:nvSpPr>
        <p:spPr bwMode="auto">
          <a:xfrm>
            <a:off x="3818679" y="4016665"/>
            <a:ext cx="0" cy="410703"/>
          </a:xfrm>
          <a:prstGeom prst="line">
            <a:avLst/>
          </a:prstGeom>
          <a:noFill/>
          <a:ln w="57150">
            <a:solidFill>
              <a:srgbClr val="A0926E"/>
            </a:solidFill>
            <a:round/>
            <a:headEnd/>
            <a:tailEnd type="triangle" w="med" len="med"/>
          </a:ln>
        </p:spPr>
        <p:txBody>
          <a:bodyPr wrap="none" anchor="ctr"/>
          <a:lstStyle/>
          <a:p>
            <a:endParaRPr lang="en-US"/>
          </a:p>
        </p:txBody>
      </p:sp>
      <p:sp>
        <p:nvSpPr>
          <p:cNvPr id="7186" name="Rectangle 20"/>
          <p:cNvSpPr>
            <a:spLocks noChangeArrowheads="1"/>
          </p:cNvSpPr>
          <p:nvPr/>
        </p:nvSpPr>
        <p:spPr bwMode="auto">
          <a:xfrm>
            <a:off x="3258670" y="5576247"/>
            <a:ext cx="5319319" cy="75446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en-US" sz="1200" b="1" dirty="0" smtClean="0">
                <a:latin typeface="Trebuchet MS" pitchFamily="34" charset="0"/>
              </a:rPr>
              <a:t>Contracts/ Service </a:t>
            </a:r>
            <a:r>
              <a:rPr lang="en-US" sz="1200" b="1" dirty="0">
                <a:latin typeface="Trebuchet MS" pitchFamily="34" charset="0"/>
              </a:rPr>
              <a:t>Level Agreements</a:t>
            </a:r>
          </a:p>
        </p:txBody>
      </p:sp>
      <p:sp>
        <p:nvSpPr>
          <p:cNvPr id="7187" name="Rectangle 21"/>
          <p:cNvSpPr>
            <a:spLocks noChangeArrowheads="1"/>
          </p:cNvSpPr>
          <p:nvPr/>
        </p:nvSpPr>
        <p:spPr bwMode="auto">
          <a:xfrm>
            <a:off x="1928840" y="2129608"/>
            <a:ext cx="2449849" cy="7544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en-US" sz="1200" b="1" dirty="0" smtClean="0">
                <a:latin typeface="Trebuchet MS" pitchFamily="34" charset="0"/>
              </a:rPr>
              <a:t>Corporate </a:t>
            </a:r>
            <a:r>
              <a:rPr lang="en-US" sz="1200" b="1" dirty="0">
                <a:latin typeface="Trebuchet MS" pitchFamily="34" charset="0"/>
              </a:rPr>
              <a:t>Strategy, Goals, </a:t>
            </a:r>
          </a:p>
          <a:p>
            <a:pPr algn="ctr" eaLnBrk="0" hangingPunct="0"/>
            <a:r>
              <a:rPr lang="en-US" sz="1200" b="1" dirty="0">
                <a:latin typeface="Trebuchet MS" pitchFamily="34" charset="0"/>
              </a:rPr>
              <a:t>And Corporate </a:t>
            </a:r>
            <a:r>
              <a:rPr lang="en-US" sz="1200" b="1" dirty="0" smtClean="0">
                <a:latin typeface="Trebuchet MS" pitchFamily="34" charset="0"/>
              </a:rPr>
              <a:t>Objectives</a:t>
            </a:r>
          </a:p>
          <a:p>
            <a:pPr algn="ctr" eaLnBrk="0" hangingPunct="0"/>
            <a:r>
              <a:rPr lang="en-US" sz="1200" b="1" dirty="0" smtClean="0">
                <a:latin typeface="Trebuchet MS" pitchFamily="34" charset="0"/>
              </a:rPr>
              <a:t>Alignment and Liaison</a:t>
            </a:r>
            <a:endParaRPr lang="en-US" sz="1200" b="1" dirty="0">
              <a:latin typeface="Trebuchet MS" pitchFamily="34" charset="0"/>
            </a:endParaRPr>
          </a:p>
        </p:txBody>
      </p:sp>
      <p:sp>
        <p:nvSpPr>
          <p:cNvPr id="7188" name="Line 22"/>
          <p:cNvSpPr>
            <a:spLocks noChangeShapeType="1"/>
          </p:cNvSpPr>
          <p:nvPr/>
        </p:nvSpPr>
        <p:spPr bwMode="auto">
          <a:xfrm>
            <a:off x="3818679" y="2867785"/>
            <a:ext cx="0" cy="410702"/>
          </a:xfrm>
          <a:prstGeom prst="line">
            <a:avLst/>
          </a:prstGeom>
          <a:noFill/>
          <a:ln w="57150">
            <a:solidFill>
              <a:srgbClr val="A0926E"/>
            </a:solidFill>
            <a:round/>
            <a:headEnd/>
            <a:tailEnd type="triangle" w="med" len="med"/>
          </a:ln>
        </p:spPr>
        <p:txBody>
          <a:bodyPr wrap="none" anchor="ctr"/>
          <a:lstStyle/>
          <a:p>
            <a:endParaRPr lang="en-US"/>
          </a:p>
        </p:txBody>
      </p:sp>
      <p:sp>
        <p:nvSpPr>
          <p:cNvPr id="7189" name="Line 23"/>
          <p:cNvSpPr>
            <a:spLocks noChangeShapeType="1"/>
          </p:cNvSpPr>
          <p:nvPr/>
        </p:nvSpPr>
        <p:spPr bwMode="auto">
          <a:xfrm>
            <a:off x="3818679" y="5165546"/>
            <a:ext cx="0" cy="410702"/>
          </a:xfrm>
          <a:prstGeom prst="line">
            <a:avLst/>
          </a:prstGeom>
          <a:noFill/>
          <a:ln w="57150">
            <a:solidFill>
              <a:srgbClr val="A0926E"/>
            </a:solidFill>
            <a:round/>
            <a:headEnd/>
            <a:tailEnd type="triangle" w="med" len="med"/>
          </a:ln>
        </p:spPr>
        <p:txBody>
          <a:bodyPr wrap="none" anchor="ctr"/>
          <a:lstStyle/>
          <a:p>
            <a:endParaRPr lang="en-US"/>
          </a:p>
        </p:txBody>
      </p:sp>
      <p:sp>
        <p:nvSpPr>
          <p:cNvPr id="7190" name="Rectangle 24"/>
          <p:cNvSpPr>
            <a:spLocks noChangeArrowheads="1"/>
          </p:cNvSpPr>
          <p:nvPr/>
        </p:nvSpPr>
        <p:spPr bwMode="auto">
          <a:xfrm>
            <a:off x="7457969" y="2129608"/>
            <a:ext cx="1118476" cy="7544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200" b="1">
                <a:latin typeface="Trebuchet MS" pitchFamily="34" charset="0"/>
              </a:rPr>
              <a:t>Audits and Assessments</a:t>
            </a:r>
          </a:p>
        </p:txBody>
      </p:sp>
      <p:sp>
        <p:nvSpPr>
          <p:cNvPr id="7191" name="Line 25"/>
          <p:cNvSpPr>
            <a:spLocks noChangeShapeType="1"/>
          </p:cNvSpPr>
          <p:nvPr/>
        </p:nvSpPr>
        <p:spPr bwMode="auto">
          <a:xfrm>
            <a:off x="8017978" y="2867785"/>
            <a:ext cx="0" cy="410702"/>
          </a:xfrm>
          <a:prstGeom prst="line">
            <a:avLst/>
          </a:prstGeom>
          <a:noFill/>
          <a:ln w="57150">
            <a:solidFill>
              <a:srgbClr val="A0926E"/>
            </a:solidFill>
            <a:round/>
            <a:headEnd/>
            <a:tailEnd type="triangle" w="med" len="med"/>
          </a:ln>
        </p:spPr>
        <p:txBody>
          <a:bodyPr wrap="none" anchor="ctr"/>
          <a:lstStyle/>
          <a:p>
            <a:endParaRPr lang="en-US"/>
          </a:p>
        </p:txBody>
      </p:sp>
      <p:sp>
        <p:nvSpPr>
          <p:cNvPr id="7192" name="Oval 27"/>
          <p:cNvSpPr>
            <a:spLocks noChangeArrowheads="1"/>
          </p:cNvSpPr>
          <p:nvPr/>
        </p:nvSpPr>
        <p:spPr bwMode="auto">
          <a:xfrm>
            <a:off x="7456426" y="3605963"/>
            <a:ext cx="1050597" cy="575344"/>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r>
              <a:rPr lang="en-US" sz="1200" b="1" dirty="0" smtClean="0">
                <a:latin typeface="Trebuchet MS" pitchFamily="34" charset="0"/>
              </a:rPr>
              <a:t>Policy</a:t>
            </a:r>
            <a:endParaRPr lang="en-US" sz="1200" b="1" dirty="0">
              <a:latin typeface="Trebuchet MS" pitchFamily="34" charset="0"/>
            </a:endParaRPr>
          </a:p>
        </p:txBody>
      </p:sp>
      <p:sp>
        <p:nvSpPr>
          <p:cNvPr id="7193" name="Rectangle 28"/>
          <p:cNvSpPr>
            <a:spLocks noChangeArrowheads="1"/>
          </p:cNvSpPr>
          <p:nvPr/>
        </p:nvSpPr>
        <p:spPr bwMode="auto">
          <a:xfrm>
            <a:off x="1859417" y="4427368"/>
            <a:ext cx="1118477" cy="7544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r>
              <a:rPr lang="en-US" sz="1200" b="1" dirty="0" smtClean="0">
                <a:latin typeface="Trebuchet MS" pitchFamily="34" charset="0"/>
              </a:rPr>
              <a:t>Business Unit</a:t>
            </a:r>
            <a:endParaRPr lang="en-US" sz="1200" b="1" dirty="0">
              <a:latin typeface="Trebuchet MS" pitchFamily="34" charset="0"/>
            </a:endParaRPr>
          </a:p>
          <a:p>
            <a:pPr algn="ctr" eaLnBrk="0" hangingPunct="0"/>
            <a:r>
              <a:rPr lang="en-US" sz="1200" b="1" dirty="0">
                <a:latin typeface="Trebuchet MS" pitchFamily="34" charset="0"/>
              </a:rPr>
              <a:t>Coordination</a:t>
            </a:r>
          </a:p>
        </p:txBody>
      </p:sp>
      <p:sp>
        <p:nvSpPr>
          <p:cNvPr id="7194" name="Oval 31"/>
          <p:cNvSpPr>
            <a:spLocks noChangeArrowheads="1"/>
          </p:cNvSpPr>
          <p:nvPr/>
        </p:nvSpPr>
        <p:spPr bwMode="auto">
          <a:xfrm>
            <a:off x="2348461" y="2786369"/>
            <a:ext cx="140388" cy="81417"/>
          </a:xfrm>
          <a:prstGeom prst="ellipse">
            <a:avLst/>
          </a:prstGeom>
          <a:noFill/>
          <a:ln w="9525">
            <a:noFill/>
            <a:round/>
            <a:headEnd/>
            <a:tailEnd/>
          </a:ln>
        </p:spPr>
        <p:txBody>
          <a:bodyPr wrap="none" anchor="ctr"/>
          <a:lstStyle/>
          <a:p>
            <a:endParaRPr lang="en-US"/>
          </a:p>
        </p:txBody>
      </p:sp>
      <p:cxnSp>
        <p:nvCxnSpPr>
          <p:cNvPr id="7195" name="AutoShape 32"/>
          <p:cNvCxnSpPr>
            <a:cxnSpLocks noChangeShapeType="1"/>
            <a:stCxn id="7193" idx="0"/>
            <a:endCxn id="7194" idx="4"/>
          </p:cNvCxnSpPr>
          <p:nvPr/>
        </p:nvCxnSpPr>
        <p:spPr bwMode="auto">
          <a:xfrm flipV="1">
            <a:off x="2419427" y="2867785"/>
            <a:ext cx="0" cy="1559582"/>
          </a:xfrm>
          <a:prstGeom prst="straightConnector1">
            <a:avLst/>
          </a:prstGeom>
          <a:noFill/>
          <a:ln w="57150">
            <a:solidFill>
              <a:srgbClr val="A0926E"/>
            </a:solidFill>
            <a:round/>
            <a:headEnd type="triangle" w="med" len="med"/>
            <a:tailEnd type="triangle" w="med" len="med"/>
          </a:ln>
        </p:spPr>
      </p:cxnSp>
      <p:cxnSp>
        <p:nvCxnSpPr>
          <p:cNvPr id="7196" name="AutoShape 33"/>
          <p:cNvCxnSpPr>
            <a:cxnSpLocks noChangeShapeType="1"/>
            <a:stCxn id="7193" idx="3"/>
            <a:endCxn id="7184" idx="1"/>
          </p:cNvCxnSpPr>
          <p:nvPr/>
        </p:nvCxnSpPr>
        <p:spPr bwMode="auto">
          <a:xfrm>
            <a:off x="2977894" y="4805502"/>
            <a:ext cx="280776" cy="0"/>
          </a:xfrm>
          <a:prstGeom prst="straightConnector1">
            <a:avLst/>
          </a:prstGeom>
          <a:noFill/>
          <a:ln w="57150">
            <a:solidFill>
              <a:srgbClr val="A0926E"/>
            </a:solidFill>
            <a:round/>
            <a:headEnd type="triangle" w="med" len="med"/>
            <a:tailEnd type="triangle" w="med" len="med"/>
          </a:ln>
        </p:spPr>
      </p:cxnSp>
      <p:pic>
        <p:nvPicPr>
          <p:cNvPr id="29" name="Picture 28"/>
          <p:cNvPicPr>
            <a:picLocks noChangeAspect="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4166252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Problem Statement </a:t>
            </a:r>
            <a:r>
              <a:rPr lang="en-ZA" dirty="0" smtClean="0"/>
              <a:t>#1</a:t>
            </a:r>
            <a:endParaRPr lang="en-ZA" dirty="0"/>
          </a:p>
        </p:txBody>
      </p:sp>
      <p:sp>
        <p:nvSpPr>
          <p:cNvPr id="3" name="Content Placeholder 2"/>
          <p:cNvSpPr>
            <a:spLocks noGrp="1"/>
          </p:cNvSpPr>
          <p:nvPr>
            <p:ph idx="1"/>
          </p:nvPr>
        </p:nvSpPr>
        <p:spPr/>
        <p:txBody>
          <a:bodyPr>
            <a:normAutofit lnSpcReduction="10000"/>
          </a:bodyPr>
          <a:lstStyle/>
          <a:p>
            <a:r>
              <a:rPr lang="en-ZA" dirty="0" smtClean="0"/>
              <a:t>How do we make an objective assessment of a complex, multi-faceted situation?</a:t>
            </a:r>
          </a:p>
          <a:p>
            <a:endParaRPr lang="en-ZA" dirty="0"/>
          </a:p>
          <a:p>
            <a:r>
              <a:rPr lang="en-ZA" dirty="0" smtClean="0"/>
              <a:t>How do we know where we are in terms of performance, and how do we account for multiple sets of objectives and criteria for compliance?</a:t>
            </a:r>
          </a:p>
          <a:p>
            <a:endParaRPr lang="en-ZA" dirty="0"/>
          </a:p>
          <a:p>
            <a:r>
              <a:rPr lang="en-ZA" dirty="0" smtClean="0"/>
              <a:t>What do we need to do to improve?</a:t>
            </a:r>
          </a:p>
          <a:p>
            <a:endParaRPr lang="en-ZA" dirty="0"/>
          </a:p>
          <a:p>
            <a:r>
              <a:rPr lang="en-ZA" dirty="0" smtClean="0"/>
              <a:t>Will someone else reach the same conclusion?</a:t>
            </a:r>
            <a:endParaRPr lang="en-ZA" dirty="0"/>
          </a:p>
        </p:txBody>
      </p:sp>
      <p:pic>
        <p:nvPicPr>
          <p:cNvPr id="4" name="Picture 3"/>
          <p:cNvPicPr>
            <a:picLocks noChangeAspect="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503193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Maturity Models</a:t>
            </a:r>
            <a:endParaRPr lang="en-ZA" dirty="0"/>
          </a:p>
        </p:txBody>
      </p:sp>
      <p:sp>
        <p:nvSpPr>
          <p:cNvPr id="3" name="Content Placeholder 2"/>
          <p:cNvSpPr>
            <a:spLocks noGrp="1"/>
          </p:cNvSpPr>
          <p:nvPr>
            <p:ph idx="1"/>
          </p:nvPr>
        </p:nvSpPr>
        <p:spPr/>
        <p:txBody>
          <a:bodyPr>
            <a:normAutofit fontScale="85000" lnSpcReduction="10000"/>
          </a:bodyPr>
          <a:lstStyle/>
          <a:p>
            <a:pPr algn="just"/>
            <a:r>
              <a:rPr lang="en-ZA" dirty="0"/>
              <a:t>A </a:t>
            </a:r>
            <a:r>
              <a:rPr lang="en-ZA" dirty="0" smtClean="0"/>
              <a:t>set </a:t>
            </a:r>
            <a:r>
              <a:rPr lang="en-ZA" dirty="0"/>
              <a:t>of structured levels that describe how well the </a:t>
            </a:r>
            <a:r>
              <a:rPr lang="en-ZA" dirty="0" smtClean="0"/>
              <a:t>behaviours</a:t>
            </a:r>
            <a:r>
              <a:rPr lang="en-ZA" dirty="0"/>
              <a:t>, practices and processes of an organization can </a:t>
            </a:r>
            <a:r>
              <a:rPr lang="en-ZA" b="1" i="1" dirty="0"/>
              <a:t>reliably</a:t>
            </a:r>
            <a:r>
              <a:rPr lang="en-ZA" dirty="0"/>
              <a:t> and </a:t>
            </a:r>
            <a:r>
              <a:rPr lang="en-ZA" b="1" i="1" dirty="0"/>
              <a:t>sustainably</a:t>
            </a:r>
            <a:r>
              <a:rPr lang="en-ZA" dirty="0"/>
              <a:t> produce required </a:t>
            </a:r>
            <a:r>
              <a:rPr lang="en-ZA" dirty="0" smtClean="0"/>
              <a:t>outcomes.</a:t>
            </a:r>
          </a:p>
          <a:p>
            <a:pPr lvl="1" algn="just"/>
            <a:r>
              <a:rPr lang="en-ZA" dirty="0" smtClean="0"/>
              <a:t>a </a:t>
            </a:r>
            <a:r>
              <a:rPr lang="en-ZA" dirty="0"/>
              <a:t>place to </a:t>
            </a:r>
            <a:r>
              <a:rPr lang="en-ZA" dirty="0" smtClean="0"/>
              <a:t>start and ‘join the club’</a:t>
            </a:r>
            <a:endParaRPr lang="en-ZA" dirty="0"/>
          </a:p>
          <a:p>
            <a:pPr lvl="1" algn="just"/>
            <a:r>
              <a:rPr lang="en-ZA" dirty="0"/>
              <a:t>the benefit </a:t>
            </a:r>
            <a:r>
              <a:rPr lang="en-ZA" dirty="0" smtClean="0"/>
              <a:t>of prior </a:t>
            </a:r>
            <a:r>
              <a:rPr lang="en-ZA" dirty="0"/>
              <a:t>experiences</a:t>
            </a:r>
          </a:p>
          <a:p>
            <a:pPr lvl="1" algn="just"/>
            <a:r>
              <a:rPr lang="en-ZA" dirty="0"/>
              <a:t>a common language and a shared vision</a:t>
            </a:r>
          </a:p>
          <a:p>
            <a:pPr lvl="1" algn="just"/>
            <a:r>
              <a:rPr lang="en-ZA" dirty="0"/>
              <a:t>a framework for prioritizing actions.</a:t>
            </a:r>
          </a:p>
          <a:p>
            <a:pPr lvl="1" algn="just"/>
            <a:r>
              <a:rPr lang="en-ZA" dirty="0"/>
              <a:t>a way to define what improvement means for your organization.</a:t>
            </a:r>
          </a:p>
          <a:p>
            <a:pPr algn="just"/>
            <a:r>
              <a:rPr lang="en-ZA" dirty="0" smtClean="0"/>
              <a:t>Useful </a:t>
            </a:r>
            <a:r>
              <a:rPr lang="en-ZA" dirty="0"/>
              <a:t>as </a:t>
            </a:r>
            <a:endParaRPr lang="en-ZA" dirty="0" smtClean="0"/>
          </a:p>
          <a:p>
            <a:pPr lvl="1" algn="just"/>
            <a:r>
              <a:rPr lang="en-ZA" dirty="0" smtClean="0"/>
              <a:t>a </a:t>
            </a:r>
            <a:r>
              <a:rPr lang="en-ZA" b="1" i="1" dirty="0"/>
              <a:t>benchmark for </a:t>
            </a:r>
            <a:r>
              <a:rPr lang="en-ZA" b="1" i="1" dirty="0" smtClean="0"/>
              <a:t>assessment</a:t>
            </a:r>
          </a:p>
          <a:p>
            <a:pPr lvl="2" algn="just"/>
            <a:r>
              <a:rPr lang="en-ZA" b="1" i="1" dirty="0" smtClean="0"/>
              <a:t>Qualitative metrics</a:t>
            </a:r>
          </a:p>
          <a:p>
            <a:pPr lvl="1" algn="just"/>
            <a:r>
              <a:rPr lang="en-ZA" dirty="0" smtClean="0"/>
              <a:t>and </a:t>
            </a:r>
            <a:r>
              <a:rPr lang="en-ZA" dirty="0"/>
              <a:t>as </a:t>
            </a:r>
            <a:r>
              <a:rPr lang="en-ZA" b="1" i="1" dirty="0"/>
              <a:t>an aid to </a:t>
            </a:r>
            <a:r>
              <a:rPr lang="en-ZA" b="1" i="1" dirty="0" smtClean="0"/>
              <a:t>understanding</a:t>
            </a:r>
            <a:endParaRPr lang="en-ZA" dirty="0" smtClean="0"/>
          </a:p>
          <a:p>
            <a:pPr lvl="1" algn="just"/>
            <a:r>
              <a:rPr lang="en-ZA" dirty="0" smtClean="0"/>
              <a:t>for c</a:t>
            </a:r>
            <a:r>
              <a:rPr lang="en-ZA" i="1" dirty="0" smtClean="0"/>
              <a:t>omparative evaluation</a:t>
            </a:r>
            <a:r>
              <a:rPr lang="en-ZA" dirty="0" smtClean="0"/>
              <a:t>.</a:t>
            </a:r>
            <a:endParaRPr lang="en-ZA" dirty="0"/>
          </a:p>
        </p:txBody>
      </p:sp>
      <p:pic>
        <p:nvPicPr>
          <p:cNvPr id="4" name="Picture 3"/>
          <p:cNvPicPr>
            <a:picLocks noChangeAspect="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
        <p:nvSpPr>
          <p:cNvPr id="5" name="TextBox 4"/>
          <p:cNvSpPr txBox="1"/>
          <p:nvPr/>
        </p:nvSpPr>
        <p:spPr>
          <a:xfrm>
            <a:off x="2699792" y="6196662"/>
            <a:ext cx="3704604" cy="369332"/>
          </a:xfrm>
          <a:prstGeom prst="rect">
            <a:avLst/>
          </a:prstGeom>
          <a:noFill/>
        </p:spPr>
        <p:txBody>
          <a:bodyPr wrap="none" rtlCol="0">
            <a:spAutoFit/>
          </a:bodyPr>
          <a:lstStyle/>
          <a:p>
            <a:r>
              <a:rPr lang="en-ZA" dirty="0">
                <a:hlinkClick r:id="rId3"/>
              </a:rPr>
              <a:t>http://www.sei.cmu.edu/cmmi/start/</a:t>
            </a:r>
            <a:endParaRPr lang="en-ZA" dirty="0"/>
          </a:p>
        </p:txBody>
      </p:sp>
    </p:spTree>
    <p:extLst>
      <p:ext uri="{BB962C8B-B14F-4D97-AF65-F5344CB8AC3E}">
        <p14:creationId xmlns:p14="http://schemas.microsoft.com/office/powerpoint/2010/main" val="2356215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1520" y="548680"/>
            <a:ext cx="165618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NRF</a:t>
            </a:r>
          </a:p>
          <a:p>
            <a:pPr algn="ctr"/>
            <a:r>
              <a:rPr lang="en-ZA" dirty="0" smtClean="0"/>
              <a:t>R 4.4 B/a</a:t>
            </a:r>
            <a:endParaRPr lang="en-ZA" dirty="0"/>
          </a:p>
        </p:txBody>
      </p:sp>
      <p:sp>
        <p:nvSpPr>
          <p:cNvPr id="5" name="Oval 4"/>
          <p:cNvSpPr/>
          <p:nvPr/>
        </p:nvSpPr>
        <p:spPr>
          <a:xfrm>
            <a:off x="2267744" y="548680"/>
            <a:ext cx="165618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TIA</a:t>
            </a:r>
          </a:p>
          <a:p>
            <a:pPr algn="ctr"/>
            <a:r>
              <a:rPr lang="en-ZA" dirty="0" smtClean="0"/>
              <a:t>R 434 m/a</a:t>
            </a:r>
            <a:endParaRPr lang="en-ZA" dirty="0"/>
          </a:p>
        </p:txBody>
      </p:sp>
      <p:sp>
        <p:nvSpPr>
          <p:cNvPr id="6" name="Oval 5"/>
          <p:cNvSpPr/>
          <p:nvPr/>
        </p:nvSpPr>
        <p:spPr>
          <a:xfrm>
            <a:off x="2267744" y="1556792"/>
            <a:ext cx="165618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NRF</a:t>
            </a:r>
          </a:p>
          <a:p>
            <a:pPr algn="ctr"/>
            <a:r>
              <a:rPr lang="en-ZA" dirty="0" smtClean="0"/>
              <a:t>R 1.1 B/a</a:t>
            </a:r>
            <a:endParaRPr lang="en-ZA" dirty="0"/>
          </a:p>
        </p:txBody>
      </p:sp>
      <p:sp>
        <p:nvSpPr>
          <p:cNvPr id="7" name="Oval 6"/>
          <p:cNvSpPr/>
          <p:nvPr/>
        </p:nvSpPr>
        <p:spPr>
          <a:xfrm>
            <a:off x="2267744" y="2564904"/>
            <a:ext cx="165618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CSIR</a:t>
            </a:r>
          </a:p>
          <a:p>
            <a:pPr algn="ctr"/>
            <a:r>
              <a:rPr lang="en-ZA" dirty="0" smtClean="0"/>
              <a:t>R 687 m/a</a:t>
            </a:r>
            <a:endParaRPr lang="en-ZA" dirty="0"/>
          </a:p>
        </p:txBody>
      </p:sp>
      <p:sp>
        <p:nvSpPr>
          <p:cNvPr id="8" name="Oval 7"/>
          <p:cNvSpPr/>
          <p:nvPr/>
        </p:nvSpPr>
        <p:spPr>
          <a:xfrm>
            <a:off x="2286766" y="3573016"/>
            <a:ext cx="165618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HSRC</a:t>
            </a:r>
          </a:p>
          <a:p>
            <a:pPr algn="ctr"/>
            <a:r>
              <a:rPr lang="en-ZA" dirty="0" smtClean="0"/>
              <a:t>R 206 m/a</a:t>
            </a:r>
            <a:endParaRPr lang="en-ZA" dirty="0"/>
          </a:p>
        </p:txBody>
      </p:sp>
      <p:sp>
        <p:nvSpPr>
          <p:cNvPr id="9" name="Oval 8"/>
          <p:cNvSpPr/>
          <p:nvPr/>
        </p:nvSpPr>
        <p:spPr>
          <a:xfrm>
            <a:off x="2286766" y="4581128"/>
            <a:ext cx="165618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SANSA</a:t>
            </a:r>
          </a:p>
          <a:p>
            <a:pPr algn="ctr"/>
            <a:r>
              <a:rPr lang="en-ZA" dirty="0" smtClean="0"/>
              <a:t>R 94 m/a</a:t>
            </a:r>
            <a:endParaRPr lang="en-ZA" dirty="0"/>
          </a:p>
        </p:txBody>
      </p:sp>
      <p:sp>
        <p:nvSpPr>
          <p:cNvPr id="10" name="Oval 9"/>
          <p:cNvSpPr/>
          <p:nvPr/>
        </p:nvSpPr>
        <p:spPr>
          <a:xfrm>
            <a:off x="2286766" y="5589240"/>
            <a:ext cx="165618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Others</a:t>
            </a:r>
          </a:p>
          <a:p>
            <a:pPr algn="ctr"/>
            <a:r>
              <a:rPr lang="en-ZA" dirty="0" smtClean="0"/>
              <a:t>R  44 m/a</a:t>
            </a:r>
            <a:endParaRPr lang="en-ZA" dirty="0"/>
          </a:p>
        </p:txBody>
      </p:sp>
      <p:cxnSp>
        <p:nvCxnSpPr>
          <p:cNvPr id="12" name="Elbow Connector 11"/>
          <p:cNvCxnSpPr>
            <a:stCxn id="4" idx="6"/>
            <a:endCxn id="5" idx="2"/>
          </p:cNvCxnSpPr>
          <p:nvPr/>
        </p:nvCxnSpPr>
        <p:spPr>
          <a:xfrm>
            <a:off x="1907704" y="944724"/>
            <a:ext cx="360040"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6"/>
            <a:endCxn id="6" idx="2"/>
          </p:cNvCxnSpPr>
          <p:nvPr/>
        </p:nvCxnSpPr>
        <p:spPr>
          <a:xfrm>
            <a:off x="1907704" y="944724"/>
            <a:ext cx="360040" cy="100811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4" idx="6"/>
            <a:endCxn id="7" idx="2"/>
          </p:cNvCxnSpPr>
          <p:nvPr/>
        </p:nvCxnSpPr>
        <p:spPr>
          <a:xfrm>
            <a:off x="1907704" y="944724"/>
            <a:ext cx="360040" cy="201622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6"/>
            <a:endCxn id="8" idx="2"/>
          </p:cNvCxnSpPr>
          <p:nvPr/>
        </p:nvCxnSpPr>
        <p:spPr>
          <a:xfrm>
            <a:off x="1907704" y="944724"/>
            <a:ext cx="379062" cy="302433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4" idx="6"/>
            <a:endCxn id="9" idx="2"/>
          </p:cNvCxnSpPr>
          <p:nvPr/>
        </p:nvCxnSpPr>
        <p:spPr>
          <a:xfrm>
            <a:off x="1907704" y="944724"/>
            <a:ext cx="379062" cy="403244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4" idx="6"/>
            <a:endCxn id="10" idx="2"/>
          </p:cNvCxnSpPr>
          <p:nvPr/>
        </p:nvCxnSpPr>
        <p:spPr>
          <a:xfrm>
            <a:off x="1907704" y="944724"/>
            <a:ext cx="379062" cy="50405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933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The Case for RDI Output Management</a:t>
            </a:r>
            <a:endParaRPr lang="en-ZA"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fontScale="92500"/>
          </a:bodyPr>
          <a:lstStyle/>
          <a:p>
            <a:r>
              <a:rPr lang="en-ZA" sz="2400" dirty="0" smtClean="0"/>
              <a:t>RDI Outputs are ASSETs</a:t>
            </a:r>
          </a:p>
          <a:p>
            <a:endParaRPr lang="en-ZA" sz="2400" dirty="0" smtClean="0"/>
          </a:p>
          <a:p>
            <a:r>
              <a:rPr lang="en-ZA" sz="2400" dirty="0" smtClean="0"/>
              <a:t>OECD/G20 Governments </a:t>
            </a:r>
            <a:r>
              <a:rPr lang="en-ZA" sz="2400" dirty="0"/>
              <a:t>and Public Companies </a:t>
            </a:r>
            <a:r>
              <a:rPr lang="en-ZA" sz="2400" dirty="0" smtClean="0"/>
              <a:t>spend 1.8% of GDP on average on R&amp;D</a:t>
            </a:r>
            <a:endParaRPr lang="en-ZA" sz="2400" dirty="0"/>
          </a:p>
          <a:p>
            <a:endParaRPr lang="en-ZA" sz="2400" dirty="0"/>
          </a:p>
          <a:p>
            <a:r>
              <a:rPr lang="en-ZA" sz="2400" dirty="0" smtClean="0"/>
              <a:t>Translates to approximately $ 600 billion a year on R&amp;D (GERD)</a:t>
            </a:r>
          </a:p>
          <a:p>
            <a:endParaRPr lang="en-ZA" sz="2400" dirty="0"/>
          </a:p>
          <a:p>
            <a:r>
              <a:rPr lang="en-ZA" sz="2400" dirty="0" smtClean="0"/>
              <a:t>3% Management and Preservation Fee: $ 18 billion per annum.</a:t>
            </a:r>
          </a:p>
          <a:p>
            <a:endParaRPr lang="en-ZA" sz="2400" dirty="0"/>
          </a:p>
          <a:p>
            <a:r>
              <a:rPr lang="en-ZA" sz="2400" dirty="0"/>
              <a:t>Publishing Industry: $ 19 billion per </a:t>
            </a:r>
            <a:r>
              <a:rPr lang="en-ZA" sz="2400" dirty="0" smtClean="0"/>
              <a:t>annum (2008)</a:t>
            </a:r>
            <a:endParaRPr lang="en-ZA" sz="2400" dirty="0"/>
          </a:p>
          <a:p>
            <a:endParaRPr lang="en-ZA" sz="2400" dirty="0"/>
          </a:p>
        </p:txBody>
      </p:sp>
      <p:sp>
        <p:nvSpPr>
          <p:cNvPr id="4" name="Rectangle 3"/>
          <p:cNvSpPr/>
          <p:nvPr/>
        </p:nvSpPr>
        <p:spPr>
          <a:xfrm>
            <a:off x="179513" y="6165304"/>
            <a:ext cx="8712968" cy="646331"/>
          </a:xfrm>
          <a:prstGeom prst="rect">
            <a:avLst/>
          </a:prstGeom>
        </p:spPr>
        <p:txBody>
          <a:bodyPr wrap="square">
            <a:spAutoFit/>
          </a:bodyPr>
          <a:lstStyle/>
          <a:p>
            <a:pPr algn="ctr"/>
            <a:r>
              <a:rPr lang="en-ZA" dirty="0"/>
              <a:t>http://</a:t>
            </a:r>
            <a:r>
              <a:rPr lang="en-ZA" dirty="0" smtClean="0"/>
              <a:t>www.oecd-ilibrary.org/sites/factbook-2010-en</a:t>
            </a:r>
          </a:p>
          <a:p>
            <a:pPr algn="ctr"/>
            <a:r>
              <a:rPr lang="en-ZA" dirty="0" err="1"/>
              <a:t>McGuigan</a:t>
            </a:r>
            <a:r>
              <a:rPr lang="en-ZA" dirty="0"/>
              <a:t> GS, Russell RD. (2008). </a:t>
            </a:r>
          </a:p>
        </p:txBody>
      </p:sp>
    </p:spTree>
    <p:extLst>
      <p:ext uri="{BB962C8B-B14F-4D97-AF65-F5344CB8AC3E}">
        <p14:creationId xmlns:p14="http://schemas.microsoft.com/office/powerpoint/2010/main" val="626644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27583" y="692696"/>
            <a:ext cx="217510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RDI</a:t>
            </a:r>
          </a:p>
          <a:p>
            <a:pPr algn="ctr"/>
            <a:r>
              <a:rPr lang="en-ZA" dirty="0" smtClean="0"/>
              <a:t>Funding</a:t>
            </a:r>
            <a:endParaRPr lang="en-ZA" dirty="0"/>
          </a:p>
        </p:txBody>
      </p:sp>
      <p:sp>
        <p:nvSpPr>
          <p:cNvPr id="5" name="Oval 4"/>
          <p:cNvSpPr/>
          <p:nvPr/>
        </p:nvSpPr>
        <p:spPr>
          <a:xfrm>
            <a:off x="2483767" y="1772816"/>
            <a:ext cx="217510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RDI</a:t>
            </a:r>
          </a:p>
          <a:p>
            <a:pPr algn="ctr"/>
            <a:r>
              <a:rPr lang="en-ZA" dirty="0" smtClean="0"/>
              <a:t>Outputs</a:t>
            </a:r>
            <a:endParaRPr lang="en-ZA" dirty="0"/>
          </a:p>
        </p:txBody>
      </p:sp>
      <p:sp>
        <p:nvSpPr>
          <p:cNvPr id="6" name="Oval 5"/>
          <p:cNvSpPr/>
          <p:nvPr/>
        </p:nvSpPr>
        <p:spPr>
          <a:xfrm>
            <a:off x="5349224" y="1772816"/>
            <a:ext cx="217510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Research</a:t>
            </a:r>
            <a:endParaRPr lang="en-ZA" dirty="0"/>
          </a:p>
        </p:txBody>
      </p:sp>
      <p:sp>
        <p:nvSpPr>
          <p:cNvPr id="7" name="Oval 6"/>
          <p:cNvSpPr/>
          <p:nvPr/>
        </p:nvSpPr>
        <p:spPr>
          <a:xfrm>
            <a:off x="5349224" y="3068960"/>
            <a:ext cx="217510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Development</a:t>
            </a:r>
            <a:endParaRPr lang="en-ZA" dirty="0"/>
          </a:p>
        </p:txBody>
      </p:sp>
      <p:sp>
        <p:nvSpPr>
          <p:cNvPr id="8" name="Oval 7"/>
          <p:cNvSpPr/>
          <p:nvPr/>
        </p:nvSpPr>
        <p:spPr>
          <a:xfrm>
            <a:off x="5349224" y="4365104"/>
            <a:ext cx="2175104"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Innovation</a:t>
            </a:r>
            <a:endParaRPr lang="en-ZA" dirty="0"/>
          </a:p>
        </p:txBody>
      </p:sp>
      <p:cxnSp>
        <p:nvCxnSpPr>
          <p:cNvPr id="10" name="Elbow Connector 9"/>
          <p:cNvCxnSpPr>
            <a:stCxn id="4" idx="4"/>
            <a:endCxn id="5" idx="2"/>
          </p:cNvCxnSpPr>
          <p:nvPr/>
        </p:nvCxnSpPr>
        <p:spPr>
          <a:xfrm rot="16200000" flipH="1">
            <a:off x="1857413" y="1542506"/>
            <a:ext cx="684076" cy="5686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 idx="6"/>
            <a:endCxn id="6" idx="2"/>
          </p:cNvCxnSpPr>
          <p:nvPr/>
        </p:nvCxnSpPr>
        <p:spPr>
          <a:xfrm>
            <a:off x="4658871" y="2168860"/>
            <a:ext cx="690353"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 idx="6"/>
            <a:endCxn id="7" idx="2"/>
          </p:cNvCxnSpPr>
          <p:nvPr/>
        </p:nvCxnSpPr>
        <p:spPr>
          <a:xfrm>
            <a:off x="4658871" y="2168860"/>
            <a:ext cx="690353" cy="129614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6"/>
            <a:endCxn id="8" idx="2"/>
          </p:cNvCxnSpPr>
          <p:nvPr/>
        </p:nvCxnSpPr>
        <p:spPr>
          <a:xfrm>
            <a:off x="4658871" y="2168860"/>
            <a:ext cx="690353" cy="259228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 idx="6"/>
            <a:endCxn id="7" idx="6"/>
          </p:cNvCxnSpPr>
          <p:nvPr/>
        </p:nvCxnSpPr>
        <p:spPr>
          <a:xfrm>
            <a:off x="7524328" y="2168860"/>
            <a:ext cx="12700" cy="1296144"/>
          </a:xfrm>
          <a:prstGeom prst="bentConnector3">
            <a:avLst>
              <a:gd name="adj1" fmla="val 180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7" idx="6"/>
            <a:endCxn id="8" idx="6"/>
          </p:cNvCxnSpPr>
          <p:nvPr/>
        </p:nvCxnSpPr>
        <p:spPr>
          <a:xfrm>
            <a:off x="7524328" y="3465004"/>
            <a:ext cx="12700" cy="1296144"/>
          </a:xfrm>
          <a:prstGeom prst="bentConnector3">
            <a:avLst>
              <a:gd name="adj1" fmla="val 180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46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Drivers</a:t>
            </a:r>
            <a:endParaRPr lang="en-US" dirty="0"/>
          </a:p>
        </p:txBody>
      </p:sp>
      <p:sp>
        <p:nvSpPr>
          <p:cNvPr id="3" name="Content Placeholder 2"/>
          <p:cNvSpPr>
            <a:spLocks noGrp="1"/>
          </p:cNvSpPr>
          <p:nvPr>
            <p:ph idx="1"/>
          </p:nvPr>
        </p:nvSpPr>
        <p:spPr>
          <a:xfrm>
            <a:off x="457200" y="1099281"/>
            <a:ext cx="8229600" cy="5462067"/>
          </a:xfrm>
        </p:spPr>
        <p:txBody>
          <a:bodyPr>
            <a:normAutofit fontScale="92500" lnSpcReduction="20000"/>
          </a:bodyPr>
          <a:lstStyle/>
          <a:p>
            <a:r>
              <a:rPr lang="en-US" dirty="0" smtClean="0"/>
              <a:t>Data Publication and Citation</a:t>
            </a:r>
          </a:p>
          <a:p>
            <a:pPr lvl="1"/>
            <a:r>
              <a:rPr lang="en-US" dirty="0" err="1" smtClean="0"/>
              <a:t>CoDATA</a:t>
            </a:r>
            <a:r>
              <a:rPr lang="en-US" dirty="0" smtClean="0"/>
              <a:t> Task Group</a:t>
            </a:r>
          </a:p>
          <a:p>
            <a:pPr lvl="1"/>
            <a:r>
              <a:rPr lang="en-US" dirty="0" smtClean="0"/>
              <a:t>RDA/ ICSU World Data System Working Group</a:t>
            </a:r>
          </a:p>
          <a:p>
            <a:pPr lvl="1"/>
            <a:endParaRPr lang="en-US" dirty="0"/>
          </a:p>
          <a:p>
            <a:r>
              <a:rPr lang="en-US" dirty="0" smtClean="0"/>
              <a:t>Open and Free Access to Publicly Funded Data</a:t>
            </a:r>
          </a:p>
          <a:p>
            <a:pPr lvl="1"/>
            <a:r>
              <a:rPr lang="en-US" dirty="0" err="1" smtClean="0"/>
              <a:t>CoDATA</a:t>
            </a:r>
            <a:r>
              <a:rPr lang="en-US" dirty="0" smtClean="0"/>
              <a:t>/ WDS</a:t>
            </a:r>
          </a:p>
          <a:p>
            <a:pPr lvl="1"/>
            <a:r>
              <a:rPr lang="en-US" dirty="0" smtClean="0"/>
              <a:t>RDA</a:t>
            </a:r>
          </a:p>
          <a:p>
            <a:pPr lvl="1"/>
            <a:r>
              <a:rPr lang="en-US" dirty="0" smtClean="0"/>
              <a:t>GEO</a:t>
            </a:r>
          </a:p>
          <a:p>
            <a:pPr lvl="1"/>
            <a:endParaRPr lang="en-US" dirty="0"/>
          </a:p>
          <a:p>
            <a:r>
              <a:rPr lang="en-US" sz="2100" dirty="0" smtClean="0"/>
              <a:t>Research </a:t>
            </a:r>
            <a:r>
              <a:rPr lang="en-US" sz="2100" dirty="0"/>
              <a:t>Data Alliance: </a:t>
            </a:r>
            <a:endParaRPr lang="en-US" sz="2100" dirty="0" smtClean="0"/>
          </a:p>
          <a:p>
            <a:pPr lvl="1"/>
            <a:r>
              <a:rPr lang="en-US" sz="1900" dirty="0" smtClean="0">
                <a:hlinkClick r:id="rId2"/>
              </a:rPr>
              <a:t>https</a:t>
            </a:r>
            <a:r>
              <a:rPr lang="en-US" sz="1900" dirty="0">
                <a:hlinkClick r:id="rId2"/>
              </a:rPr>
              <a:t>://www.rd-alliance.org/</a:t>
            </a:r>
            <a:r>
              <a:rPr lang="en-US" sz="1900" dirty="0" smtClean="0">
                <a:hlinkClick r:id="rId2"/>
              </a:rPr>
              <a:t>node</a:t>
            </a:r>
            <a:endParaRPr lang="en-US" sz="1900" dirty="0" smtClean="0"/>
          </a:p>
          <a:p>
            <a:r>
              <a:rPr lang="en-US" sz="2100" dirty="0" smtClean="0"/>
              <a:t>ICSU World Data System</a:t>
            </a:r>
          </a:p>
          <a:p>
            <a:pPr lvl="1"/>
            <a:r>
              <a:rPr lang="en-US" sz="1900" dirty="0">
                <a:hlinkClick r:id="rId3"/>
              </a:rPr>
              <a:t>http://icsu-wds.org</a:t>
            </a:r>
            <a:r>
              <a:rPr lang="en-US" sz="1900" dirty="0" smtClean="0">
                <a:hlinkClick r:id="rId3"/>
              </a:rPr>
              <a:t>/</a:t>
            </a:r>
            <a:endParaRPr lang="en-US" sz="1900" dirty="0" smtClean="0"/>
          </a:p>
          <a:p>
            <a:r>
              <a:rPr lang="en-US" sz="2100" dirty="0" smtClean="0"/>
              <a:t>Group on Earth Observation: </a:t>
            </a:r>
          </a:p>
          <a:p>
            <a:pPr lvl="1"/>
            <a:r>
              <a:rPr lang="en-US" sz="1900" dirty="0">
                <a:hlinkClick r:id="rId4"/>
              </a:rPr>
              <a:t>http://</a:t>
            </a:r>
            <a:r>
              <a:rPr lang="en-US" sz="1900" dirty="0" smtClean="0">
                <a:hlinkClick r:id="rId4"/>
              </a:rPr>
              <a:t>earthobservations.org</a:t>
            </a:r>
            <a:r>
              <a:rPr lang="en-US" sz="1900" dirty="0"/>
              <a:t> </a:t>
            </a:r>
            <a:endParaRPr lang="en-US" sz="1900" dirty="0" smtClean="0"/>
          </a:p>
          <a:p>
            <a:r>
              <a:rPr lang="en-US" sz="2100" dirty="0" err="1" smtClean="0"/>
              <a:t>CoDATA</a:t>
            </a:r>
            <a:endParaRPr lang="en-US" sz="2100" dirty="0" smtClean="0"/>
          </a:p>
          <a:p>
            <a:pPr lvl="1"/>
            <a:r>
              <a:rPr lang="en-US" sz="1900" dirty="0"/>
              <a:t>http://</a:t>
            </a:r>
            <a:r>
              <a:rPr lang="en-US" sz="1900" dirty="0" err="1"/>
              <a:t>www.codata.org</a:t>
            </a:r>
            <a:r>
              <a:rPr lang="en-US" sz="1900" dirty="0"/>
              <a:t>/</a:t>
            </a:r>
            <a:endParaRPr lang="en-US" sz="1900" dirty="0" smtClean="0"/>
          </a:p>
          <a:p>
            <a:endParaRPr lang="en-US" dirty="0"/>
          </a:p>
        </p:txBody>
      </p:sp>
    </p:spTree>
    <p:extLst>
      <p:ext uri="{BB962C8B-B14F-4D97-AF65-F5344CB8AC3E}">
        <p14:creationId xmlns:p14="http://schemas.microsoft.com/office/powerpoint/2010/main" val="15049165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8951" y="44624"/>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RDI</a:t>
            </a:r>
          </a:p>
          <a:p>
            <a:pPr algn="ctr"/>
            <a:r>
              <a:rPr lang="en-ZA" sz="1400" dirty="0" smtClean="0"/>
              <a:t>Grant Funding</a:t>
            </a:r>
            <a:endParaRPr lang="en-ZA" sz="1400" dirty="0"/>
          </a:p>
        </p:txBody>
      </p:sp>
      <p:cxnSp>
        <p:nvCxnSpPr>
          <p:cNvPr id="10" name="Elbow Connector 9"/>
          <p:cNvCxnSpPr>
            <a:stCxn id="4" idx="4"/>
            <a:endCxn id="13" idx="2"/>
          </p:cNvCxnSpPr>
          <p:nvPr/>
        </p:nvCxnSpPr>
        <p:spPr>
          <a:xfrm rot="16200000" flipH="1">
            <a:off x="1101328" y="858430"/>
            <a:ext cx="396047" cy="3526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475656" y="836715"/>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Research Publication  Embargo</a:t>
            </a:r>
            <a:endParaRPr lang="en-ZA" sz="1400" dirty="0"/>
          </a:p>
        </p:txBody>
      </p:sp>
      <p:sp>
        <p:nvSpPr>
          <p:cNvPr id="20" name="Oval 19"/>
          <p:cNvSpPr/>
          <p:nvPr/>
        </p:nvSpPr>
        <p:spPr>
          <a:xfrm>
            <a:off x="4932040" y="836715"/>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Restricted Access</a:t>
            </a:r>
            <a:endParaRPr lang="en-ZA" sz="1400" dirty="0"/>
          </a:p>
        </p:txBody>
      </p:sp>
      <p:cxnSp>
        <p:nvCxnSpPr>
          <p:cNvPr id="19" name="Elbow Connector 18"/>
          <p:cNvCxnSpPr>
            <a:stCxn id="13" idx="6"/>
            <a:endCxn id="20" idx="2"/>
          </p:cNvCxnSpPr>
          <p:nvPr/>
        </p:nvCxnSpPr>
        <p:spPr>
          <a:xfrm>
            <a:off x="3203848" y="1232759"/>
            <a:ext cx="1728192"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164288" y="833717"/>
            <a:ext cx="1728192" cy="7920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sz="1400" dirty="0" smtClean="0"/>
              <a:t>Meta-Data</a:t>
            </a:r>
            <a:endParaRPr lang="en-ZA" sz="1400" dirty="0"/>
          </a:p>
        </p:txBody>
      </p:sp>
      <p:cxnSp>
        <p:nvCxnSpPr>
          <p:cNvPr id="26" name="Elbow Connector 25"/>
          <p:cNvCxnSpPr>
            <a:stCxn id="13" idx="4"/>
            <a:endCxn id="27" idx="2"/>
          </p:cNvCxnSpPr>
          <p:nvPr/>
        </p:nvCxnSpPr>
        <p:spPr>
          <a:xfrm rot="16200000" flipH="1">
            <a:off x="2246745" y="1721810"/>
            <a:ext cx="474047" cy="2880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27784" y="1706806"/>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Protection under IPR Act</a:t>
            </a:r>
            <a:endParaRPr lang="en-ZA" sz="1400" dirty="0"/>
          </a:p>
        </p:txBody>
      </p:sp>
      <p:cxnSp>
        <p:nvCxnSpPr>
          <p:cNvPr id="29" name="Elbow Connector 28"/>
          <p:cNvCxnSpPr>
            <a:stCxn id="27" idx="6"/>
            <a:endCxn id="20" idx="4"/>
          </p:cNvCxnSpPr>
          <p:nvPr/>
        </p:nvCxnSpPr>
        <p:spPr>
          <a:xfrm flipV="1">
            <a:off x="4355976" y="1628803"/>
            <a:ext cx="1440160" cy="47404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779912" y="2604753"/>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Conservation, Privacy, Legal Restriction</a:t>
            </a:r>
            <a:endParaRPr lang="en-ZA" sz="1400" dirty="0"/>
          </a:p>
        </p:txBody>
      </p:sp>
      <p:cxnSp>
        <p:nvCxnSpPr>
          <p:cNvPr id="32" name="Elbow Connector 31"/>
          <p:cNvCxnSpPr>
            <a:stCxn id="27" idx="4"/>
            <a:endCxn id="31" idx="2"/>
          </p:cNvCxnSpPr>
          <p:nvPr/>
        </p:nvCxnSpPr>
        <p:spPr>
          <a:xfrm rot="16200000" flipH="1">
            <a:off x="3384945" y="2605829"/>
            <a:ext cx="501903" cy="2880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0" idx="6"/>
            <a:endCxn id="23" idx="2"/>
          </p:cNvCxnSpPr>
          <p:nvPr/>
        </p:nvCxnSpPr>
        <p:spPr>
          <a:xfrm flipV="1">
            <a:off x="6660232" y="1229761"/>
            <a:ext cx="504056" cy="299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1" idx="6"/>
            <a:endCxn id="20" idx="4"/>
          </p:cNvCxnSpPr>
          <p:nvPr/>
        </p:nvCxnSpPr>
        <p:spPr>
          <a:xfrm flipV="1">
            <a:off x="5508104" y="1628803"/>
            <a:ext cx="288032" cy="137199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932040" y="3435381"/>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Free and Open Access</a:t>
            </a:r>
            <a:endParaRPr lang="en-ZA" sz="1400" dirty="0"/>
          </a:p>
        </p:txBody>
      </p:sp>
      <p:cxnSp>
        <p:nvCxnSpPr>
          <p:cNvPr id="40" name="Elbow Connector 39"/>
          <p:cNvCxnSpPr>
            <a:stCxn id="31" idx="4"/>
            <a:endCxn id="38" idx="2"/>
          </p:cNvCxnSpPr>
          <p:nvPr/>
        </p:nvCxnSpPr>
        <p:spPr>
          <a:xfrm rot="16200000" flipH="1">
            <a:off x="4570732" y="3470117"/>
            <a:ext cx="434584" cy="2880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38" idx="6"/>
            <a:endCxn id="23" idx="4"/>
          </p:cNvCxnSpPr>
          <p:nvPr/>
        </p:nvCxnSpPr>
        <p:spPr>
          <a:xfrm flipV="1">
            <a:off x="6660232" y="1625805"/>
            <a:ext cx="1368152" cy="220562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58951" y="6093296"/>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State-Generated Data</a:t>
            </a:r>
            <a:endParaRPr lang="en-ZA" sz="1400" dirty="0"/>
          </a:p>
        </p:txBody>
      </p:sp>
      <p:sp>
        <p:nvSpPr>
          <p:cNvPr id="54" name="Oval 53"/>
          <p:cNvSpPr/>
          <p:nvPr/>
        </p:nvSpPr>
        <p:spPr>
          <a:xfrm>
            <a:off x="1475656" y="5301208"/>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Information Classification Filter</a:t>
            </a:r>
            <a:endParaRPr lang="en-ZA" sz="1400" dirty="0"/>
          </a:p>
        </p:txBody>
      </p:sp>
      <p:cxnSp>
        <p:nvCxnSpPr>
          <p:cNvPr id="56" name="Elbow Connector 55"/>
          <p:cNvCxnSpPr>
            <a:stCxn id="53" idx="0"/>
            <a:endCxn id="54" idx="2"/>
          </p:cNvCxnSpPr>
          <p:nvPr/>
        </p:nvCxnSpPr>
        <p:spPr>
          <a:xfrm rot="5400000" flipH="1" flipV="1">
            <a:off x="1101329" y="5718970"/>
            <a:ext cx="396044" cy="3526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4932040" y="5301208"/>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Restricted Access – No Meta-Data</a:t>
            </a:r>
            <a:endParaRPr lang="en-ZA" sz="1400" dirty="0"/>
          </a:p>
        </p:txBody>
      </p:sp>
      <p:cxnSp>
        <p:nvCxnSpPr>
          <p:cNvPr id="59" name="Elbow Connector 58"/>
          <p:cNvCxnSpPr>
            <a:stCxn id="54" idx="6"/>
            <a:endCxn id="57" idx="2"/>
          </p:cNvCxnSpPr>
          <p:nvPr/>
        </p:nvCxnSpPr>
        <p:spPr>
          <a:xfrm>
            <a:off x="3203848" y="5697252"/>
            <a:ext cx="1728192"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2627784" y="4401108"/>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Significant Budget Contribution</a:t>
            </a:r>
            <a:endParaRPr lang="en-ZA" sz="1400" dirty="0"/>
          </a:p>
        </p:txBody>
      </p:sp>
      <p:cxnSp>
        <p:nvCxnSpPr>
          <p:cNvPr id="64" name="Elbow Connector 63"/>
          <p:cNvCxnSpPr>
            <a:stCxn id="54" idx="0"/>
            <a:endCxn id="62" idx="2"/>
          </p:cNvCxnSpPr>
          <p:nvPr/>
        </p:nvCxnSpPr>
        <p:spPr>
          <a:xfrm rot="5400000" flipH="1" flipV="1">
            <a:off x="2231740" y="4905164"/>
            <a:ext cx="504056" cy="2880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932040" y="4401108"/>
            <a:ext cx="1728192" cy="7920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400" dirty="0" smtClean="0"/>
              <a:t>Open Access at Cost</a:t>
            </a:r>
            <a:endParaRPr lang="en-ZA" sz="1400" dirty="0"/>
          </a:p>
        </p:txBody>
      </p:sp>
      <p:cxnSp>
        <p:nvCxnSpPr>
          <p:cNvPr id="69" name="Elbow Connector 68"/>
          <p:cNvCxnSpPr>
            <a:stCxn id="62" idx="6"/>
            <a:endCxn id="67" idx="2"/>
          </p:cNvCxnSpPr>
          <p:nvPr/>
        </p:nvCxnSpPr>
        <p:spPr>
          <a:xfrm>
            <a:off x="4355976" y="4797152"/>
            <a:ext cx="576064"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7" idx="6"/>
            <a:endCxn id="23" idx="4"/>
          </p:cNvCxnSpPr>
          <p:nvPr/>
        </p:nvCxnSpPr>
        <p:spPr>
          <a:xfrm flipV="1">
            <a:off x="6660232" y="1625805"/>
            <a:ext cx="1368152" cy="317134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62" idx="0"/>
            <a:endCxn id="38" idx="2"/>
          </p:cNvCxnSpPr>
          <p:nvPr/>
        </p:nvCxnSpPr>
        <p:spPr>
          <a:xfrm rot="5400000" flipH="1" flipV="1">
            <a:off x="3927119" y="3396187"/>
            <a:ext cx="569683" cy="144016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98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bwMode="auto"/>
        <p:txBody>
          <a:bodyPr wrap="square" numCol="1" anchorCtr="0" compatLnSpc="1">
            <a:prstTxWarp prst="textNoShape">
              <a:avLst/>
            </a:prstTxWarp>
            <a:normAutofit fontScale="90000"/>
          </a:bodyPr>
          <a:lstStyle/>
          <a:p>
            <a:pPr eaLnBrk="1" fontAlgn="auto" hangingPunct="1">
              <a:spcAft>
                <a:spcPts val="0"/>
              </a:spcAft>
              <a:defRPr/>
            </a:pPr>
            <a:r>
              <a:rPr lang="en-ZA" sz="2800" dirty="0" smtClean="0"/>
              <a:t>Main Use Cases</a:t>
            </a:r>
            <a:br>
              <a:rPr lang="en-ZA" sz="2800" dirty="0" smtClean="0"/>
            </a:br>
            <a:r>
              <a:rPr lang="en-ZA" sz="2800" dirty="0" smtClean="0"/>
              <a:t>DISCOVERY AND VISUALISATION</a:t>
            </a:r>
          </a:p>
        </p:txBody>
      </p:sp>
      <p:pic>
        <p:nvPicPr>
          <p:cNvPr id="16387" name="Picture 9"/>
          <p:cNvPicPr>
            <a:picLocks noChangeAspect="1" noChangeArrowheads="1"/>
          </p:cNvPicPr>
          <p:nvPr/>
        </p:nvPicPr>
        <p:blipFill>
          <a:blip r:embed="rId2">
            <a:clrChange>
              <a:clrFrom>
                <a:srgbClr val="595959"/>
              </a:clrFrom>
              <a:clrTo>
                <a:srgbClr val="595959">
                  <a:alpha val="0"/>
                </a:srgbClr>
              </a:clrTo>
            </a:clrChange>
            <a:extLst>
              <a:ext uri="{28A0092B-C50C-407E-A947-70E740481C1C}">
                <a14:useLocalDpi xmlns:a14="http://schemas.microsoft.com/office/drawing/2010/main" val="0"/>
              </a:ext>
            </a:extLst>
          </a:blip>
          <a:srcRect l="2022" t="2171" r="1643" b="7927"/>
          <a:stretch>
            <a:fillRect/>
          </a:stretch>
        </p:blipFill>
        <p:spPr bwMode="auto">
          <a:xfrm>
            <a:off x="2411760" y="1853825"/>
            <a:ext cx="6589712"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6505" y="1718810"/>
            <a:ext cx="2385265" cy="5047536"/>
          </a:xfrm>
          <a:prstGeom prst="rect">
            <a:avLst/>
          </a:prstGeom>
        </p:spPr>
        <p:txBody>
          <a:bodyPr wrap="square">
            <a:spAutoFit/>
          </a:bodyPr>
          <a:lstStyle/>
          <a:p>
            <a:r>
              <a:rPr lang="en-ZA" sz="1400" dirty="0"/>
              <a:t>The platform is based on a shared and aggregated meta-data repository, and the meta-data repository is capable of accepting and working with a range of well-established meta-data standards. </a:t>
            </a:r>
            <a:endParaRPr lang="en-ZA" sz="1400" dirty="0" smtClean="0"/>
          </a:p>
          <a:p>
            <a:endParaRPr lang="en-ZA" sz="1400" dirty="0"/>
          </a:p>
          <a:p>
            <a:r>
              <a:rPr lang="en-ZA" sz="1400" dirty="0" smtClean="0"/>
              <a:t>These </a:t>
            </a:r>
            <a:r>
              <a:rPr lang="en-ZA" sz="1400" dirty="0"/>
              <a:t>include Dublin Core, SANS 1878, the ISO 19115 family, EML, and FGDC. The list is likely to be extended from time to time to accommodate other standards in widespread use by a user community or new provider</a:t>
            </a:r>
            <a:r>
              <a:rPr lang="en-ZA" sz="1400" dirty="0" smtClean="0"/>
              <a:t>.</a:t>
            </a:r>
          </a:p>
          <a:p>
            <a:endParaRPr lang="en-ZA" sz="1400" dirty="0"/>
          </a:p>
          <a:p>
            <a:r>
              <a:rPr lang="en-ZA" sz="1400" dirty="0" smtClean="0"/>
              <a:t>Harvesters can be used to automate meta-data acquisition from standardised providers.</a:t>
            </a:r>
            <a:endParaRPr lang="en-ZA" sz="1400" dirty="0"/>
          </a:p>
        </p:txBody>
      </p:sp>
    </p:spTree>
    <p:extLst>
      <p:ext uri="{BB962C8B-B14F-4D97-AF65-F5344CB8AC3E}">
        <p14:creationId xmlns:p14="http://schemas.microsoft.com/office/powerpoint/2010/main" val="359399566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ZA" dirty="0" smtClean="0"/>
              <a:t>MAIN USE CASES</a:t>
            </a:r>
            <a:br>
              <a:rPr lang="en-ZA" dirty="0" smtClean="0"/>
            </a:br>
            <a:r>
              <a:rPr lang="en-ZA" dirty="0" smtClean="0"/>
              <a:t>Mediation and Collation</a:t>
            </a:r>
            <a:endParaRPr lang="en-ZA" dirty="0"/>
          </a:p>
        </p:txBody>
      </p:sp>
      <p:pic>
        <p:nvPicPr>
          <p:cNvPr id="17411" name="Picture 3"/>
          <p:cNvPicPr>
            <a:picLocks noChangeAspect="1" noChangeArrowheads="1"/>
          </p:cNvPicPr>
          <p:nvPr/>
        </p:nvPicPr>
        <p:blipFill>
          <a:blip r:embed="rId2">
            <a:clrChange>
              <a:clrFrom>
                <a:srgbClr val="595959"/>
              </a:clrFrom>
              <a:clrTo>
                <a:srgbClr val="595959">
                  <a:alpha val="0"/>
                </a:srgbClr>
              </a:clrTo>
            </a:clrChange>
            <a:extLst>
              <a:ext uri="{28A0092B-C50C-407E-A947-70E740481C1C}">
                <a14:useLocalDpi xmlns:a14="http://schemas.microsoft.com/office/drawing/2010/main" val="0"/>
              </a:ext>
            </a:extLst>
          </a:blip>
          <a:srcRect l="2167" t="2637"/>
          <a:stretch>
            <a:fillRect/>
          </a:stretch>
        </p:blipFill>
        <p:spPr bwMode="auto">
          <a:xfrm>
            <a:off x="2467945" y="1798433"/>
            <a:ext cx="6559550" cy="496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6505" y="1621824"/>
            <a:ext cx="2385265" cy="5047536"/>
          </a:xfrm>
          <a:prstGeom prst="rect">
            <a:avLst/>
          </a:prstGeom>
        </p:spPr>
        <p:txBody>
          <a:bodyPr wrap="square">
            <a:spAutoFit/>
          </a:bodyPr>
          <a:lstStyle/>
          <a:p>
            <a:r>
              <a:rPr lang="en-ZA" sz="1400" dirty="0" smtClean="0"/>
              <a:t>Mediators are required to tailor (bind) a data source or sources to a process or service. </a:t>
            </a:r>
          </a:p>
          <a:p>
            <a:endParaRPr lang="en-ZA" sz="1400" dirty="0"/>
          </a:p>
          <a:p>
            <a:r>
              <a:rPr lang="en-ZA" sz="1400" dirty="0" smtClean="0"/>
              <a:t>The service can be as simple as a mapping service, and the mediation as rudimentary as renaming the layers to match the context of a map.</a:t>
            </a:r>
          </a:p>
          <a:p>
            <a:endParaRPr lang="en-ZA" sz="1400" dirty="0"/>
          </a:p>
          <a:p>
            <a:r>
              <a:rPr lang="en-ZA" sz="1400" dirty="0" smtClean="0"/>
              <a:t>More advanced mediations define the linkages between distributed data sets, how data should be aggregated for analysis or display purposes, which columns to match to a charting service, and so on.</a:t>
            </a:r>
          </a:p>
          <a:p>
            <a:endParaRPr lang="en-ZA" sz="1400" dirty="0"/>
          </a:p>
          <a:p>
            <a:r>
              <a:rPr lang="en-ZA" sz="1400" dirty="0" smtClean="0"/>
              <a:t>Mediations are stored in ‘Web Context Documents’.</a:t>
            </a:r>
            <a:endParaRPr lang="en-ZA" sz="1400" dirty="0"/>
          </a:p>
        </p:txBody>
      </p:sp>
    </p:spTree>
    <p:extLst>
      <p:ext uri="{BB962C8B-B14F-4D97-AF65-F5344CB8AC3E}">
        <p14:creationId xmlns:p14="http://schemas.microsoft.com/office/powerpoint/2010/main" val="229150054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ZA" dirty="0" smtClean="0"/>
              <a:t>MAIN USE CASES</a:t>
            </a:r>
            <a:br>
              <a:rPr lang="en-ZA" dirty="0" smtClean="0"/>
            </a:br>
            <a:r>
              <a:rPr lang="en-ZA" dirty="0" smtClean="0"/>
              <a:t>AUTOMATED PROCESS CHAINING</a:t>
            </a:r>
            <a:endParaRPr lang="en-ZA" dirty="0"/>
          </a:p>
        </p:txBody>
      </p:sp>
      <p:pic>
        <p:nvPicPr>
          <p:cNvPr id="18435" name="Picture 3"/>
          <p:cNvPicPr>
            <a:picLocks noChangeAspect="1" noChangeArrowheads="1"/>
          </p:cNvPicPr>
          <p:nvPr/>
        </p:nvPicPr>
        <p:blipFill>
          <a:blip r:embed="rId2">
            <a:clrChange>
              <a:clrFrom>
                <a:srgbClr val="595959"/>
              </a:clrFrom>
              <a:clrTo>
                <a:srgbClr val="595959">
                  <a:alpha val="0"/>
                </a:srgbClr>
              </a:clrTo>
            </a:clrChange>
            <a:extLst>
              <a:ext uri="{28A0092B-C50C-407E-A947-70E740481C1C}">
                <a14:useLocalDpi xmlns:a14="http://schemas.microsoft.com/office/drawing/2010/main" val="0"/>
              </a:ext>
            </a:extLst>
          </a:blip>
          <a:srcRect l="2167" t="2637"/>
          <a:stretch>
            <a:fillRect/>
          </a:stretch>
        </p:blipFill>
        <p:spPr bwMode="auto">
          <a:xfrm>
            <a:off x="2512950" y="1798433"/>
            <a:ext cx="6559550" cy="496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781011" y="3338990"/>
            <a:ext cx="771209" cy="72008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ZA" sz="4400" dirty="0"/>
              <a:t>?</a:t>
            </a:r>
          </a:p>
        </p:txBody>
      </p:sp>
      <p:sp>
        <p:nvSpPr>
          <p:cNvPr id="5" name="Rectangle 4"/>
          <p:cNvSpPr/>
          <p:nvPr/>
        </p:nvSpPr>
        <p:spPr>
          <a:xfrm>
            <a:off x="116505" y="1647667"/>
            <a:ext cx="2520280" cy="5047536"/>
          </a:xfrm>
          <a:prstGeom prst="rect">
            <a:avLst/>
          </a:prstGeom>
        </p:spPr>
        <p:txBody>
          <a:bodyPr wrap="square">
            <a:spAutoFit/>
          </a:bodyPr>
          <a:lstStyle/>
          <a:p>
            <a:r>
              <a:rPr lang="en-ZA" sz="1400" dirty="0" smtClean="0"/>
              <a:t>Distributed data sources and processes can also be chained together: in such cases, one needs to describe the process in a standardised way for future re-use.</a:t>
            </a:r>
          </a:p>
          <a:p>
            <a:endParaRPr lang="en-ZA" sz="1400" dirty="0"/>
          </a:p>
          <a:p>
            <a:r>
              <a:rPr lang="en-ZA" sz="1400" dirty="0" smtClean="0"/>
              <a:t>This happens already in e-commerce systems, and it is likely that the same standards in use for automation of web commerce will be used in scientific process automation – but the jury is still out on this.</a:t>
            </a:r>
          </a:p>
          <a:p>
            <a:endParaRPr lang="en-ZA" sz="1400" dirty="0"/>
          </a:p>
          <a:p>
            <a:r>
              <a:rPr lang="en-ZA" sz="1400" dirty="0" smtClean="0"/>
              <a:t>Automation and mediation rely greatly on ontologies for their efficient functioning. These are agreed dictionaries of terms, and can automate some of the mediation.</a:t>
            </a:r>
          </a:p>
        </p:txBody>
      </p:sp>
    </p:spTree>
    <p:extLst>
      <p:ext uri="{BB962C8B-B14F-4D97-AF65-F5344CB8AC3E}">
        <p14:creationId xmlns:p14="http://schemas.microsoft.com/office/powerpoint/2010/main" val="30845968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Earth and Environmental Observation “Shared Platform”</a:t>
            </a:r>
          </a:p>
          <a:p>
            <a:pPr lvl="1"/>
            <a:r>
              <a:rPr lang="en-US" dirty="0" smtClean="0"/>
              <a:t>Developed by SAEON for its own use and on behalf of stakeholders</a:t>
            </a:r>
          </a:p>
          <a:p>
            <a:pPr lvl="1"/>
            <a:r>
              <a:rPr lang="en-US" dirty="0" smtClean="0"/>
              <a:t>Accommodates multiple meta-data standards, distributed physical repositories, integrated discovery, and </a:t>
            </a:r>
            <a:r>
              <a:rPr lang="en-US" dirty="0" err="1" smtClean="0"/>
              <a:t>visualisation</a:t>
            </a:r>
            <a:r>
              <a:rPr lang="en-US" dirty="0" smtClean="0"/>
              <a:t>/ download capabilities in addition to </a:t>
            </a:r>
            <a:r>
              <a:rPr lang="en-US" dirty="0" err="1" smtClean="0"/>
              <a:t>generalised</a:t>
            </a:r>
            <a:r>
              <a:rPr lang="en-US" dirty="0" smtClean="0"/>
              <a:t> content management</a:t>
            </a:r>
          </a:p>
          <a:p>
            <a:r>
              <a:rPr lang="en-US" dirty="0" smtClean="0"/>
              <a:t>CHPC</a:t>
            </a:r>
          </a:p>
          <a:p>
            <a:pPr lvl="1"/>
            <a:r>
              <a:rPr lang="en-US" dirty="0" smtClean="0"/>
              <a:t>VLDB Project</a:t>
            </a:r>
          </a:p>
          <a:p>
            <a:pPr lvl="1"/>
            <a:r>
              <a:rPr lang="en-US" dirty="0" smtClean="0"/>
              <a:t>Large WOS Storage</a:t>
            </a:r>
          </a:p>
          <a:p>
            <a:r>
              <a:rPr lang="en-US" dirty="0" smtClean="0"/>
              <a:t>“Bottom Up” Collaboration from late 2011 – “DIRISA”</a:t>
            </a:r>
            <a:endParaRPr lang="en-US" dirty="0"/>
          </a:p>
        </p:txBody>
      </p:sp>
      <p:sp>
        <p:nvSpPr>
          <p:cNvPr id="4" name="Title 3"/>
          <p:cNvSpPr>
            <a:spLocks noGrp="1"/>
          </p:cNvSpPr>
          <p:nvPr>
            <p:ph type="title"/>
          </p:nvPr>
        </p:nvSpPr>
        <p:spPr/>
        <p:txBody>
          <a:bodyPr/>
          <a:lstStyle/>
          <a:p>
            <a:r>
              <a:rPr lang="en-US" dirty="0" smtClean="0"/>
              <a:t>Origins</a:t>
            </a:r>
            <a:endParaRPr lang="en-US" dirty="0"/>
          </a:p>
        </p:txBody>
      </p:sp>
    </p:spTree>
    <p:extLst>
      <p:ext uri="{BB962C8B-B14F-4D97-AF65-F5344CB8AC3E}">
        <p14:creationId xmlns:p14="http://schemas.microsoft.com/office/powerpoint/2010/main" val="24485163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79512" y="2276872"/>
            <a:ext cx="8676964" cy="3744416"/>
          </a:xfrm>
          <a:prstGeom prst="rect">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t"/>
          <a:lstStyle/>
          <a:p>
            <a:pPr algn="r"/>
            <a:r>
              <a:rPr lang="en-ZA" dirty="0" smtClean="0">
                <a:solidFill>
                  <a:schemeClr val="tx1"/>
                </a:solidFill>
              </a:rPr>
              <a:t>DIRISA</a:t>
            </a:r>
            <a:endParaRPr lang="en-ZA" dirty="0">
              <a:solidFill>
                <a:schemeClr val="tx1"/>
              </a:solidFill>
            </a:endParaRPr>
          </a:p>
        </p:txBody>
      </p:sp>
      <p:sp>
        <p:nvSpPr>
          <p:cNvPr id="41" name="Freeform 40"/>
          <p:cNvSpPr/>
          <p:nvPr/>
        </p:nvSpPr>
        <p:spPr>
          <a:xfrm>
            <a:off x="2075543" y="3715657"/>
            <a:ext cx="2859314" cy="2714172"/>
          </a:xfrm>
          <a:custGeom>
            <a:avLst/>
            <a:gdLst>
              <a:gd name="connsiteX0" fmla="*/ 14514 w 2859314"/>
              <a:gd name="connsiteY0" fmla="*/ 566057 h 2714172"/>
              <a:gd name="connsiteX1" fmla="*/ 580571 w 2859314"/>
              <a:gd name="connsiteY1" fmla="*/ 2612572 h 2714172"/>
              <a:gd name="connsiteX2" fmla="*/ 1683657 w 2859314"/>
              <a:gd name="connsiteY2" fmla="*/ 2714172 h 2714172"/>
              <a:gd name="connsiteX3" fmla="*/ 2162628 w 2859314"/>
              <a:gd name="connsiteY3" fmla="*/ 1727200 h 2714172"/>
              <a:gd name="connsiteX4" fmla="*/ 2859314 w 2859314"/>
              <a:gd name="connsiteY4" fmla="*/ 0 h 2714172"/>
              <a:gd name="connsiteX5" fmla="*/ 0 w 2859314"/>
              <a:gd name="connsiteY5" fmla="*/ 508000 h 271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314" h="2714172">
                <a:moveTo>
                  <a:pt x="14514" y="566057"/>
                </a:moveTo>
                <a:lnTo>
                  <a:pt x="580571" y="2612572"/>
                </a:lnTo>
                <a:lnTo>
                  <a:pt x="1683657" y="2714172"/>
                </a:lnTo>
                <a:lnTo>
                  <a:pt x="2162628" y="1727200"/>
                </a:lnTo>
                <a:lnTo>
                  <a:pt x="2859314" y="0"/>
                </a:lnTo>
                <a:lnTo>
                  <a:pt x="0" y="508000"/>
                </a:lnTo>
              </a:path>
            </a:pathLst>
          </a:custGeom>
          <a:solidFill>
            <a:schemeClr val="accent6">
              <a:lumMod val="20000"/>
              <a:lumOff val="80000"/>
              <a:alpha val="50000"/>
            </a:schemeClr>
          </a:solidFill>
          <a:ln w="3175">
            <a:solidFill>
              <a:srgbClr val="C00000"/>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ZA"/>
          </a:p>
        </p:txBody>
      </p:sp>
      <p:sp>
        <p:nvSpPr>
          <p:cNvPr id="40" name="Freeform 39"/>
          <p:cNvSpPr/>
          <p:nvPr/>
        </p:nvSpPr>
        <p:spPr>
          <a:xfrm>
            <a:off x="2249714" y="2061029"/>
            <a:ext cx="4586515" cy="3062514"/>
          </a:xfrm>
          <a:custGeom>
            <a:avLst/>
            <a:gdLst>
              <a:gd name="connsiteX0" fmla="*/ 0 w 4586515"/>
              <a:gd name="connsiteY0" fmla="*/ 304800 h 3062514"/>
              <a:gd name="connsiteX1" fmla="*/ 885372 w 4586515"/>
              <a:gd name="connsiteY1" fmla="*/ 2815771 h 3062514"/>
              <a:gd name="connsiteX2" fmla="*/ 3251200 w 4586515"/>
              <a:gd name="connsiteY2" fmla="*/ 3062514 h 3062514"/>
              <a:gd name="connsiteX3" fmla="*/ 4586515 w 4586515"/>
              <a:gd name="connsiteY3" fmla="*/ 1349828 h 3062514"/>
              <a:gd name="connsiteX4" fmla="*/ 3802743 w 4586515"/>
              <a:gd name="connsiteY4" fmla="*/ 551542 h 3062514"/>
              <a:gd name="connsiteX5" fmla="*/ 2481943 w 4586515"/>
              <a:gd name="connsiteY5" fmla="*/ 406400 h 3062514"/>
              <a:gd name="connsiteX6" fmla="*/ 1727200 w 4586515"/>
              <a:gd name="connsiteY6" fmla="*/ 1422400 h 3062514"/>
              <a:gd name="connsiteX7" fmla="*/ 362857 w 4586515"/>
              <a:gd name="connsiteY7" fmla="*/ 0 h 3062514"/>
              <a:gd name="connsiteX8" fmla="*/ 0 w 4586515"/>
              <a:gd name="connsiteY8" fmla="*/ 3048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6515" h="3062514">
                <a:moveTo>
                  <a:pt x="0" y="304800"/>
                </a:moveTo>
                <a:lnTo>
                  <a:pt x="885372" y="2815771"/>
                </a:lnTo>
                <a:lnTo>
                  <a:pt x="3251200" y="3062514"/>
                </a:lnTo>
                <a:lnTo>
                  <a:pt x="4586515" y="1349828"/>
                </a:lnTo>
                <a:lnTo>
                  <a:pt x="3802743" y="551542"/>
                </a:lnTo>
                <a:lnTo>
                  <a:pt x="2481943" y="406400"/>
                </a:lnTo>
                <a:lnTo>
                  <a:pt x="1727200" y="1422400"/>
                </a:lnTo>
                <a:lnTo>
                  <a:pt x="362857" y="0"/>
                </a:lnTo>
                <a:lnTo>
                  <a:pt x="0" y="304800"/>
                </a:lnTo>
                <a:close/>
              </a:path>
            </a:pathLst>
          </a:custGeom>
          <a:solidFill>
            <a:schemeClr val="accent6">
              <a:lumMod val="20000"/>
              <a:lumOff val="80000"/>
              <a:alpha val="50000"/>
            </a:schemeClr>
          </a:solidFill>
          <a:ln w="31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39" name="Freeform 38"/>
          <p:cNvSpPr/>
          <p:nvPr/>
        </p:nvSpPr>
        <p:spPr>
          <a:xfrm>
            <a:off x="3526971" y="1030514"/>
            <a:ext cx="2452915" cy="2148115"/>
          </a:xfrm>
          <a:custGeom>
            <a:avLst/>
            <a:gdLst>
              <a:gd name="connsiteX0" fmla="*/ 2452915 w 2452915"/>
              <a:gd name="connsiteY0" fmla="*/ 0 h 2148115"/>
              <a:gd name="connsiteX1" fmla="*/ 130629 w 2452915"/>
              <a:gd name="connsiteY1" fmla="*/ 72572 h 2148115"/>
              <a:gd name="connsiteX2" fmla="*/ 261258 w 2452915"/>
              <a:gd name="connsiteY2" fmla="*/ 1175657 h 2148115"/>
              <a:gd name="connsiteX3" fmla="*/ 0 w 2452915"/>
              <a:gd name="connsiteY3" fmla="*/ 2119086 h 2148115"/>
              <a:gd name="connsiteX4" fmla="*/ 1436915 w 2452915"/>
              <a:gd name="connsiteY4" fmla="*/ 2148115 h 2148115"/>
              <a:gd name="connsiteX5" fmla="*/ 2438400 w 2452915"/>
              <a:gd name="connsiteY5" fmla="*/ 1277257 h 2148115"/>
              <a:gd name="connsiteX6" fmla="*/ 2423886 w 2452915"/>
              <a:gd name="connsiteY6" fmla="*/ 551543 h 2148115"/>
              <a:gd name="connsiteX7" fmla="*/ 2452915 w 2452915"/>
              <a:gd name="connsiteY7" fmla="*/ 0 h 214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915" h="2148115">
                <a:moveTo>
                  <a:pt x="2452915" y="0"/>
                </a:moveTo>
                <a:lnTo>
                  <a:pt x="130629" y="72572"/>
                </a:lnTo>
                <a:lnTo>
                  <a:pt x="261258" y="1175657"/>
                </a:lnTo>
                <a:lnTo>
                  <a:pt x="0" y="2119086"/>
                </a:lnTo>
                <a:lnTo>
                  <a:pt x="1436915" y="2148115"/>
                </a:lnTo>
                <a:lnTo>
                  <a:pt x="2438400" y="1277257"/>
                </a:lnTo>
                <a:lnTo>
                  <a:pt x="2423886" y="551543"/>
                </a:lnTo>
                <a:lnTo>
                  <a:pt x="2452915" y="0"/>
                </a:lnTo>
                <a:close/>
              </a:path>
            </a:pathLst>
          </a:custGeom>
          <a:solidFill>
            <a:schemeClr val="accent6">
              <a:lumMod val="20000"/>
              <a:lumOff val="80000"/>
              <a:alpha val="50000"/>
            </a:schemeClr>
          </a:solidFill>
          <a:ln w="31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p>
        </p:txBody>
      </p:sp>
      <p:sp>
        <p:nvSpPr>
          <p:cNvPr id="5" name="Oval 4"/>
          <p:cNvSpPr/>
          <p:nvPr/>
        </p:nvSpPr>
        <p:spPr>
          <a:xfrm>
            <a:off x="2555776" y="2132856"/>
            <a:ext cx="864096"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dirty="0" smtClean="0"/>
              <a:t>DL</a:t>
            </a:r>
            <a:endParaRPr lang="en-ZA" dirty="0"/>
          </a:p>
        </p:txBody>
      </p:sp>
      <p:sp>
        <p:nvSpPr>
          <p:cNvPr id="6" name="Oval 5"/>
          <p:cNvSpPr/>
          <p:nvPr/>
        </p:nvSpPr>
        <p:spPr>
          <a:xfrm>
            <a:off x="4139952" y="3933056"/>
            <a:ext cx="864096"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dirty="0" smtClean="0"/>
              <a:t>DL</a:t>
            </a:r>
            <a:endParaRPr lang="en-ZA" dirty="0"/>
          </a:p>
        </p:txBody>
      </p:sp>
      <p:sp>
        <p:nvSpPr>
          <p:cNvPr id="7" name="Oval 6"/>
          <p:cNvSpPr/>
          <p:nvPr/>
        </p:nvSpPr>
        <p:spPr>
          <a:xfrm>
            <a:off x="5018991" y="2276872"/>
            <a:ext cx="864096"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dirty="0" smtClean="0"/>
              <a:t>DL</a:t>
            </a:r>
            <a:endParaRPr lang="en-ZA" dirty="0"/>
          </a:p>
        </p:txBody>
      </p:sp>
      <p:sp>
        <p:nvSpPr>
          <p:cNvPr id="8" name="Oval 7"/>
          <p:cNvSpPr/>
          <p:nvPr/>
        </p:nvSpPr>
        <p:spPr>
          <a:xfrm>
            <a:off x="2771800" y="5445224"/>
            <a:ext cx="864096" cy="8640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dirty="0" smtClean="0"/>
              <a:t>DDA</a:t>
            </a:r>
            <a:endParaRPr lang="en-ZA" dirty="0"/>
          </a:p>
        </p:txBody>
      </p:sp>
      <p:sp>
        <p:nvSpPr>
          <p:cNvPr id="9" name="Oval 8"/>
          <p:cNvSpPr/>
          <p:nvPr/>
        </p:nvSpPr>
        <p:spPr>
          <a:xfrm>
            <a:off x="3923928" y="2636912"/>
            <a:ext cx="864096" cy="86409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dirty="0" smtClean="0"/>
              <a:t>DDA</a:t>
            </a:r>
            <a:endParaRPr lang="en-ZA" dirty="0"/>
          </a:p>
        </p:txBody>
      </p:sp>
      <p:sp>
        <p:nvSpPr>
          <p:cNvPr id="10" name="Oval 9"/>
          <p:cNvSpPr/>
          <p:nvPr/>
        </p:nvSpPr>
        <p:spPr>
          <a:xfrm>
            <a:off x="3075473" y="3927737"/>
            <a:ext cx="864096" cy="86409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ZA" dirty="0" smtClean="0"/>
              <a:t>DDL</a:t>
            </a:r>
            <a:endParaRPr lang="en-ZA" dirty="0"/>
          </a:p>
        </p:txBody>
      </p:sp>
      <p:sp>
        <p:nvSpPr>
          <p:cNvPr id="11" name="Oval 10"/>
          <p:cNvSpPr/>
          <p:nvPr/>
        </p:nvSpPr>
        <p:spPr>
          <a:xfrm>
            <a:off x="5451039" y="3483293"/>
            <a:ext cx="864096" cy="86409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ZA" dirty="0" smtClean="0"/>
              <a:t>DDL</a:t>
            </a:r>
            <a:endParaRPr lang="en-ZA" dirty="0"/>
          </a:p>
        </p:txBody>
      </p:sp>
      <p:sp>
        <p:nvSpPr>
          <p:cNvPr id="12" name="Oval 11"/>
          <p:cNvSpPr/>
          <p:nvPr/>
        </p:nvSpPr>
        <p:spPr>
          <a:xfrm>
            <a:off x="3923658" y="1268760"/>
            <a:ext cx="864096" cy="86409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ZA" dirty="0" smtClean="0"/>
              <a:t>DDL</a:t>
            </a:r>
            <a:endParaRPr lang="en-ZA" dirty="0"/>
          </a:p>
        </p:txBody>
      </p:sp>
      <p:cxnSp>
        <p:nvCxnSpPr>
          <p:cNvPr id="14" name="Straight Connector 13"/>
          <p:cNvCxnSpPr>
            <a:stCxn id="5" idx="7"/>
            <a:endCxn id="12" idx="2"/>
          </p:cNvCxnSpPr>
          <p:nvPr/>
        </p:nvCxnSpPr>
        <p:spPr>
          <a:xfrm flipV="1">
            <a:off x="3293328" y="1700808"/>
            <a:ext cx="630330" cy="558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4"/>
            <a:endCxn id="9" idx="0"/>
          </p:cNvCxnSpPr>
          <p:nvPr/>
        </p:nvCxnSpPr>
        <p:spPr>
          <a:xfrm>
            <a:off x="4355706" y="2132856"/>
            <a:ext cx="27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3"/>
            <a:endCxn id="10" idx="0"/>
          </p:cNvCxnSpPr>
          <p:nvPr/>
        </p:nvCxnSpPr>
        <p:spPr>
          <a:xfrm flipH="1">
            <a:off x="3507521" y="2006312"/>
            <a:ext cx="542681" cy="1921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5"/>
            <a:endCxn id="7" idx="1"/>
          </p:cNvCxnSpPr>
          <p:nvPr/>
        </p:nvCxnSpPr>
        <p:spPr>
          <a:xfrm>
            <a:off x="4661210" y="2006312"/>
            <a:ext cx="484325" cy="397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6"/>
            <a:endCxn id="6" idx="2"/>
          </p:cNvCxnSpPr>
          <p:nvPr/>
        </p:nvCxnSpPr>
        <p:spPr>
          <a:xfrm>
            <a:off x="3939569" y="4359785"/>
            <a:ext cx="200383" cy="5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7"/>
            <a:endCxn id="6" idx="3"/>
          </p:cNvCxnSpPr>
          <p:nvPr/>
        </p:nvCxnSpPr>
        <p:spPr>
          <a:xfrm flipV="1">
            <a:off x="3509352" y="4670608"/>
            <a:ext cx="757144" cy="901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6"/>
            <a:endCxn id="11" idx="3"/>
          </p:cNvCxnSpPr>
          <p:nvPr/>
        </p:nvCxnSpPr>
        <p:spPr>
          <a:xfrm flipV="1">
            <a:off x="5004048" y="4220845"/>
            <a:ext cx="573535" cy="144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0" idx="1"/>
            <a:endCxn id="5" idx="4"/>
          </p:cNvCxnSpPr>
          <p:nvPr/>
        </p:nvCxnSpPr>
        <p:spPr>
          <a:xfrm flipH="1" flipV="1">
            <a:off x="2987824" y="2996952"/>
            <a:ext cx="214193" cy="1057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5" idx="2"/>
            <a:endCxn id="10" idx="2"/>
          </p:cNvCxnSpPr>
          <p:nvPr/>
        </p:nvCxnSpPr>
        <p:spPr>
          <a:xfrm rot="10800000" flipH="1" flipV="1">
            <a:off x="2555775" y="2564903"/>
            <a:ext cx="519697" cy="1794881"/>
          </a:xfrm>
          <a:prstGeom prst="curvedConnector3">
            <a:avLst>
              <a:gd name="adj1" fmla="val -43987"/>
            </a:avLst>
          </a:prstGeom>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10" idx="7"/>
            <a:endCxn id="7" idx="4"/>
          </p:cNvCxnSpPr>
          <p:nvPr/>
        </p:nvCxnSpPr>
        <p:spPr>
          <a:xfrm rot="5400000" flipH="1" flipV="1">
            <a:off x="4175376" y="2778618"/>
            <a:ext cx="913313" cy="1638014"/>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7452320" y="942039"/>
            <a:ext cx="1584176" cy="10518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dirty="0" smtClean="0"/>
              <a:t>Science Gateway</a:t>
            </a:r>
            <a:endParaRPr lang="en-ZA" dirty="0"/>
          </a:p>
        </p:txBody>
      </p:sp>
      <p:sp>
        <p:nvSpPr>
          <p:cNvPr id="43" name="Rounded Rectangle 42"/>
          <p:cNvSpPr/>
          <p:nvPr/>
        </p:nvSpPr>
        <p:spPr>
          <a:xfrm>
            <a:off x="7452320" y="3313269"/>
            <a:ext cx="1584176" cy="10518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dirty="0" smtClean="0"/>
              <a:t>Science Gateway</a:t>
            </a:r>
            <a:endParaRPr lang="en-ZA" dirty="0"/>
          </a:p>
        </p:txBody>
      </p:sp>
      <p:cxnSp>
        <p:nvCxnSpPr>
          <p:cNvPr id="45" name="Curved Connector 44"/>
          <p:cNvCxnSpPr>
            <a:stCxn id="39" idx="6"/>
            <a:endCxn id="42" idx="1"/>
          </p:cNvCxnSpPr>
          <p:nvPr/>
        </p:nvCxnSpPr>
        <p:spPr>
          <a:xfrm flipV="1">
            <a:off x="5950857" y="1467957"/>
            <a:ext cx="1501463" cy="11410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40" idx="3"/>
            <a:endCxn id="43" idx="1"/>
          </p:cNvCxnSpPr>
          <p:nvPr/>
        </p:nvCxnSpPr>
        <p:spPr>
          <a:xfrm>
            <a:off x="6836229" y="3410857"/>
            <a:ext cx="616091" cy="42833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5580112" y="4725144"/>
            <a:ext cx="1584176" cy="1051835"/>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dirty="0" smtClean="0">
                <a:solidFill>
                  <a:schemeClr val="tx1"/>
                </a:solidFill>
              </a:rPr>
              <a:t>Quality Assurance Filters</a:t>
            </a:r>
            <a:endParaRPr lang="en-ZA" dirty="0">
              <a:solidFill>
                <a:schemeClr val="tx1"/>
              </a:solidFill>
            </a:endParaRPr>
          </a:p>
        </p:txBody>
      </p:sp>
      <p:cxnSp>
        <p:nvCxnSpPr>
          <p:cNvPr id="52" name="Curved Connector 51"/>
          <p:cNvCxnSpPr>
            <a:stCxn id="41" idx="3"/>
            <a:endCxn id="50" idx="1"/>
          </p:cNvCxnSpPr>
          <p:nvPr/>
        </p:nvCxnSpPr>
        <p:spPr>
          <a:xfrm flipV="1">
            <a:off x="4238171" y="5251062"/>
            <a:ext cx="1341941" cy="191795"/>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452320" y="4725144"/>
            <a:ext cx="1584176" cy="10518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dirty="0" smtClean="0"/>
              <a:t>World Data System Component</a:t>
            </a:r>
            <a:endParaRPr lang="en-ZA" dirty="0"/>
          </a:p>
        </p:txBody>
      </p:sp>
      <p:cxnSp>
        <p:nvCxnSpPr>
          <p:cNvPr id="55" name="Curved Connector 54"/>
          <p:cNvCxnSpPr>
            <a:stCxn id="50" idx="3"/>
            <a:endCxn id="53" idx="1"/>
          </p:cNvCxnSpPr>
          <p:nvPr/>
        </p:nvCxnSpPr>
        <p:spPr>
          <a:xfrm>
            <a:off x="7164288" y="5251062"/>
            <a:ext cx="288032" cy="12700"/>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88189" y="3140968"/>
            <a:ext cx="1584176" cy="10518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ZA" dirty="0" smtClean="0"/>
              <a:t>Applications/</a:t>
            </a:r>
            <a:endParaRPr lang="en-ZA" dirty="0" smtClean="0"/>
          </a:p>
          <a:p>
            <a:pPr algn="ctr"/>
            <a:r>
              <a:rPr lang="en-ZA" dirty="0" smtClean="0"/>
              <a:t>Aggregation</a:t>
            </a:r>
            <a:endParaRPr lang="en-ZA" dirty="0"/>
          </a:p>
        </p:txBody>
      </p:sp>
      <p:cxnSp>
        <p:nvCxnSpPr>
          <p:cNvPr id="62" name="Curved Connector 61"/>
          <p:cNvCxnSpPr>
            <a:stCxn id="12" idx="2"/>
            <a:endCxn id="56" idx="0"/>
          </p:cNvCxnSpPr>
          <p:nvPr/>
        </p:nvCxnSpPr>
        <p:spPr>
          <a:xfrm rot="10800000" flipV="1">
            <a:off x="880278" y="1700808"/>
            <a:ext cx="3043381" cy="144016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9" idx="3"/>
            <a:endCxn id="56" idx="3"/>
          </p:cNvCxnSpPr>
          <p:nvPr/>
        </p:nvCxnSpPr>
        <p:spPr>
          <a:xfrm rot="5400000">
            <a:off x="2715208" y="2331622"/>
            <a:ext cx="292422" cy="237810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Curved Connector 68"/>
          <p:cNvCxnSpPr>
            <a:stCxn id="8" idx="2"/>
            <a:endCxn id="56" idx="2"/>
          </p:cNvCxnSpPr>
          <p:nvPr/>
        </p:nvCxnSpPr>
        <p:spPr>
          <a:xfrm rot="10800000">
            <a:off x="880278" y="4192804"/>
            <a:ext cx="1891523" cy="168446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Concept</a:t>
            </a:r>
            <a:endParaRPr lang="en-US" dirty="0"/>
          </a:p>
        </p:txBody>
      </p:sp>
    </p:spTree>
    <p:extLst>
      <p:ext uri="{BB962C8B-B14F-4D97-AF65-F5344CB8AC3E}">
        <p14:creationId xmlns:p14="http://schemas.microsoft.com/office/powerpoint/2010/main" val="36978265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Rectangle 2"/>
          <p:cNvSpPr/>
          <p:nvPr/>
        </p:nvSpPr>
        <p:spPr>
          <a:xfrm>
            <a:off x="539552" y="944724"/>
            <a:ext cx="8280920" cy="6001642"/>
          </a:xfrm>
          <a:prstGeom prst="rect">
            <a:avLst/>
          </a:prstGeom>
        </p:spPr>
        <p:txBody>
          <a:bodyPr wrap="square">
            <a:spAutoFit/>
          </a:bodyPr>
          <a:lstStyle/>
          <a:p>
            <a:pPr marL="285750" indent="-285750">
              <a:buFont typeface="Arial"/>
              <a:buChar char="•"/>
            </a:pPr>
            <a:r>
              <a:rPr lang="en-US" sz="2400" dirty="0" smtClean="0">
                <a:solidFill>
                  <a:srgbClr val="008000"/>
                </a:solidFill>
              </a:rPr>
              <a:t>Describe RDI </a:t>
            </a:r>
            <a:r>
              <a:rPr lang="en-US" sz="2400" dirty="0">
                <a:solidFill>
                  <a:srgbClr val="008000"/>
                </a:solidFill>
              </a:rPr>
              <a:t>outputs (register data, services and publications), using a variety of meta-data </a:t>
            </a:r>
            <a:r>
              <a:rPr lang="en-US" sz="2400" dirty="0" smtClean="0">
                <a:solidFill>
                  <a:srgbClr val="008000"/>
                </a:solidFill>
              </a:rPr>
              <a:t>standards.</a:t>
            </a:r>
            <a:endParaRPr lang="en-US" sz="2400" dirty="0">
              <a:solidFill>
                <a:srgbClr val="008000"/>
              </a:solidFill>
            </a:endParaRPr>
          </a:p>
          <a:p>
            <a:pPr marL="285750" indent="-285750">
              <a:buFont typeface="Arial"/>
              <a:buChar char="•"/>
            </a:pPr>
            <a:r>
              <a:rPr lang="en-US" sz="2400" dirty="0" smtClean="0">
                <a:solidFill>
                  <a:srgbClr val="008000"/>
                </a:solidFill>
              </a:rPr>
              <a:t>Link </a:t>
            </a:r>
            <a:r>
              <a:rPr lang="en-US" sz="2400" dirty="0">
                <a:solidFill>
                  <a:srgbClr val="008000"/>
                </a:solidFill>
              </a:rPr>
              <a:t>the meta-data to (hopefully) </a:t>
            </a:r>
            <a:r>
              <a:rPr lang="en-US" sz="2400" dirty="0" err="1">
                <a:solidFill>
                  <a:srgbClr val="008000"/>
                </a:solidFill>
              </a:rPr>
              <a:t>standardised</a:t>
            </a:r>
            <a:r>
              <a:rPr lang="en-US" sz="2400" dirty="0">
                <a:solidFill>
                  <a:srgbClr val="008000"/>
                </a:solidFill>
              </a:rPr>
              <a:t> information objects. </a:t>
            </a:r>
            <a:endParaRPr lang="en-US" sz="2400" dirty="0" smtClean="0">
              <a:solidFill>
                <a:srgbClr val="008000"/>
              </a:solidFill>
            </a:endParaRPr>
          </a:p>
          <a:p>
            <a:pPr marL="742950" lvl="1" indent="-285750">
              <a:buFont typeface="Arial"/>
              <a:buChar char="•"/>
            </a:pPr>
            <a:r>
              <a:rPr lang="en-US" sz="2400" dirty="0" smtClean="0">
                <a:solidFill>
                  <a:srgbClr val="008000"/>
                </a:solidFill>
              </a:rPr>
              <a:t>The </a:t>
            </a:r>
            <a:r>
              <a:rPr lang="en-US" sz="2400" dirty="0" err="1">
                <a:solidFill>
                  <a:srgbClr val="008000"/>
                </a:solidFill>
              </a:rPr>
              <a:t>standardisation</a:t>
            </a:r>
            <a:r>
              <a:rPr lang="en-US" sz="2400" dirty="0">
                <a:solidFill>
                  <a:srgbClr val="008000"/>
                </a:solidFill>
              </a:rPr>
              <a:t> assists with its application, </a:t>
            </a:r>
            <a:r>
              <a:rPr lang="en-US" sz="2400" dirty="0" err="1">
                <a:solidFill>
                  <a:srgbClr val="008000"/>
                </a:solidFill>
              </a:rPr>
              <a:t>visualisation</a:t>
            </a:r>
            <a:r>
              <a:rPr lang="en-US" sz="2400" dirty="0">
                <a:solidFill>
                  <a:srgbClr val="008000"/>
                </a:solidFill>
              </a:rPr>
              <a:t>, collation, and automated processing.</a:t>
            </a:r>
          </a:p>
          <a:p>
            <a:pPr marL="285750" indent="-285750">
              <a:buFont typeface="Arial"/>
              <a:buChar char="•"/>
            </a:pPr>
            <a:r>
              <a:rPr lang="en-US" sz="2400" dirty="0">
                <a:solidFill>
                  <a:srgbClr val="008000"/>
                </a:solidFill>
              </a:rPr>
              <a:t>Allow search and discovery of the RDI outputs</a:t>
            </a:r>
            <a:r>
              <a:rPr lang="en-US" sz="2400" dirty="0"/>
              <a:t>.</a:t>
            </a:r>
          </a:p>
          <a:p>
            <a:pPr marL="285750" indent="-285750">
              <a:buFont typeface="Arial"/>
              <a:buChar char="•"/>
            </a:pPr>
            <a:endParaRPr lang="en-US" sz="2400" dirty="0" smtClean="0"/>
          </a:p>
          <a:p>
            <a:pPr marL="285750" indent="-285750">
              <a:buFont typeface="Arial"/>
              <a:buChar char="•"/>
            </a:pPr>
            <a:r>
              <a:rPr lang="en-US" sz="2400" dirty="0">
                <a:solidFill>
                  <a:schemeClr val="accent6">
                    <a:lumMod val="75000"/>
                  </a:schemeClr>
                </a:solidFill>
              </a:rPr>
              <a:t>Support mediation whereby processes, data, services, and its metrics can be orchestrated into </a:t>
            </a:r>
            <a:r>
              <a:rPr lang="en-US" sz="2400" dirty="0" err="1">
                <a:solidFill>
                  <a:schemeClr val="accent6">
                    <a:lumMod val="75000"/>
                  </a:schemeClr>
                </a:solidFill>
              </a:rPr>
              <a:t>optimised</a:t>
            </a:r>
            <a:r>
              <a:rPr lang="en-US" sz="2400" dirty="0">
                <a:solidFill>
                  <a:schemeClr val="accent6">
                    <a:lumMod val="75000"/>
                  </a:schemeClr>
                </a:solidFill>
              </a:rPr>
              <a:t> distributed processing</a:t>
            </a:r>
            <a:r>
              <a:rPr lang="en-US" sz="2400" dirty="0" smtClean="0">
                <a:solidFill>
                  <a:schemeClr val="accent6">
                    <a:lumMod val="75000"/>
                  </a:schemeClr>
                </a:solidFill>
              </a:rPr>
              <a:t>.</a:t>
            </a:r>
          </a:p>
          <a:p>
            <a:pPr marL="285750" indent="-285750">
              <a:buFont typeface="Arial"/>
              <a:buChar char="•"/>
            </a:pPr>
            <a:endParaRPr lang="en-US" sz="2400" dirty="0" smtClean="0">
              <a:solidFill>
                <a:schemeClr val="accent6">
                  <a:lumMod val="75000"/>
                </a:schemeClr>
              </a:solidFill>
            </a:endParaRPr>
          </a:p>
          <a:p>
            <a:pPr marL="285750" indent="-285750">
              <a:buFont typeface="Arial"/>
              <a:buChar char="•"/>
            </a:pPr>
            <a:r>
              <a:rPr lang="en-US" sz="2400" dirty="0" smtClean="0"/>
              <a:t>Allow </a:t>
            </a:r>
            <a:r>
              <a:rPr lang="en-US" sz="2400" dirty="0"/>
              <a:t>proper citation and cross-referencing of data and services.</a:t>
            </a:r>
          </a:p>
          <a:p>
            <a:pPr marL="285750" indent="-285750">
              <a:buFont typeface="Arial"/>
              <a:buChar char="•"/>
            </a:pPr>
            <a:r>
              <a:rPr lang="en-US" sz="2400" dirty="0" smtClean="0"/>
              <a:t>Support </a:t>
            </a:r>
            <a:r>
              <a:rPr lang="en-US" sz="2400" dirty="0"/>
              <a:t>the long-term preservation management of RDI outputs</a:t>
            </a:r>
            <a:r>
              <a:rPr lang="en-US" sz="2400" dirty="0" smtClean="0"/>
              <a:t>.</a:t>
            </a:r>
            <a:endParaRPr lang="en-US" sz="2400" dirty="0"/>
          </a:p>
        </p:txBody>
      </p:sp>
    </p:spTree>
    <p:extLst>
      <p:ext uri="{BB962C8B-B14F-4D97-AF65-F5344CB8AC3E}">
        <p14:creationId xmlns:p14="http://schemas.microsoft.com/office/powerpoint/2010/main" val="26809164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dirty="0" smtClean="0"/>
              <a:t>Shared Platform</a:t>
            </a:r>
            <a:endParaRPr lang="en-US" dirty="0" smtClean="0"/>
          </a:p>
        </p:txBody>
      </p:sp>
      <p:sp>
        <p:nvSpPr>
          <p:cNvPr id="5" name="Content Placeholder 4"/>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“Shared Implementation”</a:t>
            </a:r>
          </a:p>
          <a:p>
            <a:pPr lvl="1" eaLnBrk="1" fontAlgn="auto" hangingPunct="1">
              <a:spcAft>
                <a:spcPts val="0"/>
              </a:spcAft>
              <a:buFont typeface="Arial" pitchFamily="34" charset="0"/>
              <a:buChar char="–"/>
              <a:defRPr/>
            </a:pPr>
            <a:r>
              <a:rPr lang="en-US" dirty="0" smtClean="0"/>
              <a:t>a framework containing architecture guidelines, abstract specifications and user requirements, recommended interoperability standards, and </a:t>
            </a:r>
            <a:r>
              <a:rPr lang="en-US" b="1" dirty="0" smtClean="0"/>
              <a:t>reference implementations</a:t>
            </a:r>
            <a:r>
              <a:rPr lang="en-US" dirty="0" smtClean="0"/>
              <a:t>.</a:t>
            </a:r>
          </a:p>
          <a:p>
            <a:pPr lvl="1" eaLnBrk="1" fontAlgn="auto" hangingPunct="1">
              <a:spcAft>
                <a:spcPts val="0"/>
              </a:spcAft>
              <a:buFont typeface="Arial" pitchFamily="34" charset="0"/>
              <a:buChar char="–"/>
              <a:defRPr/>
            </a:pPr>
            <a:r>
              <a:rPr lang="en-US" dirty="0" smtClean="0"/>
              <a:t>a directed open source community that contributes to, extends, and maintains the shared implementation.</a:t>
            </a:r>
          </a:p>
          <a:p>
            <a:pPr lvl="1" eaLnBrk="1" fontAlgn="auto" hangingPunct="1">
              <a:spcAft>
                <a:spcPts val="0"/>
              </a:spcAft>
              <a:buFont typeface="Arial" pitchFamily="34" charset="0"/>
              <a:buChar char="–"/>
              <a:defRPr/>
            </a:pPr>
            <a:r>
              <a:rPr lang="en-US" dirty="0" smtClean="0"/>
              <a:t>National funding provides </a:t>
            </a:r>
            <a:r>
              <a:rPr lang="en-US" dirty="0" smtClean="0"/>
              <a:t>for a </a:t>
            </a:r>
            <a:r>
              <a:rPr lang="en-US" dirty="0" smtClean="0"/>
              <a:t>baseline of operations and </a:t>
            </a:r>
            <a:r>
              <a:rPr lang="en-US" dirty="0" smtClean="0"/>
              <a:t>“</a:t>
            </a:r>
            <a:r>
              <a:rPr lang="en-US" b="1" dirty="0" smtClean="0"/>
              <a:t>infrastructure of last resort</a:t>
            </a:r>
            <a:r>
              <a:rPr lang="en-US" dirty="0" smtClean="0"/>
              <a:t>”.</a:t>
            </a:r>
            <a:endParaRPr lang="en-US" dirty="0" smtClean="0"/>
          </a:p>
          <a:p>
            <a:pPr lvl="1" eaLnBrk="1" fontAlgn="auto" hangingPunct="1">
              <a:spcAft>
                <a:spcPts val="0"/>
              </a:spcAft>
              <a:buFont typeface="Arial" pitchFamily="34" charset="0"/>
              <a:buChar char="–"/>
              <a:defRPr/>
            </a:pPr>
            <a:r>
              <a:rPr lang="en-US" dirty="0" smtClean="0"/>
              <a:t>not domain-specific, but function-specific.</a:t>
            </a:r>
          </a:p>
          <a:p>
            <a:pPr lvl="1" eaLnBrk="1" fontAlgn="auto" hangingPunct="1">
              <a:spcAft>
                <a:spcPts val="0"/>
              </a:spcAft>
              <a:buFont typeface="Arial" pitchFamily="34" charset="0"/>
              <a:buChar char="–"/>
              <a:defRPr/>
            </a:pPr>
            <a:r>
              <a:rPr lang="en-US" dirty="0" smtClean="0"/>
              <a:t>Range of engagement options.</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None/>
              <a:defRPr/>
            </a:pPr>
            <a:r>
              <a:rPr lang="en-US" sz="1900" i="1" dirty="0" smtClean="0"/>
              <a:t>Almost all knowledge </a:t>
            </a:r>
            <a:r>
              <a:rPr lang="en-US" sz="1900" i="1" dirty="0" smtClean="0"/>
              <a:t>portals and science gateways </a:t>
            </a:r>
            <a:r>
              <a:rPr lang="en-US" sz="1900" i="1" dirty="0" smtClean="0"/>
              <a:t>share a base set of functions that are re-usable</a:t>
            </a:r>
            <a:r>
              <a:rPr lang="en-US" dirty="0" smtClean="0"/>
              <a:t>.</a:t>
            </a:r>
            <a:endParaRPr lang="en-US" dirty="0"/>
          </a:p>
        </p:txBody>
      </p:sp>
      <p:pic>
        <p:nvPicPr>
          <p:cNvPr id="4" name="Picture 3"/>
          <p:cNvPicPr>
            <a:picLocks noChangeAspect="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32669028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dirty="0" smtClean="0"/>
              <a:t>Shared Platform</a:t>
            </a:r>
            <a:endParaRPr lang="en-US" dirty="0" smtClean="0"/>
          </a:p>
        </p:txBody>
      </p:sp>
      <p:sp>
        <p:nvSpPr>
          <p:cNvPr id="6147" name="Content Placeholder 4"/>
          <p:cNvSpPr>
            <a:spLocks noGrp="1"/>
          </p:cNvSpPr>
          <p:nvPr>
            <p:ph idx="1"/>
          </p:nvPr>
        </p:nvSpPr>
        <p:spPr/>
        <p:txBody>
          <a:bodyPr/>
          <a:lstStyle/>
          <a:p>
            <a:pPr eaLnBrk="1" hangingPunct="1"/>
            <a:r>
              <a:rPr lang="en-US" dirty="0" smtClean="0"/>
              <a:t>“Shared Meaning”</a:t>
            </a:r>
          </a:p>
          <a:p>
            <a:pPr lvl="1" eaLnBrk="1" hangingPunct="1"/>
            <a:r>
              <a:rPr lang="en-US" dirty="0" smtClean="0"/>
              <a:t>meta-data standards selection </a:t>
            </a:r>
          </a:p>
          <a:p>
            <a:pPr lvl="1" eaLnBrk="1" hangingPunct="1"/>
            <a:r>
              <a:rPr lang="en-US" dirty="0" smtClean="0"/>
              <a:t>crosswalks (inter-standard translations)</a:t>
            </a:r>
          </a:p>
          <a:p>
            <a:pPr lvl="1" eaLnBrk="1" hangingPunct="1"/>
            <a:r>
              <a:rPr lang="en-US" dirty="0" smtClean="0"/>
              <a:t>controlled vocabularies, thesauri, and ontologies associated with standards – </a:t>
            </a:r>
          </a:p>
          <a:p>
            <a:pPr lvl="2"/>
            <a:r>
              <a:rPr lang="en-US" dirty="0" smtClean="0"/>
              <a:t>these are often domain and region-specific</a:t>
            </a:r>
          </a:p>
          <a:p>
            <a:pPr lvl="1" eaLnBrk="1" hangingPunct="1"/>
            <a:endParaRPr lang="en-US" dirty="0" smtClean="0"/>
          </a:p>
          <a:p>
            <a:pPr lvl="1" eaLnBrk="1" hangingPunct="1"/>
            <a:endParaRPr lang="en-US" dirty="0" smtClean="0"/>
          </a:p>
        </p:txBody>
      </p:sp>
      <p:pic>
        <p:nvPicPr>
          <p:cNvPr id="4" name="Picture 3"/>
          <p:cNvPicPr>
            <a:picLocks noChangeAspect="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200242936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dirty="0" smtClean="0"/>
              <a:t>Shared Platform</a:t>
            </a:r>
            <a:endParaRPr lang="en-US" dirty="0" smtClean="0"/>
          </a:p>
        </p:txBody>
      </p:sp>
      <p:sp>
        <p:nvSpPr>
          <p:cNvPr id="5" name="Content Placeholder 4"/>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“Shared Processes”</a:t>
            </a:r>
          </a:p>
          <a:p>
            <a:pPr lvl="1" eaLnBrk="1" fontAlgn="auto" hangingPunct="1">
              <a:spcAft>
                <a:spcPts val="0"/>
              </a:spcAft>
              <a:buFont typeface="Arial" pitchFamily="34" charset="0"/>
              <a:buChar char="–"/>
              <a:defRPr/>
            </a:pPr>
            <a:r>
              <a:rPr lang="en-US" dirty="0" smtClean="0"/>
              <a:t>coordinated training and awareness creation on the importance of meta-</a:t>
            </a:r>
            <a:r>
              <a:rPr lang="en-US" dirty="0" smtClean="0"/>
              <a:t>data and data management</a:t>
            </a:r>
            <a:endParaRPr lang="en-US" dirty="0" smtClean="0"/>
          </a:p>
          <a:p>
            <a:pPr lvl="1" eaLnBrk="1" fontAlgn="auto" hangingPunct="1">
              <a:spcAft>
                <a:spcPts val="0"/>
              </a:spcAft>
              <a:buFont typeface="Arial" pitchFamily="34" charset="0"/>
              <a:buChar char="–"/>
              <a:defRPr/>
            </a:pPr>
            <a:r>
              <a:rPr lang="en-US" dirty="0" smtClean="0"/>
              <a:t>data sharing and meta-data provision policies / guidelines to be implemented at research institutions and as a condition of funding</a:t>
            </a:r>
          </a:p>
          <a:p>
            <a:pPr lvl="1" eaLnBrk="1" fontAlgn="auto" hangingPunct="1">
              <a:spcAft>
                <a:spcPts val="0"/>
              </a:spcAft>
              <a:buFont typeface="Arial" pitchFamily="34" charset="0"/>
              <a:buChar char="–"/>
              <a:defRPr/>
            </a:pPr>
            <a:r>
              <a:rPr lang="en-US" dirty="0" smtClean="0"/>
              <a:t>coordination of and assistance with contributions to national infrastructure</a:t>
            </a:r>
          </a:p>
          <a:p>
            <a:pPr lvl="1" eaLnBrk="1" fontAlgn="auto" hangingPunct="1">
              <a:spcAft>
                <a:spcPts val="0"/>
              </a:spcAft>
              <a:buFont typeface="Arial" pitchFamily="34" charset="0"/>
              <a:buChar char="–"/>
              <a:defRPr/>
            </a:pPr>
            <a:r>
              <a:rPr lang="en-US" dirty="0" smtClean="0"/>
              <a:t>creation of forums for the validation of decisions and guidelines</a:t>
            </a:r>
          </a:p>
          <a:p>
            <a:pPr lvl="1" eaLnBrk="1" fontAlgn="auto" hangingPunct="1">
              <a:spcAft>
                <a:spcPts val="0"/>
              </a:spcAft>
              <a:buFont typeface="Arial" pitchFamily="34" charset="0"/>
              <a:buChar char="–"/>
              <a:defRPr/>
            </a:pPr>
            <a:endParaRPr lang="en-US" dirty="0"/>
          </a:p>
        </p:txBody>
      </p:sp>
      <p:pic>
        <p:nvPicPr>
          <p:cNvPr id="4" name="Picture 3"/>
          <p:cNvPicPr>
            <a:picLocks noChangeAspect="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 y="23666"/>
            <a:ext cx="1979713" cy="785498"/>
          </a:xfrm>
          <a:prstGeom prst="rect">
            <a:avLst/>
          </a:prstGeom>
        </p:spPr>
      </p:pic>
    </p:spTree>
    <p:extLst>
      <p:ext uri="{BB962C8B-B14F-4D97-AF65-F5344CB8AC3E}">
        <p14:creationId xmlns:p14="http://schemas.microsoft.com/office/powerpoint/2010/main" val="32454485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3501</TotalTime>
  <Words>1921</Words>
  <Application>Microsoft Macintosh PowerPoint</Application>
  <PresentationFormat>On-screen Show (4:3)</PresentationFormat>
  <Paragraphs>330</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DIRISA Data-Intensive Research Initiatve for South Africa</vt:lpstr>
      <vt:lpstr>Manifesto</vt:lpstr>
      <vt:lpstr>Specific Drivers</vt:lpstr>
      <vt:lpstr>Origins</vt:lpstr>
      <vt:lpstr>Concept</vt:lpstr>
      <vt:lpstr>Use Cases</vt:lpstr>
      <vt:lpstr>Shared Platform</vt:lpstr>
      <vt:lpstr>Shared Platform</vt:lpstr>
      <vt:lpstr>Shared Platform</vt:lpstr>
      <vt:lpstr>Soft and Hard Infrastructure</vt:lpstr>
      <vt:lpstr>DIRISA Components @ CHPC</vt:lpstr>
      <vt:lpstr>DIRISA Portal</vt:lpstr>
      <vt:lpstr>Science Gateway Examples</vt:lpstr>
      <vt:lpstr>Component Examples</vt:lpstr>
      <vt:lpstr>Expectations and Gaps</vt:lpstr>
      <vt:lpstr>Expectations and Gaps</vt:lpstr>
      <vt:lpstr>Immediate Priorities</vt:lpstr>
      <vt:lpstr>Crystal Ball</vt:lpstr>
      <vt:lpstr>Thank You!</vt:lpstr>
      <vt:lpstr>E&amp;EO: Shared Platform</vt:lpstr>
      <vt:lpstr>Shared Platform</vt:lpstr>
      <vt:lpstr>Shared Platform</vt:lpstr>
      <vt:lpstr>Shared Platform</vt:lpstr>
      <vt:lpstr>Management Framework </vt:lpstr>
      <vt:lpstr>Problem Statement #1</vt:lpstr>
      <vt:lpstr>Maturity Models</vt:lpstr>
      <vt:lpstr>PowerPoint Presentation</vt:lpstr>
      <vt:lpstr>The Case for RDI Output Management</vt:lpstr>
      <vt:lpstr>PowerPoint Presentation</vt:lpstr>
      <vt:lpstr>PowerPoint Presentation</vt:lpstr>
      <vt:lpstr>Main Use Cases DISCOVERY AND VISUALISATION</vt:lpstr>
      <vt:lpstr>MAIN USE CASES Mediation and Collation</vt:lpstr>
      <vt:lpstr>MAIN USE CASES AUTOMATED PROCESS CHAINING</vt:lpstr>
    </vt:vector>
  </TitlesOfParts>
  <Company>Home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WimHugo</dc:creator>
  <cp:lastModifiedBy>Wim Hugo</cp:lastModifiedBy>
  <cp:revision>117</cp:revision>
  <dcterms:created xsi:type="dcterms:W3CDTF">2010-10-24T16:52:38Z</dcterms:created>
  <dcterms:modified xsi:type="dcterms:W3CDTF">2013-06-26T04:41:34Z</dcterms:modified>
</cp:coreProperties>
</file>